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4.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5.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6.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7.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8.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9.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1.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2.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3.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5.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6.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7.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8.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9.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0.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6.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7.xml" ContentType="application/vnd.openxmlformats-officedocument.theme+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theme/theme48.xml" ContentType="application/vnd.openxmlformats-officedocument.theme+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theme/theme49.xml" ContentType="application/vnd.openxmlformats-officedocument.theme+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theme/theme50.xml" ContentType="application/vnd.openxmlformats-officedocument.theme+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theme/theme51.xml" ContentType="application/vnd.openxmlformats-officedocument.theme+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theme/theme53.xml" ContentType="application/vnd.openxmlformats-officedocument.theme+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theme/theme54.xml" ContentType="application/vnd.openxmlformats-officedocument.theme+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theme/theme55.xml" ContentType="application/vnd.openxmlformats-officedocument.theme+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theme/theme56.xml" ContentType="application/vnd.openxmlformats-officedocument.theme+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theme/theme57.xml" ContentType="application/vnd.openxmlformats-officedocument.theme+xml"/>
  <Override PartName="/ppt/theme/theme58.xml" ContentType="application/vnd.openxmlformats-officedocument.theme+xml"/>
  <Override PartName="/ppt/theme/theme5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6.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7.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8.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9.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0.xml" ContentType="application/vnd.openxmlformats-officedocument.presentationml.notesSl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61.xml" ContentType="application/vnd.openxmlformats-officedocument.presentationml.notesSl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62.xml" ContentType="application/vnd.openxmlformats-officedocument.presentationml.notesSlid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63.xml" ContentType="application/vnd.openxmlformats-officedocument.presentationml.notesSlid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64.xml" ContentType="application/vnd.openxmlformats-officedocument.presentationml.notesSlid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65.xml" ContentType="application/vnd.openxmlformats-officedocument.presentationml.notesSlid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66.xml" ContentType="application/vnd.openxmlformats-officedocument.presentationml.notesSlide+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67.xml" ContentType="application/vnd.openxmlformats-officedocument.presentationml.notesSlide+xml"/>
  <Override PartName="/ppt/charts/chart25.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6.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27.xml" ContentType="application/vnd.openxmlformats-officedocument.drawingml.chart+xml"/>
  <Override PartName="/ppt/theme/themeOverride1.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654" r:id="rId28"/>
    <p:sldMasterId id="2147486871" r:id="rId29"/>
    <p:sldMasterId id="2147487120" r:id="rId30"/>
    <p:sldMasterId id="2147487144" r:id="rId31"/>
    <p:sldMasterId id="2147487194" r:id="rId32"/>
    <p:sldMasterId id="2147487206" r:id="rId33"/>
    <p:sldMasterId id="2147487258" r:id="rId34"/>
    <p:sldMasterId id="2147487375" r:id="rId35"/>
    <p:sldMasterId id="2147487423" r:id="rId36"/>
    <p:sldMasterId id="2147487536" r:id="rId37"/>
    <p:sldMasterId id="2147487574" r:id="rId38"/>
    <p:sldMasterId id="2147487623" r:id="rId39"/>
    <p:sldMasterId id="2147487743" r:id="rId40"/>
    <p:sldMasterId id="2147488085" r:id="rId41"/>
    <p:sldMasterId id="2147488097" r:id="rId42"/>
    <p:sldMasterId id="2147488109" r:id="rId43"/>
    <p:sldMasterId id="2147488121" r:id="rId44"/>
    <p:sldMasterId id="2147488236" r:id="rId45"/>
    <p:sldMasterId id="2147488305" r:id="rId46"/>
    <p:sldMasterId id="2147488318" r:id="rId47"/>
    <p:sldMasterId id="2147488334" r:id="rId48"/>
    <p:sldMasterId id="2147488410" r:id="rId49"/>
    <p:sldMasterId id="2147488422" r:id="rId50"/>
    <p:sldMasterId id="2147488435" r:id="rId51"/>
    <p:sldMasterId id="2147488449" r:id="rId52"/>
    <p:sldMasterId id="2147488462" r:id="rId53"/>
    <p:sldMasterId id="2147488475" r:id="rId54"/>
    <p:sldMasterId id="2147488487" r:id="rId55"/>
    <p:sldMasterId id="2147488501" r:id="rId56"/>
    <p:sldMasterId id="2147488504" r:id="rId57"/>
  </p:sldMasterIdLst>
  <p:notesMasterIdLst>
    <p:notesMasterId r:id="rId267"/>
  </p:notesMasterIdLst>
  <p:handoutMasterIdLst>
    <p:handoutMasterId r:id="rId268"/>
  </p:handoutMasterIdLst>
  <p:sldIdLst>
    <p:sldId id="5265" r:id="rId58"/>
    <p:sldId id="4697" r:id="rId59"/>
    <p:sldId id="656" r:id="rId60"/>
    <p:sldId id="4147" r:id="rId61"/>
    <p:sldId id="4698" r:id="rId62"/>
    <p:sldId id="3929" r:id="rId63"/>
    <p:sldId id="3930" r:id="rId64"/>
    <p:sldId id="3581" r:id="rId65"/>
    <p:sldId id="3582" r:id="rId66"/>
    <p:sldId id="3609" r:id="rId67"/>
    <p:sldId id="4145" r:id="rId68"/>
    <p:sldId id="3583" r:id="rId69"/>
    <p:sldId id="3614" r:id="rId70"/>
    <p:sldId id="3615" r:id="rId71"/>
    <p:sldId id="4146" r:id="rId72"/>
    <p:sldId id="2476" r:id="rId73"/>
    <p:sldId id="4961" r:id="rId74"/>
    <p:sldId id="4930" r:id="rId75"/>
    <p:sldId id="5071" r:id="rId76"/>
    <p:sldId id="5072" r:id="rId77"/>
    <p:sldId id="5073" r:id="rId78"/>
    <p:sldId id="3584" r:id="rId79"/>
    <p:sldId id="3585" r:id="rId80"/>
    <p:sldId id="3586" r:id="rId81"/>
    <p:sldId id="3848" r:id="rId82"/>
    <p:sldId id="3710" r:id="rId83"/>
    <p:sldId id="3711" r:id="rId84"/>
    <p:sldId id="3712" r:id="rId85"/>
    <p:sldId id="660" r:id="rId86"/>
    <p:sldId id="661" r:id="rId87"/>
    <p:sldId id="3943" r:id="rId88"/>
    <p:sldId id="3944" r:id="rId89"/>
    <p:sldId id="3945" r:id="rId90"/>
    <p:sldId id="3946" r:id="rId91"/>
    <p:sldId id="3947" r:id="rId92"/>
    <p:sldId id="3948" r:id="rId93"/>
    <p:sldId id="3719" r:id="rId94"/>
    <p:sldId id="3950" r:id="rId95"/>
    <p:sldId id="3720" r:id="rId96"/>
    <p:sldId id="4838" r:id="rId97"/>
    <p:sldId id="4861" r:id="rId98"/>
    <p:sldId id="4862" r:id="rId99"/>
    <p:sldId id="4863" r:id="rId100"/>
    <p:sldId id="2408" r:id="rId101"/>
    <p:sldId id="2409" r:id="rId102"/>
    <p:sldId id="4864" r:id="rId103"/>
    <p:sldId id="2406" r:id="rId104"/>
    <p:sldId id="2410" r:id="rId105"/>
    <p:sldId id="4865" r:id="rId106"/>
    <p:sldId id="5130" r:id="rId107"/>
    <p:sldId id="5131" r:id="rId108"/>
    <p:sldId id="5132" r:id="rId109"/>
    <p:sldId id="475" r:id="rId110"/>
    <p:sldId id="3721" r:id="rId111"/>
    <p:sldId id="3722" r:id="rId112"/>
    <p:sldId id="1513" r:id="rId113"/>
    <p:sldId id="1512" r:id="rId114"/>
    <p:sldId id="4699" r:id="rId115"/>
    <p:sldId id="5521" r:id="rId116"/>
    <p:sldId id="5133" r:id="rId117"/>
    <p:sldId id="3723" r:id="rId118"/>
    <p:sldId id="4968" r:id="rId119"/>
    <p:sldId id="4969" r:id="rId120"/>
    <p:sldId id="4970" r:id="rId121"/>
    <p:sldId id="4971" r:id="rId122"/>
    <p:sldId id="5223" r:id="rId123"/>
    <p:sldId id="4972" r:id="rId124"/>
    <p:sldId id="4973" r:id="rId125"/>
    <p:sldId id="4974" r:id="rId126"/>
    <p:sldId id="4975" r:id="rId127"/>
    <p:sldId id="4976" r:id="rId128"/>
    <p:sldId id="4977" r:id="rId129"/>
    <p:sldId id="4978" r:id="rId130"/>
    <p:sldId id="4979" r:id="rId131"/>
    <p:sldId id="4980" r:id="rId132"/>
    <p:sldId id="5222" r:id="rId133"/>
    <p:sldId id="4981" r:id="rId134"/>
    <p:sldId id="5224" r:id="rId135"/>
    <p:sldId id="4982" r:id="rId136"/>
    <p:sldId id="4983" r:id="rId137"/>
    <p:sldId id="4984" r:id="rId138"/>
    <p:sldId id="4985" r:id="rId139"/>
    <p:sldId id="4986" r:id="rId140"/>
    <p:sldId id="4987" r:id="rId141"/>
    <p:sldId id="5029" r:id="rId142"/>
    <p:sldId id="5028" r:id="rId143"/>
    <p:sldId id="3602" r:id="rId144"/>
    <p:sldId id="3855" r:id="rId145"/>
    <p:sldId id="5032" r:id="rId146"/>
    <p:sldId id="5033" r:id="rId147"/>
    <p:sldId id="5034" r:id="rId148"/>
    <p:sldId id="5035" r:id="rId149"/>
    <p:sldId id="5036" r:id="rId150"/>
    <p:sldId id="5526" r:id="rId151"/>
    <p:sldId id="5527" r:id="rId152"/>
    <p:sldId id="5528" r:id="rId153"/>
    <p:sldId id="5529" r:id="rId154"/>
    <p:sldId id="5530" r:id="rId155"/>
    <p:sldId id="5531" r:id="rId156"/>
    <p:sldId id="5532" r:id="rId157"/>
    <p:sldId id="5104" r:id="rId158"/>
    <p:sldId id="5105" r:id="rId159"/>
    <p:sldId id="5037" r:id="rId160"/>
    <p:sldId id="5244" r:id="rId161"/>
    <p:sldId id="3294" r:id="rId162"/>
    <p:sldId id="5245" r:id="rId163"/>
    <p:sldId id="5246" r:id="rId164"/>
    <p:sldId id="5247" r:id="rId165"/>
    <p:sldId id="5248" r:id="rId166"/>
    <p:sldId id="5249" r:id="rId167"/>
    <p:sldId id="5250" r:id="rId168"/>
    <p:sldId id="5251" r:id="rId169"/>
    <p:sldId id="5225" r:id="rId170"/>
    <p:sldId id="679" r:id="rId171"/>
    <p:sldId id="680" r:id="rId172"/>
    <p:sldId id="5226" r:id="rId173"/>
    <p:sldId id="5227" r:id="rId174"/>
    <p:sldId id="5228" r:id="rId175"/>
    <p:sldId id="5229" r:id="rId176"/>
    <p:sldId id="5212" r:id="rId177"/>
    <p:sldId id="5217" r:id="rId178"/>
    <p:sldId id="5522" r:id="rId179"/>
    <p:sldId id="5038" r:id="rId180"/>
    <p:sldId id="5039" r:id="rId181"/>
    <p:sldId id="5040" r:id="rId182"/>
    <p:sldId id="5041" r:id="rId183"/>
    <p:sldId id="5042" r:id="rId184"/>
    <p:sldId id="5230" r:id="rId185"/>
    <p:sldId id="5044" r:id="rId186"/>
    <p:sldId id="5045" r:id="rId187"/>
    <p:sldId id="5046" r:id="rId188"/>
    <p:sldId id="5047" r:id="rId189"/>
    <p:sldId id="5048" r:id="rId190"/>
    <p:sldId id="5049" r:id="rId191"/>
    <p:sldId id="5050" r:id="rId192"/>
    <p:sldId id="5051" r:id="rId193"/>
    <p:sldId id="5052" r:id="rId194"/>
    <p:sldId id="5053" r:id="rId195"/>
    <p:sldId id="5054" r:id="rId196"/>
    <p:sldId id="5055" r:id="rId197"/>
    <p:sldId id="5056" r:id="rId198"/>
    <p:sldId id="5057" r:id="rId199"/>
    <p:sldId id="5058" r:id="rId200"/>
    <p:sldId id="5121" r:id="rId201"/>
    <p:sldId id="5122" r:id="rId202"/>
    <p:sldId id="5123" r:id="rId203"/>
    <p:sldId id="5124" r:id="rId204"/>
    <p:sldId id="5125" r:id="rId205"/>
    <p:sldId id="5126" r:id="rId206"/>
    <p:sldId id="5127" r:id="rId207"/>
    <p:sldId id="5128" r:id="rId208"/>
    <p:sldId id="5060" r:id="rId209"/>
    <p:sldId id="5061" r:id="rId210"/>
    <p:sldId id="5062" r:id="rId211"/>
    <p:sldId id="5063" r:id="rId212"/>
    <p:sldId id="5064" r:id="rId213"/>
    <p:sldId id="5065" r:id="rId214"/>
    <p:sldId id="5066" r:id="rId215"/>
    <p:sldId id="5067" r:id="rId216"/>
    <p:sldId id="5068" r:id="rId217"/>
    <p:sldId id="5069" r:id="rId218"/>
    <p:sldId id="5070" r:id="rId219"/>
    <p:sldId id="5523" r:id="rId220"/>
    <p:sldId id="5524" r:id="rId221"/>
    <p:sldId id="5525" r:id="rId222"/>
    <p:sldId id="5077" r:id="rId223"/>
    <p:sldId id="5078" r:id="rId224"/>
    <p:sldId id="5079" r:id="rId225"/>
    <p:sldId id="5080" r:id="rId226"/>
    <p:sldId id="5081" r:id="rId227"/>
    <p:sldId id="5082" r:id="rId228"/>
    <p:sldId id="394" r:id="rId229"/>
    <p:sldId id="397" r:id="rId230"/>
    <p:sldId id="398" r:id="rId231"/>
    <p:sldId id="278" r:id="rId232"/>
    <p:sldId id="400" r:id="rId233"/>
    <p:sldId id="313" r:id="rId234"/>
    <p:sldId id="402" r:id="rId235"/>
    <p:sldId id="403" r:id="rId236"/>
    <p:sldId id="404" r:id="rId237"/>
    <p:sldId id="405" r:id="rId238"/>
    <p:sldId id="406" r:id="rId239"/>
    <p:sldId id="407" r:id="rId240"/>
    <p:sldId id="408" r:id="rId241"/>
    <p:sldId id="409" r:id="rId242"/>
    <p:sldId id="410" r:id="rId243"/>
    <p:sldId id="411" r:id="rId244"/>
    <p:sldId id="415" r:id="rId245"/>
    <p:sldId id="420" r:id="rId246"/>
    <p:sldId id="424" r:id="rId247"/>
    <p:sldId id="457" r:id="rId248"/>
    <p:sldId id="447" r:id="rId249"/>
    <p:sldId id="452" r:id="rId250"/>
    <p:sldId id="5141" r:id="rId251"/>
    <p:sldId id="5254" r:id="rId252"/>
    <p:sldId id="5235" r:id="rId253"/>
    <p:sldId id="5111" r:id="rId254"/>
    <p:sldId id="4826" r:id="rId255"/>
    <p:sldId id="5112" r:id="rId256"/>
    <p:sldId id="5113" r:id="rId257"/>
    <p:sldId id="5114" r:id="rId258"/>
    <p:sldId id="5115" r:id="rId259"/>
    <p:sldId id="4871" r:id="rId260"/>
    <p:sldId id="5236" r:id="rId261"/>
    <p:sldId id="5097" r:id="rId262"/>
    <p:sldId id="5098" r:id="rId263"/>
    <p:sldId id="5099" r:id="rId264"/>
    <p:sldId id="303" r:id="rId265"/>
    <p:sldId id="5100" r:id="rId26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055B"/>
    <a:srgbClr val="0000FF"/>
    <a:srgbClr val="0432FF"/>
    <a:srgbClr val="FF00C4"/>
    <a:srgbClr val="1A5712"/>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53" autoAdjust="0"/>
    <p:restoredTop sz="99433" autoAdjust="0"/>
  </p:normalViewPr>
  <p:slideViewPr>
    <p:cSldViewPr>
      <p:cViewPr varScale="1">
        <p:scale>
          <a:sx n="93" d="100"/>
          <a:sy n="93" d="100"/>
        </p:scale>
        <p:origin x="792"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0.xml"/><Relationship Id="rId21" Type="http://schemas.openxmlformats.org/officeDocument/2006/relationships/slideMaster" Target="slideMasters/slideMaster21.xml"/><Relationship Id="rId63" Type="http://schemas.openxmlformats.org/officeDocument/2006/relationships/slide" Target="slides/slide6.xml"/><Relationship Id="rId159" Type="http://schemas.openxmlformats.org/officeDocument/2006/relationships/slide" Target="slides/slide102.xml"/><Relationship Id="rId170" Type="http://schemas.openxmlformats.org/officeDocument/2006/relationships/slide" Target="slides/slide113.xml"/><Relationship Id="rId226" Type="http://schemas.openxmlformats.org/officeDocument/2006/relationships/slide" Target="slides/slide169.xml"/><Relationship Id="rId268" Type="http://schemas.openxmlformats.org/officeDocument/2006/relationships/handoutMaster" Target="handoutMasters/handoutMaster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7.xml"/><Relationship Id="rId128" Type="http://schemas.openxmlformats.org/officeDocument/2006/relationships/slide" Target="slides/slide71.xml"/><Relationship Id="rId149" Type="http://schemas.openxmlformats.org/officeDocument/2006/relationships/slide" Target="slides/slide92.xml"/><Relationship Id="rId5" Type="http://schemas.openxmlformats.org/officeDocument/2006/relationships/slideMaster" Target="slideMasters/slideMaster5.xml"/><Relationship Id="rId95" Type="http://schemas.openxmlformats.org/officeDocument/2006/relationships/slide" Target="slides/slide38.xml"/><Relationship Id="rId160" Type="http://schemas.openxmlformats.org/officeDocument/2006/relationships/slide" Target="slides/slide103.xml"/><Relationship Id="rId181" Type="http://schemas.openxmlformats.org/officeDocument/2006/relationships/slide" Target="slides/slide124.xml"/><Relationship Id="rId216" Type="http://schemas.openxmlformats.org/officeDocument/2006/relationships/slide" Target="slides/slide159.xml"/><Relationship Id="rId237" Type="http://schemas.openxmlformats.org/officeDocument/2006/relationships/slide" Target="slides/slide180.xml"/><Relationship Id="rId258" Type="http://schemas.openxmlformats.org/officeDocument/2006/relationships/slide" Target="slides/slide20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7.xml"/><Relationship Id="rId118" Type="http://schemas.openxmlformats.org/officeDocument/2006/relationships/slide" Target="slides/slide61.xml"/><Relationship Id="rId139" Type="http://schemas.openxmlformats.org/officeDocument/2006/relationships/slide" Target="slides/slide82.xml"/><Relationship Id="rId85" Type="http://schemas.openxmlformats.org/officeDocument/2006/relationships/slide" Target="slides/slide28.xml"/><Relationship Id="rId150" Type="http://schemas.openxmlformats.org/officeDocument/2006/relationships/slide" Target="slides/slide93.xml"/><Relationship Id="rId171" Type="http://schemas.openxmlformats.org/officeDocument/2006/relationships/slide" Target="slides/slide114.xml"/><Relationship Id="rId192" Type="http://schemas.openxmlformats.org/officeDocument/2006/relationships/slide" Target="slides/slide135.xml"/><Relationship Id="rId206" Type="http://schemas.openxmlformats.org/officeDocument/2006/relationships/slide" Target="slides/slide149.xml"/><Relationship Id="rId227" Type="http://schemas.openxmlformats.org/officeDocument/2006/relationships/slide" Target="slides/slide170.xml"/><Relationship Id="rId248" Type="http://schemas.openxmlformats.org/officeDocument/2006/relationships/slide" Target="slides/slide191.xml"/><Relationship Id="rId269" Type="http://schemas.openxmlformats.org/officeDocument/2006/relationships/presProps" Target="presProp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1.xml"/><Relationship Id="rId129" Type="http://schemas.openxmlformats.org/officeDocument/2006/relationships/slide" Target="slides/slide72.xml"/><Relationship Id="rId54" Type="http://schemas.openxmlformats.org/officeDocument/2006/relationships/slideMaster" Target="slideMasters/slideMaster54.xml"/><Relationship Id="rId75" Type="http://schemas.openxmlformats.org/officeDocument/2006/relationships/slide" Target="slides/slide18.xml"/><Relationship Id="rId96" Type="http://schemas.openxmlformats.org/officeDocument/2006/relationships/slide" Target="slides/slide39.xml"/><Relationship Id="rId140" Type="http://schemas.openxmlformats.org/officeDocument/2006/relationships/slide" Target="slides/slide83.xml"/><Relationship Id="rId161" Type="http://schemas.openxmlformats.org/officeDocument/2006/relationships/slide" Target="slides/slide104.xml"/><Relationship Id="rId182" Type="http://schemas.openxmlformats.org/officeDocument/2006/relationships/slide" Target="slides/slide125.xml"/><Relationship Id="rId217" Type="http://schemas.openxmlformats.org/officeDocument/2006/relationships/slide" Target="slides/slide160.xml"/><Relationship Id="rId6" Type="http://schemas.openxmlformats.org/officeDocument/2006/relationships/slideMaster" Target="slideMasters/slideMaster6.xml"/><Relationship Id="rId238" Type="http://schemas.openxmlformats.org/officeDocument/2006/relationships/slide" Target="slides/slide181.xml"/><Relationship Id="rId259" Type="http://schemas.openxmlformats.org/officeDocument/2006/relationships/slide" Target="slides/slide202.xml"/><Relationship Id="rId23" Type="http://schemas.openxmlformats.org/officeDocument/2006/relationships/slideMaster" Target="slideMasters/slideMaster23.xml"/><Relationship Id="rId119" Type="http://schemas.openxmlformats.org/officeDocument/2006/relationships/slide" Target="slides/slide62.xml"/><Relationship Id="rId270" Type="http://schemas.openxmlformats.org/officeDocument/2006/relationships/viewProps" Target="viewProps.xml"/><Relationship Id="rId44" Type="http://schemas.openxmlformats.org/officeDocument/2006/relationships/slideMaster" Target="slideMasters/slideMaster44.xml"/><Relationship Id="rId65" Type="http://schemas.openxmlformats.org/officeDocument/2006/relationships/slide" Target="slides/slide8.xml"/><Relationship Id="rId86" Type="http://schemas.openxmlformats.org/officeDocument/2006/relationships/slide" Target="slides/slide29.xml"/><Relationship Id="rId130" Type="http://schemas.openxmlformats.org/officeDocument/2006/relationships/slide" Target="slides/slide73.xml"/><Relationship Id="rId151" Type="http://schemas.openxmlformats.org/officeDocument/2006/relationships/slide" Target="slides/slide94.xml"/><Relationship Id="rId172" Type="http://schemas.openxmlformats.org/officeDocument/2006/relationships/slide" Target="slides/slide115.xml"/><Relationship Id="rId193" Type="http://schemas.openxmlformats.org/officeDocument/2006/relationships/slide" Target="slides/slide136.xml"/><Relationship Id="rId207" Type="http://schemas.openxmlformats.org/officeDocument/2006/relationships/slide" Target="slides/slide150.xml"/><Relationship Id="rId228" Type="http://schemas.openxmlformats.org/officeDocument/2006/relationships/slide" Target="slides/slide171.xml"/><Relationship Id="rId249" Type="http://schemas.openxmlformats.org/officeDocument/2006/relationships/slide" Target="slides/slide192.xml"/><Relationship Id="rId13" Type="http://schemas.openxmlformats.org/officeDocument/2006/relationships/slideMaster" Target="slideMasters/slideMaster13.xml"/><Relationship Id="rId109" Type="http://schemas.openxmlformats.org/officeDocument/2006/relationships/slide" Target="slides/slide52.xml"/><Relationship Id="rId260" Type="http://schemas.openxmlformats.org/officeDocument/2006/relationships/slide" Target="slides/slide203.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9.xml"/><Relationship Id="rId97" Type="http://schemas.openxmlformats.org/officeDocument/2006/relationships/slide" Target="slides/slide40.xml"/><Relationship Id="rId120" Type="http://schemas.openxmlformats.org/officeDocument/2006/relationships/slide" Target="slides/slide63.xml"/><Relationship Id="rId141" Type="http://schemas.openxmlformats.org/officeDocument/2006/relationships/slide" Target="slides/slide84.xml"/><Relationship Id="rId7" Type="http://schemas.openxmlformats.org/officeDocument/2006/relationships/slideMaster" Target="slideMasters/slideMaster7.xml"/><Relationship Id="rId162" Type="http://schemas.openxmlformats.org/officeDocument/2006/relationships/slide" Target="slides/slide105.xml"/><Relationship Id="rId183" Type="http://schemas.openxmlformats.org/officeDocument/2006/relationships/slide" Target="slides/slide126.xml"/><Relationship Id="rId218" Type="http://schemas.openxmlformats.org/officeDocument/2006/relationships/slide" Target="slides/slide161.xml"/><Relationship Id="rId239" Type="http://schemas.openxmlformats.org/officeDocument/2006/relationships/slide" Target="slides/slide182.xml"/><Relationship Id="rId250" Type="http://schemas.openxmlformats.org/officeDocument/2006/relationships/slide" Target="slides/slide193.xml"/><Relationship Id="rId271" Type="http://schemas.openxmlformats.org/officeDocument/2006/relationships/theme" Target="theme/theme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9.xml"/><Relationship Id="rId87" Type="http://schemas.openxmlformats.org/officeDocument/2006/relationships/slide" Target="slides/slide30.xml"/><Relationship Id="rId110" Type="http://schemas.openxmlformats.org/officeDocument/2006/relationships/slide" Target="slides/slide53.xml"/><Relationship Id="rId131" Type="http://schemas.openxmlformats.org/officeDocument/2006/relationships/slide" Target="slides/slide74.xml"/><Relationship Id="rId152" Type="http://schemas.openxmlformats.org/officeDocument/2006/relationships/slide" Target="slides/slide95.xml"/><Relationship Id="rId173" Type="http://schemas.openxmlformats.org/officeDocument/2006/relationships/slide" Target="slides/slide116.xml"/><Relationship Id="rId194" Type="http://schemas.openxmlformats.org/officeDocument/2006/relationships/slide" Target="slides/slide137.xml"/><Relationship Id="rId208" Type="http://schemas.openxmlformats.org/officeDocument/2006/relationships/slide" Target="slides/slide151.xml"/><Relationship Id="rId229" Type="http://schemas.openxmlformats.org/officeDocument/2006/relationships/slide" Target="slides/slide172.xml"/><Relationship Id="rId240" Type="http://schemas.openxmlformats.org/officeDocument/2006/relationships/slide" Target="slides/slide183.xml"/><Relationship Id="rId261" Type="http://schemas.openxmlformats.org/officeDocument/2006/relationships/slide" Target="slides/slide204.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0.xml"/><Relationship Id="rId100" Type="http://schemas.openxmlformats.org/officeDocument/2006/relationships/slide" Target="slides/slide43.xml"/><Relationship Id="rId8" Type="http://schemas.openxmlformats.org/officeDocument/2006/relationships/slideMaster" Target="slideMasters/slideMaster8.xml"/><Relationship Id="rId98" Type="http://schemas.openxmlformats.org/officeDocument/2006/relationships/slide" Target="slides/slide41.xml"/><Relationship Id="rId121" Type="http://schemas.openxmlformats.org/officeDocument/2006/relationships/slide" Target="slides/slide64.xml"/><Relationship Id="rId142" Type="http://schemas.openxmlformats.org/officeDocument/2006/relationships/slide" Target="slides/slide85.xml"/><Relationship Id="rId163" Type="http://schemas.openxmlformats.org/officeDocument/2006/relationships/slide" Target="slides/slide106.xml"/><Relationship Id="rId184" Type="http://schemas.openxmlformats.org/officeDocument/2006/relationships/slide" Target="slides/slide127.xml"/><Relationship Id="rId219" Type="http://schemas.openxmlformats.org/officeDocument/2006/relationships/slide" Target="slides/slide162.xml"/><Relationship Id="rId230" Type="http://schemas.openxmlformats.org/officeDocument/2006/relationships/slide" Target="slides/slide173.xml"/><Relationship Id="rId251" Type="http://schemas.openxmlformats.org/officeDocument/2006/relationships/slide" Target="slides/slide194.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0.xml"/><Relationship Id="rId272" Type="http://schemas.openxmlformats.org/officeDocument/2006/relationships/tableStyles" Target="tableStyles.xml"/><Relationship Id="rId88" Type="http://schemas.openxmlformats.org/officeDocument/2006/relationships/slide" Target="slides/slide31.xml"/><Relationship Id="rId111" Type="http://schemas.openxmlformats.org/officeDocument/2006/relationships/slide" Target="slides/slide54.xml"/><Relationship Id="rId132" Type="http://schemas.openxmlformats.org/officeDocument/2006/relationships/slide" Target="slides/slide75.xml"/><Relationship Id="rId153" Type="http://schemas.openxmlformats.org/officeDocument/2006/relationships/slide" Target="slides/slide96.xml"/><Relationship Id="rId174" Type="http://schemas.openxmlformats.org/officeDocument/2006/relationships/slide" Target="slides/slide117.xml"/><Relationship Id="rId195" Type="http://schemas.openxmlformats.org/officeDocument/2006/relationships/slide" Target="slides/slide138.xml"/><Relationship Id="rId209" Type="http://schemas.openxmlformats.org/officeDocument/2006/relationships/slide" Target="slides/slide152.xml"/><Relationship Id="rId220" Type="http://schemas.openxmlformats.org/officeDocument/2006/relationships/slide" Target="slides/slide163.xml"/><Relationship Id="rId241" Type="http://schemas.openxmlformats.org/officeDocument/2006/relationships/slide" Target="slides/slide18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205.xml"/><Relationship Id="rId78" Type="http://schemas.openxmlformats.org/officeDocument/2006/relationships/slide" Target="slides/slide21.xml"/><Relationship Id="rId99" Type="http://schemas.openxmlformats.org/officeDocument/2006/relationships/slide" Target="slides/slide42.xml"/><Relationship Id="rId101" Type="http://schemas.openxmlformats.org/officeDocument/2006/relationships/slide" Target="slides/slide44.xml"/><Relationship Id="rId122" Type="http://schemas.openxmlformats.org/officeDocument/2006/relationships/slide" Target="slides/slide65.xml"/><Relationship Id="rId143" Type="http://schemas.openxmlformats.org/officeDocument/2006/relationships/slide" Target="slides/slide86.xml"/><Relationship Id="rId164" Type="http://schemas.openxmlformats.org/officeDocument/2006/relationships/slide" Target="slides/slide107.xml"/><Relationship Id="rId185" Type="http://schemas.openxmlformats.org/officeDocument/2006/relationships/slide" Target="slides/slide128.xml"/><Relationship Id="rId9" Type="http://schemas.openxmlformats.org/officeDocument/2006/relationships/slideMaster" Target="slideMasters/slideMaster9.xml"/><Relationship Id="rId210" Type="http://schemas.openxmlformats.org/officeDocument/2006/relationships/slide" Target="slides/slide153.xml"/><Relationship Id="rId26" Type="http://schemas.openxmlformats.org/officeDocument/2006/relationships/slideMaster" Target="slideMasters/slideMaster26.xml"/><Relationship Id="rId231" Type="http://schemas.openxmlformats.org/officeDocument/2006/relationships/slide" Target="slides/slide174.xml"/><Relationship Id="rId252" Type="http://schemas.openxmlformats.org/officeDocument/2006/relationships/slide" Target="slides/slide195.xml"/><Relationship Id="rId47" Type="http://schemas.openxmlformats.org/officeDocument/2006/relationships/slideMaster" Target="slideMasters/slideMaster47.xml"/><Relationship Id="rId68" Type="http://schemas.openxmlformats.org/officeDocument/2006/relationships/slide" Target="slides/slide11.xml"/><Relationship Id="rId89" Type="http://schemas.openxmlformats.org/officeDocument/2006/relationships/slide" Target="slides/slide32.xml"/><Relationship Id="rId112" Type="http://schemas.openxmlformats.org/officeDocument/2006/relationships/slide" Target="slides/slide55.xml"/><Relationship Id="rId133" Type="http://schemas.openxmlformats.org/officeDocument/2006/relationships/slide" Target="slides/slide76.xml"/><Relationship Id="rId154" Type="http://schemas.openxmlformats.org/officeDocument/2006/relationships/slide" Target="slides/slide97.xml"/><Relationship Id="rId175" Type="http://schemas.openxmlformats.org/officeDocument/2006/relationships/slide" Target="slides/slide118.xml"/><Relationship Id="rId196" Type="http://schemas.openxmlformats.org/officeDocument/2006/relationships/slide" Target="slides/slide139.xml"/><Relationship Id="rId200" Type="http://schemas.openxmlformats.org/officeDocument/2006/relationships/slide" Target="slides/slide143.xml"/><Relationship Id="rId16" Type="http://schemas.openxmlformats.org/officeDocument/2006/relationships/slideMaster" Target="slideMasters/slideMaster16.xml"/><Relationship Id="rId221" Type="http://schemas.openxmlformats.org/officeDocument/2006/relationships/slide" Target="slides/slide164.xml"/><Relationship Id="rId242" Type="http://schemas.openxmlformats.org/officeDocument/2006/relationships/slide" Target="slides/slide185.xml"/><Relationship Id="rId263" Type="http://schemas.openxmlformats.org/officeDocument/2006/relationships/slide" Target="slides/slide206.xml"/><Relationship Id="rId37" Type="http://schemas.openxmlformats.org/officeDocument/2006/relationships/slideMaster" Target="slideMasters/slideMaster37.xml"/><Relationship Id="rId58" Type="http://schemas.openxmlformats.org/officeDocument/2006/relationships/slide" Target="slides/slide1.xml"/><Relationship Id="rId79" Type="http://schemas.openxmlformats.org/officeDocument/2006/relationships/slide" Target="slides/slide22.xml"/><Relationship Id="rId102" Type="http://schemas.openxmlformats.org/officeDocument/2006/relationships/slide" Target="slides/slide45.xml"/><Relationship Id="rId123" Type="http://schemas.openxmlformats.org/officeDocument/2006/relationships/slide" Target="slides/slide66.xml"/><Relationship Id="rId144" Type="http://schemas.openxmlformats.org/officeDocument/2006/relationships/slide" Target="slides/slide87.xml"/><Relationship Id="rId90" Type="http://schemas.openxmlformats.org/officeDocument/2006/relationships/slide" Target="slides/slide33.xml"/><Relationship Id="rId165" Type="http://schemas.openxmlformats.org/officeDocument/2006/relationships/slide" Target="slides/slide108.xml"/><Relationship Id="rId186" Type="http://schemas.openxmlformats.org/officeDocument/2006/relationships/slide" Target="slides/slide129.xml"/><Relationship Id="rId211" Type="http://schemas.openxmlformats.org/officeDocument/2006/relationships/slide" Target="slides/slide154.xml"/><Relationship Id="rId232" Type="http://schemas.openxmlformats.org/officeDocument/2006/relationships/slide" Target="slides/slide175.xml"/><Relationship Id="rId253" Type="http://schemas.openxmlformats.org/officeDocument/2006/relationships/slide" Target="slides/slide196.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2.xml"/><Relationship Id="rId113" Type="http://schemas.openxmlformats.org/officeDocument/2006/relationships/slide" Target="slides/slide56.xml"/><Relationship Id="rId134" Type="http://schemas.openxmlformats.org/officeDocument/2006/relationships/slide" Target="slides/slide77.xml"/><Relationship Id="rId80" Type="http://schemas.openxmlformats.org/officeDocument/2006/relationships/slide" Target="slides/slide23.xml"/><Relationship Id="rId155" Type="http://schemas.openxmlformats.org/officeDocument/2006/relationships/slide" Target="slides/slide98.xml"/><Relationship Id="rId176" Type="http://schemas.openxmlformats.org/officeDocument/2006/relationships/slide" Target="slides/slide119.xml"/><Relationship Id="rId197" Type="http://schemas.openxmlformats.org/officeDocument/2006/relationships/slide" Target="slides/slide140.xml"/><Relationship Id="rId201" Type="http://schemas.openxmlformats.org/officeDocument/2006/relationships/slide" Target="slides/slide144.xml"/><Relationship Id="rId222" Type="http://schemas.openxmlformats.org/officeDocument/2006/relationships/slide" Target="slides/slide165.xml"/><Relationship Id="rId243" Type="http://schemas.openxmlformats.org/officeDocument/2006/relationships/slide" Target="slides/slide186.xml"/><Relationship Id="rId264" Type="http://schemas.openxmlformats.org/officeDocument/2006/relationships/slide" Target="slides/slide20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xml"/><Relationship Id="rId103" Type="http://schemas.openxmlformats.org/officeDocument/2006/relationships/slide" Target="slides/slide46.xml"/><Relationship Id="rId124" Type="http://schemas.openxmlformats.org/officeDocument/2006/relationships/slide" Target="slides/slide67.xml"/><Relationship Id="rId70" Type="http://schemas.openxmlformats.org/officeDocument/2006/relationships/slide" Target="slides/slide13.xml"/><Relationship Id="rId91" Type="http://schemas.openxmlformats.org/officeDocument/2006/relationships/slide" Target="slides/slide34.xml"/><Relationship Id="rId145" Type="http://schemas.openxmlformats.org/officeDocument/2006/relationships/slide" Target="slides/slide88.xml"/><Relationship Id="rId166" Type="http://schemas.openxmlformats.org/officeDocument/2006/relationships/slide" Target="slides/slide109.xml"/><Relationship Id="rId187" Type="http://schemas.openxmlformats.org/officeDocument/2006/relationships/slide" Target="slides/slide130.xml"/><Relationship Id="rId1" Type="http://schemas.openxmlformats.org/officeDocument/2006/relationships/slideMaster" Target="slideMasters/slideMaster1.xml"/><Relationship Id="rId212" Type="http://schemas.openxmlformats.org/officeDocument/2006/relationships/slide" Target="slides/slide155.xml"/><Relationship Id="rId233" Type="http://schemas.openxmlformats.org/officeDocument/2006/relationships/slide" Target="slides/slide176.xml"/><Relationship Id="rId254" Type="http://schemas.openxmlformats.org/officeDocument/2006/relationships/slide" Target="slides/slide197.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7.xml"/><Relationship Id="rId60" Type="http://schemas.openxmlformats.org/officeDocument/2006/relationships/slide" Target="slides/slide3.xml"/><Relationship Id="rId81" Type="http://schemas.openxmlformats.org/officeDocument/2006/relationships/slide" Target="slides/slide24.xml"/><Relationship Id="rId135" Type="http://schemas.openxmlformats.org/officeDocument/2006/relationships/slide" Target="slides/slide78.xml"/><Relationship Id="rId156" Type="http://schemas.openxmlformats.org/officeDocument/2006/relationships/slide" Target="slides/slide99.xml"/><Relationship Id="rId177" Type="http://schemas.openxmlformats.org/officeDocument/2006/relationships/slide" Target="slides/slide120.xml"/><Relationship Id="rId198" Type="http://schemas.openxmlformats.org/officeDocument/2006/relationships/slide" Target="slides/slide141.xml"/><Relationship Id="rId202" Type="http://schemas.openxmlformats.org/officeDocument/2006/relationships/slide" Target="slides/slide145.xml"/><Relationship Id="rId223" Type="http://schemas.openxmlformats.org/officeDocument/2006/relationships/slide" Target="slides/slide166.xml"/><Relationship Id="rId244" Type="http://schemas.openxmlformats.org/officeDocument/2006/relationships/slide" Target="slides/slide18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8.xml"/><Relationship Id="rId50" Type="http://schemas.openxmlformats.org/officeDocument/2006/relationships/slideMaster" Target="slideMasters/slideMaster50.xml"/><Relationship Id="rId104" Type="http://schemas.openxmlformats.org/officeDocument/2006/relationships/slide" Target="slides/slide47.xml"/><Relationship Id="rId125" Type="http://schemas.openxmlformats.org/officeDocument/2006/relationships/slide" Target="slides/slide68.xml"/><Relationship Id="rId146" Type="http://schemas.openxmlformats.org/officeDocument/2006/relationships/slide" Target="slides/slide89.xml"/><Relationship Id="rId167" Type="http://schemas.openxmlformats.org/officeDocument/2006/relationships/slide" Target="slides/slide110.xml"/><Relationship Id="rId188" Type="http://schemas.openxmlformats.org/officeDocument/2006/relationships/slide" Target="slides/slide131.xml"/><Relationship Id="rId71" Type="http://schemas.openxmlformats.org/officeDocument/2006/relationships/slide" Target="slides/slide14.xml"/><Relationship Id="rId92" Type="http://schemas.openxmlformats.org/officeDocument/2006/relationships/slide" Target="slides/slide35.xml"/><Relationship Id="rId213" Type="http://schemas.openxmlformats.org/officeDocument/2006/relationships/slide" Target="slides/slide156.xml"/><Relationship Id="rId234" Type="http://schemas.openxmlformats.org/officeDocument/2006/relationships/slide" Target="slides/slide17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8.xml"/><Relationship Id="rId40" Type="http://schemas.openxmlformats.org/officeDocument/2006/relationships/slideMaster" Target="slideMasters/slideMaster40.xml"/><Relationship Id="rId115" Type="http://schemas.openxmlformats.org/officeDocument/2006/relationships/slide" Target="slides/slide58.xml"/><Relationship Id="rId136" Type="http://schemas.openxmlformats.org/officeDocument/2006/relationships/slide" Target="slides/slide79.xml"/><Relationship Id="rId157" Type="http://schemas.openxmlformats.org/officeDocument/2006/relationships/slide" Target="slides/slide100.xml"/><Relationship Id="rId178" Type="http://schemas.openxmlformats.org/officeDocument/2006/relationships/slide" Target="slides/slide121.xml"/><Relationship Id="rId61" Type="http://schemas.openxmlformats.org/officeDocument/2006/relationships/slide" Target="slides/slide4.xml"/><Relationship Id="rId82" Type="http://schemas.openxmlformats.org/officeDocument/2006/relationships/slide" Target="slides/slide25.xml"/><Relationship Id="rId199" Type="http://schemas.openxmlformats.org/officeDocument/2006/relationships/slide" Target="slides/slide142.xml"/><Relationship Id="rId203" Type="http://schemas.openxmlformats.org/officeDocument/2006/relationships/slide" Target="slides/slide146.xml"/><Relationship Id="rId19" Type="http://schemas.openxmlformats.org/officeDocument/2006/relationships/slideMaster" Target="slideMasters/slideMaster19.xml"/><Relationship Id="rId224" Type="http://schemas.openxmlformats.org/officeDocument/2006/relationships/slide" Target="slides/slide167.xml"/><Relationship Id="rId245" Type="http://schemas.openxmlformats.org/officeDocument/2006/relationships/slide" Target="slides/slide188.xml"/><Relationship Id="rId266" Type="http://schemas.openxmlformats.org/officeDocument/2006/relationships/slide" Target="slides/slide209.xml"/><Relationship Id="rId30" Type="http://schemas.openxmlformats.org/officeDocument/2006/relationships/slideMaster" Target="slideMasters/slideMaster30.xml"/><Relationship Id="rId105" Type="http://schemas.openxmlformats.org/officeDocument/2006/relationships/slide" Target="slides/slide48.xml"/><Relationship Id="rId126" Type="http://schemas.openxmlformats.org/officeDocument/2006/relationships/slide" Target="slides/slide69.xml"/><Relationship Id="rId147" Type="http://schemas.openxmlformats.org/officeDocument/2006/relationships/slide" Target="slides/slide90.xml"/><Relationship Id="rId168" Type="http://schemas.openxmlformats.org/officeDocument/2006/relationships/slide" Target="slides/slide111.xml"/><Relationship Id="rId51" Type="http://schemas.openxmlformats.org/officeDocument/2006/relationships/slideMaster" Target="slideMasters/slideMaster51.xml"/><Relationship Id="rId72" Type="http://schemas.openxmlformats.org/officeDocument/2006/relationships/slide" Target="slides/slide15.xml"/><Relationship Id="rId93" Type="http://schemas.openxmlformats.org/officeDocument/2006/relationships/slide" Target="slides/slide36.xml"/><Relationship Id="rId189" Type="http://schemas.openxmlformats.org/officeDocument/2006/relationships/slide" Target="slides/slide132.xml"/><Relationship Id="rId3" Type="http://schemas.openxmlformats.org/officeDocument/2006/relationships/slideMaster" Target="slideMasters/slideMaster3.xml"/><Relationship Id="rId214" Type="http://schemas.openxmlformats.org/officeDocument/2006/relationships/slide" Target="slides/slide157.xml"/><Relationship Id="rId235" Type="http://schemas.openxmlformats.org/officeDocument/2006/relationships/slide" Target="slides/slide178.xml"/><Relationship Id="rId256" Type="http://schemas.openxmlformats.org/officeDocument/2006/relationships/slide" Target="slides/slide199.xml"/><Relationship Id="rId116" Type="http://schemas.openxmlformats.org/officeDocument/2006/relationships/slide" Target="slides/slide59.xml"/><Relationship Id="rId137" Type="http://schemas.openxmlformats.org/officeDocument/2006/relationships/slide" Target="slides/slide80.xml"/><Relationship Id="rId158" Type="http://schemas.openxmlformats.org/officeDocument/2006/relationships/slide" Target="slides/slide10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5.xml"/><Relationship Id="rId83" Type="http://schemas.openxmlformats.org/officeDocument/2006/relationships/slide" Target="slides/slide26.xml"/><Relationship Id="rId179" Type="http://schemas.openxmlformats.org/officeDocument/2006/relationships/slide" Target="slides/slide122.xml"/><Relationship Id="rId190" Type="http://schemas.openxmlformats.org/officeDocument/2006/relationships/slide" Target="slides/slide133.xml"/><Relationship Id="rId204" Type="http://schemas.openxmlformats.org/officeDocument/2006/relationships/slide" Target="slides/slide147.xml"/><Relationship Id="rId225" Type="http://schemas.openxmlformats.org/officeDocument/2006/relationships/slide" Target="slides/slide168.xml"/><Relationship Id="rId246" Type="http://schemas.openxmlformats.org/officeDocument/2006/relationships/slide" Target="slides/slide189.xml"/><Relationship Id="rId267" Type="http://schemas.openxmlformats.org/officeDocument/2006/relationships/notesMaster" Target="notesMasters/notesMaster1.xml"/><Relationship Id="rId106" Type="http://schemas.openxmlformats.org/officeDocument/2006/relationships/slide" Target="slides/slide49.xml"/><Relationship Id="rId127" Type="http://schemas.openxmlformats.org/officeDocument/2006/relationships/slide" Target="slides/slide7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6.xml"/><Relationship Id="rId94" Type="http://schemas.openxmlformats.org/officeDocument/2006/relationships/slide" Target="slides/slide37.xml"/><Relationship Id="rId148" Type="http://schemas.openxmlformats.org/officeDocument/2006/relationships/slide" Target="slides/slide91.xml"/><Relationship Id="rId169" Type="http://schemas.openxmlformats.org/officeDocument/2006/relationships/slide" Target="slides/slide112.xml"/><Relationship Id="rId4" Type="http://schemas.openxmlformats.org/officeDocument/2006/relationships/slideMaster" Target="slideMasters/slideMaster4.xml"/><Relationship Id="rId180" Type="http://schemas.openxmlformats.org/officeDocument/2006/relationships/slide" Target="slides/slide123.xml"/><Relationship Id="rId215" Type="http://schemas.openxmlformats.org/officeDocument/2006/relationships/slide" Target="slides/slide158.xml"/><Relationship Id="rId236" Type="http://schemas.openxmlformats.org/officeDocument/2006/relationships/slide" Target="slides/slide179.xml"/><Relationship Id="rId257" Type="http://schemas.openxmlformats.org/officeDocument/2006/relationships/slide" Target="slides/slide200.xml"/><Relationship Id="rId42" Type="http://schemas.openxmlformats.org/officeDocument/2006/relationships/slideMaster" Target="slideMasters/slideMaster42.xml"/><Relationship Id="rId84" Type="http://schemas.openxmlformats.org/officeDocument/2006/relationships/slide" Target="slides/slide27.xml"/><Relationship Id="rId138" Type="http://schemas.openxmlformats.org/officeDocument/2006/relationships/slide" Target="slides/slide81.xml"/><Relationship Id="rId191" Type="http://schemas.openxmlformats.org/officeDocument/2006/relationships/slide" Target="slides/slide134.xml"/><Relationship Id="rId205" Type="http://schemas.openxmlformats.org/officeDocument/2006/relationships/slide" Target="slides/slide148.xml"/><Relationship Id="rId247" Type="http://schemas.openxmlformats.org/officeDocument/2006/relationships/slide" Target="slides/slide190.xml"/><Relationship Id="rId107" Type="http://schemas.openxmlformats.org/officeDocument/2006/relationships/slide" Target="slides/slide50.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8.1321741032370901E-2"/>
          <c:y val="6.0185185185185203E-2"/>
          <c:w val="0.89094356955380605"/>
          <c:h val="0.82246937882764704"/>
        </c:manualLayout>
      </c:layout>
      <c:barChart>
        <c:barDir val="col"/>
        <c:grouping val="clustered"/>
        <c:varyColors val="0"/>
        <c:ser>
          <c:idx val="0"/>
          <c:order val="0"/>
          <c:tx>
            <c:strRef>
              <c:f>PERF!$B$1</c:f>
              <c:strCache>
                <c:ptCount val="1"/>
                <c:pt idx="0">
                  <c:v>AVATAR (1yr)</c:v>
                </c:pt>
              </c:strCache>
            </c:strRef>
          </c:tx>
          <c:invertIfNegative val="0"/>
          <c:cat>
            <c:strRef>
              <c:f>PERF!$A$2:$A$5</c:f>
              <c:strCache>
                <c:ptCount val="4"/>
                <c:pt idx="0">
                  <c:v>8Gb</c:v>
                </c:pt>
                <c:pt idx="1">
                  <c:v>16Gb</c:v>
                </c:pt>
                <c:pt idx="2">
                  <c:v>32Gb</c:v>
                </c:pt>
                <c:pt idx="3">
                  <c:v>64Gb</c:v>
                </c:pt>
              </c:strCache>
            </c:strRef>
          </c:cat>
          <c:val>
            <c:numRef>
              <c:f>PERF!$B$2:$B$5</c:f>
              <c:numCache>
                <c:formatCode>General</c:formatCode>
                <c:ptCount val="4"/>
                <c:pt idx="0">
                  <c:v>1.04</c:v>
                </c:pt>
                <c:pt idx="1">
                  <c:v>1.0649999999999999</c:v>
                </c:pt>
                <c:pt idx="2">
                  <c:v>1.1299999999999999</c:v>
                </c:pt>
                <c:pt idx="3">
                  <c:v>1.35</c:v>
                </c:pt>
              </c:numCache>
            </c:numRef>
          </c:val>
          <c:extLst>
            <c:ext xmlns:c16="http://schemas.microsoft.com/office/drawing/2014/chart" uri="{C3380CC4-5D6E-409C-BE32-E72D297353CC}">
              <c16:uniqueId val="{00000000-46D7-D746-8CAB-444F142C5276}"/>
            </c:ext>
          </c:extLst>
        </c:ser>
        <c:ser>
          <c:idx val="1"/>
          <c:order val="1"/>
          <c:tx>
            <c:strRef>
              <c:f>PERF!$C$1</c:f>
              <c:strCache>
                <c:ptCount val="1"/>
                <c:pt idx="0">
                  <c:v>NoRefresh</c:v>
                </c:pt>
              </c:strCache>
            </c:strRef>
          </c:tx>
          <c:invertIfNegative val="0"/>
          <c:cat>
            <c:strRef>
              <c:f>PERF!$A$2:$A$5</c:f>
              <c:strCache>
                <c:ptCount val="4"/>
                <c:pt idx="0">
                  <c:v>8Gb</c:v>
                </c:pt>
                <c:pt idx="1">
                  <c:v>16Gb</c:v>
                </c:pt>
                <c:pt idx="2">
                  <c:v>32Gb</c:v>
                </c:pt>
                <c:pt idx="3">
                  <c:v>64Gb</c:v>
                </c:pt>
              </c:strCache>
            </c:strRef>
          </c:cat>
          <c:val>
            <c:numRef>
              <c:f>PERF!$C$2:$C$5</c:f>
              <c:numCache>
                <c:formatCode>General</c:formatCode>
                <c:ptCount val="4"/>
                <c:pt idx="0">
                  <c:v>1.05</c:v>
                </c:pt>
                <c:pt idx="1">
                  <c:v>1.0900000000000001</c:v>
                </c:pt>
                <c:pt idx="2">
                  <c:v>1.21</c:v>
                </c:pt>
                <c:pt idx="3">
                  <c:v>1.54</c:v>
                </c:pt>
              </c:numCache>
            </c:numRef>
          </c:val>
          <c:extLst>
            <c:ext xmlns:c16="http://schemas.microsoft.com/office/drawing/2014/chart" uri="{C3380CC4-5D6E-409C-BE32-E72D297353CC}">
              <c16:uniqueId val="{00000001-46D7-D746-8CAB-444F142C5276}"/>
            </c:ext>
          </c:extLst>
        </c:ser>
        <c:dLbls>
          <c:showLegendKey val="0"/>
          <c:showVal val="0"/>
          <c:showCatName val="0"/>
          <c:showSerName val="0"/>
          <c:showPercent val="0"/>
          <c:showBubbleSize val="0"/>
        </c:dLbls>
        <c:gapWidth val="150"/>
        <c:axId val="691148464"/>
        <c:axId val="691152480"/>
      </c:barChart>
      <c:catAx>
        <c:axId val="691148464"/>
        <c:scaling>
          <c:orientation val="minMax"/>
        </c:scaling>
        <c:delete val="0"/>
        <c:axPos val="b"/>
        <c:numFmt formatCode="General" sourceLinked="0"/>
        <c:majorTickMark val="out"/>
        <c:minorTickMark val="none"/>
        <c:tickLblPos val="nextTo"/>
        <c:txPr>
          <a:bodyPr/>
          <a:lstStyle/>
          <a:p>
            <a:pPr>
              <a:defRPr sz="2000"/>
            </a:pPr>
            <a:endParaRPr lang="en-US"/>
          </a:p>
        </c:txPr>
        <c:crossAx val="691152480"/>
        <c:crosses val="autoZero"/>
        <c:auto val="1"/>
        <c:lblAlgn val="ctr"/>
        <c:lblOffset val="100"/>
        <c:noMultiLvlLbl val="0"/>
      </c:catAx>
      <c:valAx>
        <c:axId val="691152480"/>
        <c:scaling>
          <c:orientation val="minMax"/>
          <c:max val="1.6"/>
          <c:min val="1"/>
        </c:scaling>
        <c:delete val="0"/>
        <c:axPos val="l"/>
        <c:majorGridlines/>
        <c:numFmt formatCode="#,##0.00" sourceLinked="0"/>
        <c:majorTickMark val="out"/>
        <c:minorTickMark val="none"/>
        <c:tickLblPos val="nextTo"/>
        <c:txPr>
          <a:bodyPr/>
          <a:lstStyle/>
          <a:p>
            <a:pPr>
              <a:defRPr sz="2000"/>
            </a:pPr>
            <a:endParaRPr lang="en-US"/>
          </a:p>
        </c:txPr>
        <c:crossAx val="691148464"/>
        <c:crosses val="autoZero"/>
        <c:crossBetween val="between"/>
      </c:valAx>
    </c:plotArea>
    <c:legend>
      <c:legendPos val="r"/>
      <c:layout>
        <c:manualLayout>
          <c:xMode val="edge"/>
          <c:yMode val="edge"/>
          <c:x val="8.7469954413592996E-2"/>
          <c:y val="3.7938271930055598E-2"/>
          <c:w val="0.69465748743432398"/>
          <c:h val="0.18595290172061801"/>
        </c:manualLayout>
      </c:layout>
      <c:overlay val="0"/>
      <c:txPr>
        <a:bodyPr/>
        <a:lstStyle/>
        <a:p>
          <a:pPr>
            <a:defRPr sz="2400"/>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6.3158000000000006E-2</c:v>
                </c:pt>
                <c:pt idx="20">
                  <c:v>0.78947400000000001</c:v>
                </c:pt>
                <c:pt idx="21">
                  <c:v>0.98947399999999897</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0-AADE-4FE1-9F17-C1D63C5A3A21}"/>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1.0526000000000001E-2</c:v>
                </c:pt>
                <c:pt idx="18">
                  <c:v>1.0526000000000001E-2</c:v>
                </c:pt>
                <c:pt idx="19">
                  <c:v>1.0526000000000001E-2</c:v>
                </c:pt>
                <c:pt idx="20">
                  <c:v>0.16842099999999899</c:v>
                </c:pt>
                <c:pt idx="21">
                  <c:v>0.484211</c:v>
                </c:pt>
                <c:pt idx="22">
                  <c:v>0.91578899999999896</c:v>
                </c:pt>
                <c:pt idx="23">
                  <c:v>0.98947399999999897</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1-AADE-4FE1-9F17-C1D63C5A3A21}"/>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1.0526000000000001E-2</c:v>
                </c:pt>
                <c:pt idx="19">
                  <c:v>1.0526000000000001E-2</c:v>
                </c:pt>
                <c:pt idx="20">
                  <c:v>1.0526000000000001E-2</c:v>
                </c:pt>
                <c:pt idx="21">
                  <c:v>0.16842099999999899</c:v>
                </c:pt>
                <c:pt idx="22">
                  <c:v>0.52631600000000001</c:v>
                </c:pt>
                <c:pt idx="23">
                  <c:v>0.85263199999999895</c:v>
                </c:pt>
                <c:pt idx="24">
                  <c:v>0.98947399999999897</c:v>
                </c:pt>
                <c:pt idx="25">
                  <c:v>0.98947399999999897</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2-AADE-4FE1-9F17-C1D63C5A3A21}"/>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1.0526000000000001E-2</c:v>
                </c:pt>
                <c:pt idx="20">
                  <c:v>1.0526000000000001E-2</c:v>
                </c:pt>
                <c:pt idx="21">
                  <c:v>0.15789500000000001</c:v>
                </c:pt>
                <c:pt idx="22">
                  <c:v>0.42105300000000001</c:v>
                </c:pt>
                <c:pt idx="23">
                  <c:v>0.56842099999999895</c:v>
                </c:pt>
                <c:pt idx="24">
                  <c:v>0.81052599999999897</c:v>
                </c:pt>
                <c:pt idx="25">
                  <c:v>0.98947399999999897</c:v>
                </c:pt>
                <c:pt idx="26">
                  <c:v>0.98947399999999897</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3-AADE-4FE1-9F17-C1D63C5A3A21}"/>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1.0526000000000001E-2</c:v>
                </c:pt>
                <c:pt idx="22">
                  <c:v>5.2631999999999901E-2</c:v>
                </c:pt>
                <c:pt idx="23">
                  <c:v>0.30526300000000001</c:v>
                </c:pt>
                <c:pt idx="24">
                  <c:v>0.58947400000000005</c:v>
                </c:pt>
                <c:pt idx="25">
                  <c:v>0.85263199999999895</c:v>
                </c:pt>
                <c:pt idx="26">
                  <c:v>0.98947399999999897</c:v>
                </c:pt>
                <c:pt idx="27">
                  <c:v>0.98947399999999897</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4-AADE-4FE1-9F17-C1D63C5A3A21}"/>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1.0526000000000001E-2</c:v>
                </c:pt>
                <c:pt idx="22">
                  <c:v>1.0526000000000001E-2</c:v>
                </c:pt>
                <c:pt idx="23">
                  <c:v>0.27368399999999898</c:v>
                </c:pt>
                <c:pt idx="24">
                  <c:v>0.410526</c:v>
                </c:pt>
                <c:pt idx="25">
                  <c:v>0.62105299999999897</c:v>
                </c:pt>
                <c:pt idx="26">
                  <c:v>0.87368400000000002</c:v>
                </c:pt>
                <c:pt idx="27">
                  <c:v>0.98947399999999897</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5-AADE-4FE1-9F17-C1D63C5A3A21}"/>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1.0526000000000001E-2</c:v>
                </c:pt>
                <c:pt idx="22">
                  <c:v>1.0526000000000001E-2</c:v>
                </c:pt>
                <c:pt idx="23">
                  <c:v>1.0526000000000001E-2</c:v>
                </c:pt>
                <c:pt idx="24">
                  <c:v>3.1579000000000003E-2</c:v>
                </c:pt>
                <c:pt idx="25">
                  <c:v>0.54736799999999897</c:v>
                </c:pt>
                <c:pt idx="26">
                  <c:v>0.88421099999999897</c:v>
                </c:pt>
                <c:pt idx="27">
                  <c:v>0.98947399999999897</c:v>
                </c:pt>
                <c:pt idx="28">
                  <c:v>0.98947399999999897</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6-AADE-4FE1-9F17-C1D63C5A3A21}"/>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1.0526000000000001E-2</c:v>
                </c:pt>
                <c:pt idx="24">
                  <c:v>1.0526000000000001E-2</c:v>
                </c:pt>
                <c:pt idx="25">
                  <c:v>2.1052999999999902E-2</c:v>
                </c:pt>
                <c:pt idx="26">
                  <c:v>0.23157900000000001</c:v>
                </c:pt>
                <c:pt idx="27">
                  <c:v>0.91578899999999896</c:v>
                </c:pt>
                <c:pt idx="28">
                  <c:v>0.98947399999999897</c:v>
                </c:pt>
                <c:pt idx="29">
                  <c:v>0.98947399999999897</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7-AADE-4FE1-9F17-C1D63C5A3A21}"/>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0"/>
          <c:extLst>
            <c:ext xmlns:c16="http://schemas.microsoft.com/office/drawing/2014/chart" uri="{C3380CC4-5D6E-409C-BE32-E72D297353CC}">
              <c16:uniqueId val="{00000008-AADE-4FE1-9F17-C1D63C5A3A21}"/>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9-AADE-4FE1-9F17-C1D63C5A3A21}"/>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A-AADE-4FE1-9F17-C1D63C5A3A21}"/>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B-AADE-4FE1-9F17-C1D63C5A3A21}"/>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C-AADE-4FE1-9F17-C1D63C5A3A21}"/>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D-AADE-4FE1-9F17-C1D63C5A3A21}"/>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E-AADE-4FE1-9F17-C1D63C5A3A21}"/>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F-AADE-4FE1-9F17-C1D63C5A3A21}"/>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10-AADE-4FE1-9F17-C1D63C5A3A21}"/>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1-AADE-4FE1-9F17-C1D63C5A3A21}"/>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2-AADE-4FE1-9F17-C1D63C5A3A21}"/>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1"/>
        <c:axPos val="b"/>
        <c:numFmt formatCode="#,##0.0" sourceLinked="0"/>
        <c:majorTickMark val="out"/>
        <c:minorTickMark val="none"/>
        <c:tickLblPos val="nextTo"/>
        <c:crossAx val="180884607"/>
        <c:crosses val="autoZero"/>
        <c:crossBetween val="midCat"/>
      </c:valAx>
      <c:valAx>
        <c:axId val="180884607"/>
        <c:scaling>
          <c:orientation val="minMax"/>
          <c:max val="1.01"/>
          <c:min val="-1.0000000000000002E-2"/>
        </c:scaling>
        <c:delete val="1"/>
        <c:axPos val="l"/>
        <c:numFmt formatCode="#,##0.00" sourceLinked="0"/>
        <c:majorTickMark val="out"/>
        <c:minorTickMark val="none"/>
        <c:tickLblPos val="nextTo"/>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numCache>
            </c:numRef>
          </c:yVal>
          <c:smooth val="1"/>
          <c:extLst>
            <c:ext xmlns:c16="http://schemas.microsoft.com/office/drawing/2014/chart" uri="{C3380CC4-5D6E-409C-BE32-E72D297353CC}">
              <c16:uniqueId val="{00000000-3C58-4F61-8CE2-0D3283FBA0FE}"/>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numCache>
            </c:numRef>
          </c:yVal>
          <c:smooth val="1"/>
          <c:extLst>
            <c:ext xmlns:c16="http://schemas.microsoft.com/office/drawing/2014/chart" uri="{C3380CC4-5D6E-409C-BE32-E72D297353CC}">
              <c16:uniqueId val="{00000000-3625-4DA6-A2C5-C9D0756BAB85}"/>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numCache>
            </c:numRef>
          </c:yVal>
          <c:smooth val="1"/>
          <c:extLst>
            <c:ext xmlns:c16="http://schemas.microsoft.com/office/drawing/2014/chart" uri="{C3380CC4-5D6E-409C-BE32-E72D297353CC}">
              <c16:uniqueId val="{00000001-3625-4DA6-A2C5-C9D0756BAB85}"/>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numCache>
            </c:numRef>
          </c:yVal>
          <c:smooth val="1"/>
          <c:extLst>
            <c:ext xmlns:c16="http://schemas.microsoft.com/office/drawing/2014/chart" uri="{C3380CC4-5D6E-409C-BE32-E72D297353CC}">
              <c16:uniqueId val="{00000002-3625-4DA6-A2C5-C9D0756BAB85}"/>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numCache>
            </c:numRef>
          </c:yVal>
          <c:smooth val="1"/>
          <c:extLst>
            <c:ext xmlns:c16="http://schemas.microsoft.com/office/drawing/2014/chart" uri="{C3380CC4-5D6E-409C-BE32-E72D297353CC}">
              <c16:uniqueId val="{00000003-3625-4DA6-A2C5-C9D0756BAB85}"/>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numCache>
            </c:numRef>
          </c:yVal>
          <c:smooth val="1"/>
          <c:extLst>
            <c:ext xmlns:c16="http://schemas.microsoft.com/office/drawing/2014/chart" uri="{C3380CC4-5D6E-409C-BE32-E72D297353CC}">
              <c16:uniqueId val="{00000004-3625-4DA6-A2C5-C9D0756BAB85}"/>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numCache>
            </c:numRef>
          </c:yVal>
          <c:smooth val="1"/>
          <c:extLst>
            <c:ext xmlns:c16="http://schemas.microsoft.com/office/drawing/2014/chart" uri="{C3380CC4-5D6E-409C-BE32-E72D297353CC}">
              <c16:uniqueId val="{00000005-3625-4DA6-A2C5-C9D0756BAB85}"/>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numCache>
            </c:numRef>
          </c:yVal>
          <c:smooth val="1"/>
          <c:extLst>
            <c:ext xmlns:c16="http://schemas.microsoft.com/office/drawing/2014/chart" uri="{C3380CC4-5D6E-409C-BE32-E72D297353CC}">
              <c16:uniqueId val="{00000006-3625-4DA6-A2C5-C9D0756BAB85}"/>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7-3625-4DA6-A2C5-C9D0756BAB85}"/>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8-3625-4DA6-A2C5-C9D0756BAB85}"/>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9-3625-4DA6-A2C5-C9D0756BAB85}"/>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A-3625-4DA6-A2C5-C9D0756BAB85}"/>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B-3625-4DA6-A2C5-C9D0756BAB85}"/>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C-3625-4DA6-A2C5-C9D0756BAB85}"/>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D-3625-4DA6-A2C5-C9D0756BAB85}"/>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E-3625-4DA6-A2C5-C9D0756BAB85}"/>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0F-3625-4DA6-A2C5-C9D0756BAB85}"/>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0-3625-4DA6-A2C5-C9D0756BAB85}"/>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1-3625-4DA6-A2C5-C9D0756BAB85}"/>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4607"/>
        <c:crosses val="autoZero"/>
        <c:crossBetween val="midCat"/>
        <c:majorUnit val="0.1"/>
      </c:valAx>
      <c:valAx>
        <c:axId val="180884607"/>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Read Failure Probability</a:t>
                </a:r>
              </a:p>
            </c:rich>
          </c:tx>
          <c:layout>
            <c:manualLayout>
              <c:xMode val="edge"/>
              <c:yMode val="edge"/>
              <c:x val="1.6955199666741225E-2"/>
              <c:y val="7.316576498544819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pt idx="0">
                  <c:v>0</c:v>
                </c:pt>
                <c:pt idx="1">
                  <c:v>0</c:v>
                </c:pt>
                <c:pt idx="2">
                  <c:v>0</c:v>
                </c:pt>
                <c:pt idx="3">
                  <c:v>0</c:v>
                </c:pt>
                <c:pt idx="4">
                  <c:v>7.9573204188370659E-292</c:v>
                </c:pt>
                <c:pt idx="5">
                  <c:v>4.8762809088011108E-256</c:v>
                </c:pt>
                <c:pt idx="6">
                  <c:v>1.3119314185306079E-222</c:v>
                </c:pt>
                <c:pt idx="7">
                  <c:v>1.5507409549096489E-191</c:v>
                </c:pt>
                <c:pt idx="8">
                  <c:v>8.0603341898688897E-163</c:v>
                </c:pt>
                <c:pt idx="9">
                  <c:v>1.8443096120078821E-136</c:v>
                </c:pt>
                <c:pt idx="10">
                  <c:v>1.8603889272908711E-112</c:v>
                </c:pt>
                <c:pt idx="11">
                  <c:v>8.2887002587012317E-91</c:v>
                </c:pt>
                <c:pt idx="12">
                  <c:v>1.6353252735710395E-71</c:v>
                </c:pt>
                <c:pt idx="13">
                  <c:v>1.4339732592919344E-54</c:v>
                </c:pt>
                <c:pt idx="14">
                  <c:v>5.6186872156016569E-40</c:v>
                </c:pt>
                <c:pt idx="15">
                  <c:v>9.9206213131683569E-28</c:v>
                </c:pt>
                <c:pt idx="16">
                  <c:v>8.0060441707773178E-18</c:v>
                </c:pt>
                <c:pt idx="17">
                  <c:v>3.0328884153377354E-10</c:v>
                </c:pt>
                <c:pt idx="18">
                  <c:v>5.7197827313023665E-5</c:v>
                </c:pt>
                <c:pt idx="19">
                  <c:v>6.3385642286705998E-2</c:v>
                </c:pt>
                <c:pt idx="20">
                  <c:v>0.78927783203263213</c:v>
                </c:pt>
                <c:pt idx="21">
                  <c:v>0.98</c:v>
                </c:pt>
                <c:pt idx="22">
                  <c:v>0.99999997694209841</c:v>
                </c:pt>
                <c:pt idx="23">
                  <c:v>0.99999999999999678</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0-4E09-4274-B8D2-2432A9E71C7C}"/>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pt idx="0">
                  <c:v>4.523482417812425E-126</c:v>
                </c:pt>
                <c:pt idx="1">
                  <c:v>1.5348950472333874E-114</c:v>
                </c:pt>
                <c:pt idx="2">
                  <c:v>1.4296533818841025E-103</c:v>
                </c:pt>
                <c:pt idx="3">
                  <c:v>3.6563235004272554E-93</c:v>
                </c:pt>
                <c:pt idx="4">
                  <c:v>2.5683561926964525E-83</c:v>
                </c:pt>
                <c:pt idx="5">
                  <c:v>4.9570328976686204E-74</c:v>
                </c:pt>
                <c:pt idx="6">
                  <c:v>2.6298658207866195E-65</c:v>
                </c:pt>
                <c:pt idx="7">
                  <c:v>3.8372339254361108E-57</c:v>
                </c:pt>
                <c:pt idx="8">
                  <c:v>1.5408232698344886E-49</c:v>
                </c:pt>
                <c:pt idx="9">
                  <c:v>1.7040359921045269E-42</c:v>
                </c:pt>
                <c:pt idx="10">
                  <c:v>5.1954557116850918E-36</c:v>
                </c:pt>
                <c:pt idx="11">
                  <c:v>4.3725246979056288E-30</c:v>
                </c:pt>
                <c:pt idx="12">
                  <c:v>1.0174500866977073E-24</c:v>
                </c:pt>
                <c:pt idx="13">
                  <c:v>6.5600911573122469E-20</c:v>
                </c:pt>
                <c:pt idx="14">
                  <c:v>1.1754817518295022E-15</c:v>
                </c:pt>
                <c:pt idx="15">
                  <c:v>5.8784848632246803E-12</c:v>
                </c:pt>
                <c:pt idx="16">
                  <c:v>8.2560139419403656E-9</c:v>
                </c:pt>
                <c:pt idx="17">
                  <c:v>3.2881488991022728E-6</c:v>
                </c:pt>
                <c:pt idx="18">
                  <c:v>3.7740318119135202E-4</c:v>
                </c:pt>
                <c:pt idx="19">
                  <c:v>1.2848733317716424E-2</c:v>
                </c:pt>
                <c:pt idx="20">
                  <c:v>0.13727373683503322</c:v>
                </c:pt>
                <c:pt idx="21">
                  <c:v>0.51812700193899275</c:v>
                </c:pt>
                <c:pt idx="22">
                  <c:v>0.88170569845872815</c:v>
                </c:pt>
                <c:pt idx="23">
                  <c:v>0.98987437557399227</c:v>
                </c:pt>
                <c:pt idx="24">
                  <c:v>0.99972967488573716</c:v>
                </c:pt>
                <c:pt idx="25">
                  <c:v>0.99999786580590311</c:v>
                </c:pt>
                <c:pt idx="26">
                  <c:v>0.99999999515221216</c:v>
                </c:pt>
                <c:pt idx="27">
                  <c:v>0.99999999999688027</c:v>
                </c:pt>
                <c:pt idx="28">
                  <c:v>0.99999999999999944</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1-4E09-4274-B8D2-2432A9E71C7C}"/>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pt idx="0">
                  <c:v>1.1257474879458222E-111</c:v>
                </c:pt>
                <c:pt idx="1">
                  <c:v>6.2630127136528167E-102</c:v>
                </c:pt>
                <c:pt idx="2">
                  <c:v>1.2291710103165333E-92</c:v>
                </c:pt>
                <c:pt idx="3">
                  <c:v>8.5119153294149084E-84</c:v>
                </c:pt>
                <c:pt idx="4">
                  <c:v>2.0803832272808076E-75</c:v>
                </c:pt>
                <c:pt idx="5">
                  <c:v>1.7951259049478231E-67</c:v>
                </c:pt>
                <c:pt idx="6">
                  <c:v>5.4706685677888436E-60</c:v>
                </c:pt>
                <c:pt idx="7">
                  <c:v>5.8907168735060984E-53</c:v>
                </c:pt>
                <c:pt idx="8">
                  <c:v>2.2423551857763343E-46</c:v>
                </c:pt>
                <c:pt idx="9">
                  <c:v>3.0194243736592871E-40</c:v>
                </c:pt>
                <c:pt idx="10">
                  <c:v>1.439348723211731E-34</c:v>
                </c:pt>
                <c:pt idx="11">
                  <c:v>2.4313824799978769E-29</c:v>
                </c:pt>
                <c:pt idx="12">
                  <c:v>1.4572166941654634E-24</c:v>
                </c:pt>
                <c:pt idx="13">
                  <c:v>3.1036781474976835E-20</c:v>
                </c:pt>
                <c:pt idx="14">
                  <c:v>2.3541686429759747E-16</c:v>
                </c:pt>
                <c:pt idx="15">
                  <c:v>6.3778010107848761E-13</c:v>
                </c:pt>
                <c:pt idx="16">
                  <c:v>6.1966705258975927E-10</c:v>
                </c:pt>
                <c:pt idx="17">
                  <c:v>2.1722539714510717E-7</c:v>
                </c:pt>
                <c:pt idx="18">
                  <c:v>2.7729250700352901E-5</c:v>
                </c:pt>
                <c:pt idx="19">
                  <c:v>1.3084646686054237E-3</c:v>
                </c:pt>
                <c:pt idx="20">
                  <c:v>2.3426853101589956E-2</c:v>
                </c:pt>
                <c:pt idx="21">
                  <c:v>0.16708271415228457</c:v>
                </c:pt>
                <c:pt idx="22">
                  <c:v>0.52237083770361026</c:v>
                </c:pt>
                <c:pt idx="23">
                  <c:v>0.85947582778773102</c:v>
                </c:pt>
                <c:pt idx="24">
                  <c:v>0.98212809331705164</c:v>
                </c:pt>
                <c:pt idx="25">
                  <c:v>0.99910092628820035</c:v>
                </c:pt>
                <c:pt idx="26">
                  <c:v>0.99998290183919758</c:v>
                </c:pt>
                <c:pt idx="27">
                  <c:v>0.99999988004850837</c:v>
                </c:pt>
                <c:pt idx="28">
                  <c:v>0.99999999969394382</c:v>
                </c:pt>
                <c:pt idx="29">
                  <c:v>0.99999999999971845</c:v>
                </c:pt>
                <c:pt idx="30">
                  <c:v>0.99999999999999989</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2-4E09-4274-B8D2-2432A9E71C7C}"/>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pt idx="0">
                  <c:v>7.3568478988856595E-48</c:v>
                </c:pt>
                <c:pt idx="1">
                  <c:v>6.9137877832094546E-44</c:v>
                </c:pt>
                <c:pt idx="2">
                  <c:v>4.3081225000758965E-40</c:v>
                </c:pt>
                <c:pt idx="3">
                  <c:v>1.7803096376662537E-36</c:v>
                </c:pt>
                <c:pt idx="4">
                  <c:v>4.8802212379187377E-33</c:v>
                </c:pt>
                <c:pt idx="5">
                  <c:v>8.876399993845305E-30</c:v>
                </c:pt>
                <c:pt idx="6">
                  <c:v>1.0715784334363556E-26</c:v>
                </c:pt>
                <c:pt idx="7">
                  <c:v>8.5893658478244612E-24</c:v>
                </c:pt>
                <c:pt idx="8">
                  <c:v>4.5733910026551064E-21</c:v>
                </c:pt>
                <c:pt idx="9">
                  <c:v>1.6183899757492443E-18</c:v>
                </c:pt>
                <c:pt idx="10">
                  <c:v>3.8086486268031324E-16</c:v>
                </c:pt>
                <c:pt idx="11">
                  <c:v>5.9653853654696716E-14</c:v>
                </c:pt>
                <c:pt idx="12">
                  <c:v>6.2244930939332825E-12</c:v>
                </c:pt>
                <c:pt idx="13">
                  <c:v>4.3320515981998631E-10</c:v>
                </c:pt>
                <c:pt idx="14">
                  <c:v>2.0140999303843342E-8</c:v>
                </c:pt>
                <c:pt idx="15">
                  <c:v>6.2682263971207724E-7</c:v>
                </c:pt>
                <c:pt idx="16">
                  <c:v>1.3093466624000991E-5</c:v>
                </c:pt>
                <c:pt idx="17">
                  <c:v>1.8424951588771212E-4</c:v>
                </c:pt>
                <c:pt idx="18">
                  <c:v>1.7556282423011097E-3</c:v>
                </c:pt>
                <c:pt idx="19">
                  <c:v>1.1411602310965982E-2</c:v>
                </c:pt>
                <c:pt idx="20">
                  <c:v>5.1157228511273321E-2</c:v>
                </c:pt>
                <c:pt idx="21">
                  <c:v>0.16082099421940274</c:v>
                </c:pt>
                <c:pt idx="22">
                  <c:v>0.36375363622310586</c:v>
                </c:pt>
                <c:pt idx="23">
                  <c:v>0.61569846584343635</c:v>
                </c:pt>
                <c:pt idx="24">
                  <c:v>0.82558177622289497</c:v>
                </c:pt>
                <c:pt idx="25">
                  <c:v>0.9428886665582239</c:v>
                </c:pt>
                <c:pt idx="26">
                  <c:v>0.98686309399466654</c:v>
                </c:pt>
                <c:pt idx="27">
                  <c:v>0.99791354729309822</c:v>
                </c:pt>
                <c:pt idx="28">
                  <c:v>0.9997737733619837</c:v>
                </c:pt>
                <c:pt idx="29">
                  <c:v>0.9999833819267504</c:v>
                </c:pt>
                <c:pt idx="30">
                  <c:v>0.99999917734179611</c:v>
                </c:pt>
                <c:pt idx="31">
                  <c:v>0.99999997265862173</c:v>
                </c:pt>
                <c:pt idx="32">
                  <c:v>0.99999999939160777</c:v>
                </c:pt>
                <c:pt idx="33">
                  <c:v>0.99999999999095501</c:v>
                </c:pt>
                <c:pt idx="34">
                  <c:v>0.99999999999991029</c:v>
                </c:pt>
                <c:pt idx="35">
                  <c:v>0.99999999999999944</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3-4E09-4274-B8D2-2432A9E71C7C}"/>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pt idx="0">
                  <c:v>1.1054324828098461E-86</c:v>
                </c:pt>
                <c:pt idx="1">
                  <c:v>1.0550084887555623E-79</c:v>
                </c:pt>
                <c:pt idx="2">
                  <c:v>5.0552609649323436E-73</c:v>
                </c:pt>
                <c:pt idx="3">
                  <c:v>1.2163877156900867E-66</c:v>
                </c:pt>
                <c:pt idx="4">
                  <c:v>1.4700407035247151E-60</c:v>
                </c:pt>
                <c:pt idx="5">
                  <c:v>8.9251811474743026E-55</c:v>
                </c:pt>
                <c:pt idx="6">
                  <c:v>2.723031986914463E-49</c:v>
                </c:pt>
                <c:pt idx="7">
                  <c:v>4.1761298416453575E-44</c:v>
                </c:pt>
                <c:pt idx="8">
                  <c:v>3.2206448404920196E-39</c:v>
                </c:pt>
                <c:pt idx="9">
                  <c:v>1.2495451910994956E-34</c:v>
                </c:pt>
                <c:pt idx="10">
                  <c:v>2.4402419292416653E-30</c:v>
                </c:pt>
                <c:pt idx="11">
                  <c:v>2.4003074996380139E-26</c:v>
                </c:pt>
                <c:pt idx="12">
                  <c:v>1.1901458246287058E-22</c:v>
                </c:pt>
                <c:pt idx="13">
                  <c:v>2.9775916211097318E-19</c:v>
                </c:pt>
                <c:pt idx="14">
                  <c:v>3.7636627159446077E-16</c:v>
                </c:pt>
                <c:pt idx="15">
                  <c:v>2.4073939804339322E-13</c:v>
                </c:pt>
                <c:pt idx="16">
                  <c:v>7.8093334260598429E-11</c:v>
                </c:pt>
                <c:pt idx="17">
                  <c:v>1.2885029660552902E-8</c:v>
                </c:pt>
                <c:pt idx="18">
                  <c:v>1.0857805489263161E-6</c:v>
                </c:pt>
                <c:pt idx="19">
                  <c:v>4.7006591088948197E-5</c:v>
                </c:pt>
                <c:pt idx="20">
                  <c:v>1.0548979073203015E-3</c:v>
                </c:pt>
                <c:pt idx="21">
                  <c:v>1.2445039878136275E-2</c:v>
                </c:pt>
                <c:pt idx="22">
                  <c:v>7.8992048768208936E-2</c:v>
                </c:pt>
                <c:pt idx="23">
                  <c:v>0.28073356590392962</c:v>
                </c:pt>
                <c:pt idx="24">
                  <c:v>0.59892155969820249</c:v>
                </c:pt>
                <c:pt idx="25">
                  <c:v>0.86032419710563557</c:v>
                </c:pt>
                <c:pt idx="26">
                  <c:v>0.97212580911707425</c:v>
                </c:pt>
                <c:pt idx="27">
                  <c:v>0.9969672360248395</c:v>
                </c:pt>
                <c:pt idx="28">
                  <c:v>0.99982517910342072</c:v>
                </c:pt>
                <c:pt idx="29">
                  <c:v>0.9999947511263948</c:v>
                </c:pt>
                <c:pt idx="30">
                  <c:v>0.99999991878372196</c:v>
                </c:pt>
                <c:pt idx="31">
                  <c:v>0.99999999935685202</c:v>
                </c:pt>
                <c:pt idx="32">
                  <c:v>0.99999999999740574</c:v>
                </c:pt>
                <c:pt idx="33">
                  <c:v>0.99999999999999467</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4-4E09-4274-B8D2-2432A9E71C7C}"/>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pt idx="0">
                  <c:v>9.757393279336034E-54</c:v>
                </c:pt>
                <c:pt idx="1">
                  <c:v>1.4084100161186386E-49</c:v>
                </c:pt>
                <c:pt idx="2">
                  <c:v>1.3647972584653684E-45</c:v>
                </c:pt>
                <c:pt idx="3">
                  <c:v>8.880147789248363E-42</c:v>
                </c:pt>
                <c:pt idx="4">
                  <c:v>3.8802894157922719E-38</c:v>
                </c:pt>
                <c:pt idx="5">
                  <c:v>1.138912056430251E-34</c:v>
                </c:pt>
                <c:pt idx="6">
                  <c:v>2.2459618762956137E-31</c:v>
                </c:pt>
                <c:pt idx="7">
                  <c:v>2.9766052302693461E-28</c:v>
                </c:pt>
                <c:pt idx="8">
                  <c:v>2.6520857855223007E-25</c:v>
                </c:pt>
                <c:pt idx="9">
                  <c:v>1.5891581527528942E-22</c:v>
                </c:pt>
                <c:pt idx="10">
                  <c:v>6.4070301343299406E-20</c:v>
                </c:pt>
                <c:pt idx="11">
                  <c:v>1.7389720728181997E-17</c:v>
                </c:pt>
                <c:pt idx="12">
                  <c:v>3.1795148644575447E-15</c:v>
                </c:pt>
                <c:pt idx="13">
                  <c:v>3.9193376485407436E-13</c:v>
                </c:pt>
                <c:pt idx="14">
                  <c:v>3.2605037410636175E-11</c:v>
                </c:pt>
                <c:pt idx="15">
                  <c:v>1.8328547974959611E-9</c:v>
                </c:pt>
                <c:pt idx="16">
                  <c:v>6.9734904841468554E-8</c:v>
                </c:pt>
                <c:pt idx="17">
                  <c:v>1.7996026986518075E-6</c:v>
                </c:pt>
                <c:pt idx="18">
                  <c:v>3.1589588140031562E-5</c:v>
                </c:pt>
                <c:pt idx="19">
                  <c:v>3.7865534917388597E-4</c:v>
                </c:pt>
                <c:pt idx="20">
                  <c:v>3.1163953243129269E-3</c:v>
                </c:pt>
                <c:pt idx="21">
                  <c:v>1.774997101658431E-2</c:v>
                </c:pt>
                <c:pt idx="22">
                  <c:v>7.0788728701945039E-2</c:v>
                </c:pt>
                <c:pt idx="23">
                  <c:v>0.20121905818688995</c:v>
                </c:pt>
                <c:pt idx="24">
                  <c:v>0.41893936070679516</c:v>
                </c:pt>
                <c:pt idx="25">
                  <c:v>0.66569614235110786</c:v>
                </c:pt>
                <c:pt idx="26">
                  <c:v>0.85559296892129844</c:v>
                </c:pt>
                <c:pt idx="27">
                  <c:v>0.95480975624449971</c:v>
                </c:pt>
                <c:pt idx="28">
                  <c:v>0.98999235854889622</c:v>
                </c:pt>
                <c:pt idx="29">
                  <c:v>0.99845544421865073</c:v>
                </c:pt>
                <c:pt idx="30">
                  <c:v>0.99983554408831765</c:v>
                </c:pt>
                <c:pt idx="31">
                  <c:v>0.99998800314813441</c:v>
                </c:pt>
                <c:pt idx="32">
                  <c:v>0.99999940329961656</c:v>
                </c:pt>
                <c:pt idx="33">
                  <c:v>0.9999999798346263</c:v>
                </c:pt>
                <c:pt idx="34">
                  <c:v>0.999999999538147</c:v>
                </c:pt>
                <c:pt idx="35">
                  <c:v>0.99999999999284506</c:v>
                </c:pt>
                <c:pt idx="36">
                  <c:v>0.99999999999992517</c:v>
                </c:pt>
                <c:pt idx="37">
                  <c:v>0.99999999999999944</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5-4E09-4274-B8D2-2432A9E71C7C}"/>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pt idx="0">
                  <c:v>8.4361816427816553E-293</c:v>
                </c:pt>
                <c:pt idx="1">
                  <c:v>5.1472155099405947E-270</c:v>
                </c:pt>
                <c:pt idx="2">
                  <c:v>3.6938555968217086E-248</c:v>
                </c:pt>
                <c:pt idx="3">
                  <c:v>3.1184246772644545E-227</c:v>
                </c:pt>
                <c:pt idx="4">
                  <c:v>3.0975211941030643E-207</c:v>
                </c:pt>
                <c:pt idx="5">
                  <c:v>3.6207949892721574E-188</c:v>
                </c:pt>
                <c:pt idx="6">
                  <c:v>4.9820080542555081E-170</c:v>
                </c:pt>
                <c:pt idx="7">
                  <c:v>8.0710883551841053E-153</c:v>
                </c:pt>
                <c:pt idx="8">
                  <c:v>1.5400083731103738E-136</c:v>
                </c:pt>
                <c:pt idx="9">
                  <c:v>3.4620871071492661E-121</c:v>
                </c:pt>
                <c:pt idx="10">
                  <c:v>9.1741997884536843E-107</c:v>
                </c:pt>
                <c:pt idx="11">
                  <c:v>2.8671086219466529E-93</c:v>
                </c:pt>
                <c:pt idx="12">
                  <c:v>1.0574181650902695E-80</c:v>
                </c:pt>
                <c:pt idx="13">
                  <c:v>4.6059926339977536E-69</c:v>
                </c:pt>
                <c:pt idx="14">
                  <c:v>2.3719716797110329E-58</c:v>
                </c:pt>
                <c:pt idx="15">
                  <c:v>1.4459825593125681E-48</c:v>
                </c:pt>
                <c:pt idx="16">
                  <c:v>1.0452312144537817E-39</c:v>
                </c:pt>
                <c:pt idx="17">
                  <c:v>8.9791217968678236E-32</c:v>
                </c:pt>
                <c:pt idx="18">
                  <c:v>9.1955356273203195E-25</c:v>
                </c:pt>
                <c:pt idx="19">
                  <c:v>1.1276602785352488E-18</c:v>
                </c:pt>
                <c:pt idx="20">
                  <c:v>1.6670517388568042E-13</c:v>
                </c:pt>
                <c:pt idx="21">
                  <c:v>3.0028591198868859E-9</c:v>
                </c:pt>
                <c:pt idx="22">
                  <c:v>6.7134031736894106E-6</c:v>
                </c:pt>
                <c:pt idx="23">
                  <c:v>1.9294967832240426E-3</c:v>
                </c:pt>
                <c:pt idx="24">
                  <c:v>7.694909860170894E-2</c:v>
                </c:pt>
                <c:pt idx="25">
                  <c:v>0.51502488424077941</c:v>
                </c:pt>
                <c:pt idx="26">
                  <c:v>0.93335299182226894</c:v>
                </c:pt>
                <c:pt idx="27">
                  <c:v>0.99848562714924316</c:v>
                </c:pt>
                <c:pt idx="28">
                  <c:v>0.99999525266047506</c:v>
                </c:pt>
                <c:pt idx="29">
                  <c:v>0.99999999809155937</c:v>
                </c:pt>
                <c:pt idx="30">
                  <c:v>0.99999999999990485</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6-4E09-4274-B8D2-2432A9E71C7C}"/>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pt idx="0">
                  <c:v>0</c:v>
                </c:pt>
                <c:pt idx="1">
                  <c:v>0</c:v>
                </c:pt>
                <c:pt idx="2">
                  <c:v>0</c:v>
                </c:pt>
                <c:pt idx="3">
                  <c:v>0</c:v>
                </c:pt>
                <c:pt idx="4">
                  <c:v>0</c:v>
                </c:pt>
                <c:pt idx="5">
                  <c:v>0</c:v>
                </c:pt>
                <c:pt idx="6">
                  <c:v>0</c:v>
                </c:pt>
                <c:pt idx="7">
                  <c:v>0</c:v>
                </c:pt>
                <c:pt idx="8">
                  <c:v>0</c:v>
                </c:pt>
                <c:pt idx="9">
                  <c:v>2.7206911156214057E-291</c:v>
                </c:pt>
                <c:pt idx="10">
                  <c:v>5.9479686870223225E-259</c:v>
                </c:pt>
                <c:pt idx="11">
                  <c:v>1.576418980421206E-228</c:v>
                </c:pt>
                <c:pt idx="12">
                  <c:v>5.0676353549358374E-200</c:v>
                </c:pt>
                <c:pt idx="13">
                  <c:v>1.9771229477310974E-173</c:v>
                </c:pt>
                <c:pt idx="14">
                  <c:v>9.3687497664399636E-149</c:v>
                </c:pt>
                <c:pt idx="15">
                  <c:v>5.3970421029155598E-126</c:v>
                </c:pt>
                <c:pt idx="16">
                  <c:v>3.7841987759737025E-105</c:v>
                </c:pt>
                <c:pt idx="17">
                  <c:v>3.234517212300499E-86</c:v>
                </c:pt>
                <c:pt idx="18">
                  <c:v>3.3772288216375471E-69</c:v>
                </c:pt>
                <c:pt idx="19">
                  <c:v>4.3197795419998518E-54</c:v>
                </c:pt>
                <c:pt idx="20">
                  <c:v>6.7963292647367151E-41</c:v>
                </c:pt>
                <c:pt idx="21">
                  <c:v>1.3232255201928876E-29</c:v>
                </c:pt>
                <c:pt idx="22">
                  <c:v>3.2190608936994066E-20</c:v>
                </c:pt>
                <c:pt idx="23">
                  <c:v>9.9492631178298483E-13</c:v>
                </c:pt>
                <c:pt idx="24">
                  <c:v>4.034806674984143E-7</c:v>
                </c:pt>
                <c:pt idx="25">
                  <c:v>0.03</c:v>
                </c:pt>
                <c:pt idx="26">
                  <c:v>0.23249869475556045</c:v>
                </c:pt>
                <c:pt idx="27">
                  <c:v>0.91479288427035044</c:v>
                </c:pt>
                <c:pt idx="28">
                  <c:v>0.99974207758363709</c:v>
                </c:pt>
                <c:pt idx="29">
                  <c:v>0.9999999875456036</c:v>
                </c:pt>
                <c:pt idx="30">
                  <c:v>0.99999999999999178</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7-4E09-4274-B8D2-2432A9E71C7C}"/>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8-4E09-4274-B8D2-2432A9E71C7C}"/>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9-4E09-4274-B8D2-2432A9E71C7C}"/>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A-4E09-4274-B8D2-2432A9E71C7C}"/>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B-4E09-4274-B8D2-2432A9E71C7C}"/>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C-4E09-4274-B8D2-2432A9E71C7C}"/>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D-4E09-4274-B8D2-2432A9E71C7C}"/>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E-4E09-4274-B8D2-2432A9E71C7C}"/>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F-4E09-4274-B8D2-2432A9E71C7C}"/>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10-4E09-4274-B8D2-2432A9E71C7C}"/>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1-4E09-4274-B8D2-2432A9E71C7C}"/>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2-4E09-4274-B8D2-2432A9E71C7C}"/>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1"/>
        <c:axPos val="b"/>
        <c:numFmt formatCode="#,##0" sourceLinked="0"/>
        <c:majorTickMark val="out"/>
        <c:minorTickMark val="none"/>
        <c:tickLblPos val="nextTo"/>
        <c:crossAx val="180884607"/>
        <c:crosses val="autoZero"/>
        <c:crossBetween val="midCat"/>
      </c:valAx>
      <c:valAx>
        <c:axId val="180884607"/>
        <c:scaling>
          <c:orientation val="minMax"/>
          <c:max val="1.01"/>
          <c:min val="-1.0000000000000002E-2"/>
        </c:scaling>
        <c:delete val="1"/>
        <c:axPos val="l"/>
        <c:numFmt formatCode="#,##0.00" sourceLinked="0"/>
        <c:majorTickMark val="out"/>
        <c:minorTickMark val="none"/>
        <c:tickLblPos val="nextTo"/>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numCache>
            </c:numRef>
          </c:yVal>
          <c:smooth val="1"/>
          <c:extLst>
            <c:ext xmlns:c16="http://schemas.microsoft.com/office/drawing/2014/chart" uri="{C3380CC4-5D6E-409C-BE32-E72D297353CC}">
              <c16:uniqueId val="{00000000-3C58-4F61-8CE2-0D3283FBA0FE}"/>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numCache>
            </c:numRef>
          </c:yVal>
          <c:smooth val="1"/>
          <c:extLst>
            <c:ext xmlns:c16="http://schemas.microsoft.com/office/drawing/2014/chart" uri="{C3380CC4-5D6E-409C-BE32-E72D297353CC}">
              <c16:uniqueId val="{00000000-3625-4DA6-A2C5-C9D0756BAB85}"/>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numCache>
            </c:numRef>
          </c:yVal>
          <c:smooth val="1"/>
          <c:extLst>
            <c:ext xmlns:c16="http://schemas.microsoft.com/office/drawing/2014/chart" uri="{C3380CC4-5D6E-409C-BE32-E72D297353CC}">
              <c16:uniqueId val="{00000001-3625-4DA6-A2C5-C9D0756BAB85}"/>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numCache>
            </c:numRef>
          </c:yVal>
          <c:smooth val="1"/>
          <c:extLst>
            <c:ext xmlns:c16="http://schemas.microsoft.com/office/drawing/2014/chart" uri="{C3380CC4-5D6E-409C-BE32-E72D297353CC}">
              <c16:uniqueId val="{00000002-3625-4DA6-A2C5-C9D0756BAB85}"/>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numCache>
            </c:numRef>
          </c:yVal>
          <c:smooth val="1"/>
          <c:extLst>
            <c:ext xmlns:c16="http://schemas.microsoft.com/office/drawing/2014/chart" uri="{C3380CC4-5D6E-409C-BE32-E72D297353CC}">
              <c16:uniqueId val="{00000003-3625-4DA6-A2C5-C9D0756BAB85}"/>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numCache>
            </c:numRef>
          </c:yVal>
          <c:smooth val="1"/>
          <c:extLst>
            <c:ext xmlns:c16="http://schemas.microsoft.com/office/drawing/2014/chart" uri="{C3380CC4-5D6E-409C-BE32-E72D297353CC}">
              <c16:uniqueId val="{00000004-3625-4DA6-A2C5-C9D0756BAB85}"/>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numCache>
            </c:numRef>
          </c:yVal>
          <c:smooth val="1"/>
          <c:extLst>
            <c:ext xmlns:c16="http://schemas.microsoft.com/office/drawing/2014/chart" uri="{C3380CC4-5D6E-409C-BE32-E72D297353CC}">
              <c16:uniqueId val="{00000005-3625-4DA6-A2C5-C9D0756BAB85}"/>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numCache>
            </c:numRef>
          </c:yVal>
          <c:smooth val="1"/>
          <c:extLst>
            <c:ext xmlns:c16="http://schemas.microsoft.com/office/drawing/2014/chart" uri="{C3380CC4-5D6E-409C-BE32-E72D297353CC}">
              <c16:uniqueId val="{00000006-3625-4DA6-A2C5-C9D0756BAB85}"/>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7-3625-4DA6-A2C5-C9D0756BAB85}"/>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8-3625-4DA6-A2C5-C9D0756BAB85}"/>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9-3625-4DA6-A2C5-C9D0756BAB85}"/>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A-3625-4DA6-A2C5-C9D0756BAB85}"/>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B-3625-4DA6-A2C5-C9D0756BAB85}"/>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C-3625-4DA6-A2C5-C9D0756BAB85}"/>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D-3625-4DA6-A2C5-C9D0756BAB85}"/>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E-3625-4DA6-A2C5-C9D0756BAB85}"/>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0F-3625-4DA6-A2C5-C9D0756BAB85}"/>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0-3625-4DA6-A2C5-C9D0756BAB85}"/>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1-3625-4DA6-A2C5-C9D0756BAB85}"/>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4607"/>
        <c:crosses val="autoZero"/>
        <c:crossBetween val="midCat"/>
        <c:majorUnit val="0.1"/>
      </c:valAx>
      <c:valAx>
        <c:axId val="180884607"/>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Read Failure Probability</a:t>
                </a:r>
              </a:p>
            </c:rich>
          </c:tx>
          <c:layout>
            <c:manualLayout>
              <c:xMode val="edge"/>
              <c:yMode val="edge"/>
              <c:x val="1.6955199666741225E-2"/>
              <c:y val="7.316576498544819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pt idx="0">
                  <c:v>0</c:v>
                </c:pt>
                <c:pt idx="1">
                  <c:v>0</c:v>
                </c:pt>
                <c:pt idx="2">
                  <c:v>0</c:v>
                </c:pt>
                <c:pt idx="3">
                  <c:v>0</c:v>
                </c:pt>
                <c:pt idx="4">
                  <c:v>7.9573204188370659E-292</c:v>
                </c:pt>
                <c:pt idx="5">
                  <c:v>4.8762809088011108E-256</c:v>
                </c:pt>
                <c:pt idx="6">
                  <c:v>1.3119314185306079E-222</c:v>
                </c:pt>
                <c:pt idx="7">
                  <c:v>1.5507409549096489E-191</c:v>
                </c:pt>
                <c:pt idx="8">
                  <c:v>8.0603341898688897E-163</c:v>
                </c:pt>
                <c:pt idx="9">
                  <c:v>1.8443096120078821E-136</c:v>
                </c:pt>
                <c:pt idx="10">
                  <c:v>1.8603889272908711E-112</c:v>
                </c:pt>
                <c:pt idx="11">
                  <c:v>8.2887002587012317E-91</c:v>
                </c:pt>
                <c:pt idx="12">
                  <c:v>1.6353252735710395E-71</c:v>
                </c:pt>
                <c:pt idx="13">
                  <c:v>1.4339732592919344E-54</c:v>
                </c:pt>
                <c:pt idx="14">
                  <c:v>5.6186872156016569E-40</c:v>
                </c:pt>
                <c:pt idx="15">
                  <c:v>9.9206213131683569E-28</c:v>
                </c:pt>
                <c:pt idx="16">
                  <c:v>8.0060441707773178E-18</c:v>
                </c:pt>
                <c:pt idx="17">
                  <c:v>3.0328884153377354E-10</c:v>
                </c:pt>
                <c:pt idx="18">
                  <c:v>5.7197827313023665E-5</c:v>
                </c:pt>
                <c:pt idx="19">
                  <c:v>6.3385642286705998E-2</c:v>
                </c:pt>
                <c:pt idx="20">
                  <c:v>0.78927783203263213</c:v>
                </c:pt>
                <c:pt idx="21">
                  <c:v>0.98</c:v>
                </c:pt>
                <c:pt idx="22">
                  <c:v>0.99999997694209841</c:v>
                </c:pt>
                <c:pt idx="23">
                  <c:v>0.99999999999999678</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0-4E09-4274-B8D2-2432A9E71C7C}"/>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pt idx="0">
                  <c:v>4.523482417812425E-126</c:v>
                </c:pt>
                <c:pt idx="1">
                  <c:v>1.5348950472333874E-114</c:v>
                </c:pt>
                <c:pt idx="2">
                  <c:v>1.4296533818841025E-103</c:v>
                </c:pt>
                <c:pt idx="3">
                  <c:v>3.6563235004272554E-93</c:v>
                </c:pt>
                <c:pt idx="4">
                  <c:v>2.5683561926964525E-83</c:v>
                </c:pt>
                <c:pt idx="5">
                  <c:v>4.9570328976686204E-74</c:v>
                </c:pt>
                <c:pt idx="6">
                  <c:v>2.6298658207866195E-65</c:v>
                </c:pt>
                <c:pt idx="7">
                  <c:v>3.8372339254361108E-57</c:v>
                </c:pt>
                <c:pt idx="8">
                  <c:v>1.5408232698344886E-49</c:v>
                </c:pt>
                <c:pt idx="9">
                  <c:v>1.7040359921045269E-42</c:v>
                </c:pt>
                <c:pt idx="10">
                  <c:v>5.1954557116850918E-36</c:v>
                </c:pt>
                <c:pt idx="11">
                  <c:v>4.3725246979056288E-30</c:v>
                </c:pt>
                <c:pt idx="12">
                  <c:v>1.0174500866977073E-24</c:v>
                </c:pt>
                <c:pt idx="13">
                  <c:v>6.5600911573122469E-20</c:v>
                </c:pt>
                <c:pt idx="14">
                  <c:v>1.1754817518295022E-15</c:v>
                </c:pt>
                <c:pt idx="15">
                  <c:v>5.8784848632246803E-12</c:v>
                </c:pt>
                <c:pt idx="16">
                  <c:v>8.2560139419403656E-9</c:v>
                </c:pt>
                <c:pt idx="17">
                  <c:v>3.2881488991022728E-6</c:v>
                </c:pt>
                <c:pt idx="18">
                  <c:v>3.7740318119135202E-4</c:v>
                </c:pt>
                <c:pt idx="19">
                  <c:v>1.2848733317716424E-2</c:v>
                </c:pt>
                <c:pt idx="20">
                  <c:v>0.13727373683503322</c:v>
                </c:pt>
                <c:pt idx="21">
                  <c:v>0.51812700193899275</c:v>
                </c:pt>
                <c:pt idx="22">
                  <c:v>0.88170569845872815</c:v>
                </c:pt>
                <c:pt idx="23">
                  <c:v>0.98987437557399227</c:v>
                </c:pt>
                <c:pt idx="24">
                  <c:v>0.99972967488573716</c:v>
                </c:pt>
                <c:pt idx="25">
                  <c:v>0.99999786580590311</c:v>
                </c:pt>
                <c:pt idx="26">
                  <c:v>0.99999999515221216</c:v>
                </c:pt>
                <c:pt idx="27">
                  <c:v>0.99999999999688027</c:v>
                </c:pt>
                <c:pt idx="28">
                  <c:v>0.99999999999999944</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1-4E09-4274-B8D2-2432A9E71C7C}"/>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pt idx="0">
                  <c:v>1.1257474879458222E-111</c:v>
                </c:pt>
                <c:pt idx="1">
                  <c:v>6.2630127136528167E-102</c:v>
                </c:pt>
                <c:pt idx="2">
                  <c:v>1.2291710103165333E-92</c:v>
                </c:pt>
                <c:pt idx="3">
                  <c:v>8.5119153294149084E-84</c:v>
                </c:pt>
                <c:pt idx="4">
                  <c:v>2.0803832272808076E-75</c:v>
                </c:pt>
                <c:pt idx="5">
                  <c:v>1.7951259049478231E-67</c:v>
                </c:pt>
                <c:pt idx="6">
                  <c:v>5.4706685677888436E-60</c:v>
                </c:pt>
                <c:pt idx="7">
                  <c:v>5.8907168735060984E-53</c:v>
                </c:pt>
                <c:pt idx="8">
                  <c:v>2.2423551857763343E-46</c:v>
                </c:pt>
                <c:pt idx="9">
                  <c:v>3.0194243736592871E-40</c:v>
                </c:pt>
                <c:pt idx="10">
                  <c:v>1.439348723211731E-34</c:v>
                </c:pt>
                <c:pt idx="11">
                  <c:v>2.4313824799978769E-29</c:v>
                </c:pt>
                <c:pt idx="12">
                  <c:v>1.4572166941654634E-24</c:v>
                </c:pt>
                <c:pt idx="13">
                  <c:v>3.1036781474976835E-20</c:v>
                </c:pt>
                <c:pt idx="14">
                  <c:v>2.3541686429759747E-16</c:v>
                </c:pt>
                <c:pt idx="15">
                  <c:v>6.3778010107848761E-13</c:v>
                </c:pt>
                <c:pt idx="16">
                  <c:v>6.1966705258975927E-10</c:v>
                </c:pt>
                <c:pt idx="17">
                  <c:v>2.1722539714510717E-7</c:v>
                </c:pt>
                <c:pt idx="18">
                  <c:v>2.7729250700352901E-5</c:v>
                </c:pt>
                <c:pt idx="19">
                  <c:v>1.3084646686054237E-3</c:v>
                </c:pt>
                <c:pt idx="20">
                  <c:v>2.3426853101589956E-2</c:v>
                </c:pt>
                <c:pt idx="21">
                  <c:v>0.16708271415228457</c:v>
                </c:pt>
                <c:pt idx="22">
                  <c:v>0.52237083770361026</c:v>
                </c:pt>
                <c:pt idx="23">
                  <c:v>0.85947582778773102</c:v>
                </c:pt>
                <c:pt idx="24">
                  <c:v>0.98212809331705164</c:v>
                </c:pt>
                <c:pt idx="25">
                  <c:v>0.99910092628820035</c:v>
                </c:pt>
                <c:pt idx="26">
                  <c:v>0.99998290183919758</c:v>
                </c:pt>
                <c:pt idx="27">
                  <c:v>0.99999988004850837</c:v>
                </c:pt>
                <c:pt idx="28">
                  <c:v>0.99999999969394382</c:v>
                </c:pt>
                <c:pt idx="29">
                  <c:v>0.99999999999971845</c:v>
                </c:pt>
                <c:pt idx="30">
                  <c:v>0.99999999999999989</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2-4E09-4274-B8D2-2432A9E71C7C}"/>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pt idx="0">
                  <c:v>7.3568478988856595E-48</c:v>
                </c:pt>
                <c:pt idx="1">
                  <c:v>6.9137877832094546E-44</c:v>
                </c:pt>
                <c:pt idx="2">
                  <c:v>4.3081225000758965E-40</c:v>
                </c:pt>
                <c:pt idx="3">
                  <c:v>1.7803096376662537E-36</c:v>
                </c:pt>
                <c:pt idx="4">
                  <c:v>4.8802212379187377E-33</c:v>
                </c:pt>
                <c:pt idx="5">
                  <c:v>8.876399993845305E-30</c:v>
                </c:pt>
                <c:pt idx="6">
                  <c:v>1.0715784334363556E-26</c:v>
                </c:pt>
                <c:pt idx="7">
                  <c:v>8.5893658478244612E-24</c:v>
                </c:pt>
                <c:pt idx="8">
                  <c:v>4.5733910026551064E-21</c:v>
                </c:pt>
                <c:pt idx="9">
                  <c:v>1.6183899757492443E-18</c:v>
                </c:pt>
                <c:pt idx="10">
                  <c:v>3.8086486268031324E-16</c:v>
                </c:pt>
                <c:pt idx="11">
                  <c:v>5.9653853654696716E-14</c:v>
                </c:pt>
                <c:pt idx="12">
                  <c:v>6.2244930939332825E-12</c:v>
                </c:pt>
                <c:pt idx="13">
                  <c:v>4.3320515981998631E-10</c:v>
                </c:pt>
                <c:pt idx="14">
                  <c:v>2.0140999303843342E-8</c:v>
                </c:pt>
                <c:pt idx="15">
                  <c:v>6.2682263971207724E-7</c:v>
                </c:pt>
                <c:pt idx="16">
                  <c:v>1.3093466624000991E-5</c:v>
                </c:pt>
                <c:pt idx="17">
                  <c:v>1.8424951588771212E-4</c:v>
                </c:pt>
                <c:pt idx="18">
                  <c:v>1.7556282423011097E-3</c:v>
                </c:pt>
                <c:pt idx="19">
                  <c:v>1.1411602310965982E-2</c:v>
                </c:pt>
                <c:pt idx="20">
                  <c:v>5.1157228511273321E-2</c:v>
                </c:pt>
                <c:pt idx="21">
                  <c:v>0.16082099421940274</c:v>
                </c:pt>
                <c:pt idx="22">
                  <c:v>0.36375363622310586</c:v>
                </c:pt>
                <c:pt idx="23">
                  <c:v>0.61569846584343635</c:v>
                </c:pt>
                <c:pt idx="24">
                  <c:v>0.82558177622289497</c:v>
                </c:pt>
                <c:pt idx="25">
                  <c:v>0.9428886665582239</c:v>
                </c:pt>
                <c:pt idx="26">
                  <c:v>0.98686309399466654</c:v>
                </c:pt>
                <c:pt idx="27">
                  <c:v>0.99791354729309822</c:v>
                </c:pt>
                <c:pt idx="28">
                  <c:v>0.9997737733619837</c:v>
                </c:pt>
                <c:pt idx="29">
                  <c:v>0.9999833819267504</c:v>
                </c:pt>
                <c:pt idx="30">
                  <c:v>0.99999917734179611</c:v>
                </c:pt>
                <c:pt idx="31">
                  <c:v>0.99999997265862173</c:v>
                </c:pt>
                <c:pt idx="32">
                  <c:v>0.99999999939160777</c:v>
                </c:pt>
                <c:pt idx="33">
                  <c:v>0.99999999999095501</c:v>
                </c:pt>
                <c:pt idx="34">
                  <c:v>0.99999999999991029</c:v>
                </c:pt>
                <c:pt idx="35">
                  <c:v>0.99999999999999944</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3-4E09-4274-B8D2-2432A9E71C7C}"/>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pt idx="0">
                  <c:v>1.1054324828098461E-86</c:v>
                </c:pt>
                <c:pt idx="1">
                  <c:v>1.0550084887555623E-79</c:v>
                </c:pt>
                <c:pt idx="2">
                  <c:v>5.0552609649323436E-73</c:v>
                </c:pt>
                <c:pt idx="3">
                  <c:v>1.2163877156900867E-66</c:v>
                </c:pt>
                <c:pt idx="4">
                  <c:v>1.4700407035247151E-60</c:v>
                </c:pt>
                <c:pt idx="5">
                  <c:v>8.9251811474743026E-55</c:v>
                </c:pt>
                <c:pt idx="6">
                  <c:v>2.723031986914463E-49</c:v>
                </c:pt>
                <c:pt idx="7">
                  <c:v>4.1761298416453575E-44</c:v>
                </c:pt>
                <c:pt idx="8">
                  <c:v>3.2206448404920196E-39</c:v>
                </c:pt>
                <c:pt idx="9">
                  <c:v>1.2495451910994956E-34</c:v>
                </c:pt>
                <c:pt idx="10">
                  <c:v>2.4402419292416653E-30</c:v>
                </c:pt>
                <c:pt idx="11">
                  <c:v>2.4003074996380139E-26</c:v>
                </c:pt>
                <c:pt idx="12">
                  <c:v>1.1901458246287058E-22</c:v>
                </c:pt>
                <c:pt idx="13">
                  <c:v>2.9775916211097318E-19</c:v>
                </c:pt>
                <c:pt idx="14">
                  <c:v>3.7636627159446077E-16</c:v>
                </c:pt>
                <c:pt idx="15">
                  <c:v>2.4073939804339322E-13</c:v>
                </c:pt>
                <c:pt idx="16">
                  <c:v>7.8093334260598429E-11</c:v>
                </c:pt>
                <c:pt idx="17">
                  <c:v>1.2885029660552902E-8</c:v>
                </c:pt>
                <c:pt idx="18">
                  <c:v>1.0857805489263161E-6</c:v>
                </c:pt>
                <c:pt idx="19">
                  <c:v>4.7006591088948197E-5</c:v>
                </c:pt>
                <c:pt idx="20">
                  <c:v>1.0548979073203015E-3</c:v>
                </c:pt>
                <c:pt idx="21">
                  <c:v>1.2445039878136275E-2</c:v>
                </c:pt>
                <c:pt idx="22">
                  <c:v>7.8992048768208936E-2</c:v>
                </c:pt>
                <c:pt idx="23">
                  <c:v>0.28073356590392962</c:v>
                </c:pt>
                <c:pt idx="24">
                  <c:v>0.59892155969820249</c:v>
                </c:pt>
                <c:pt idx="25">
                  <c:v>0.86032419710563557</c:v>
                </c:pt>
                <c:pt idx="26">
                  <c:v>0.97212580911707425</c:v>
                </c:pt>
                <c:pt idx="27">
                  <c:v>0.9969672360248395</c:v>
                </c:pt>
                <c:pt idx="28">
                  <c:v>0.99982517910342072</c:v>
                </c:pt>
                <c:pt idx="29">
                  <c:v>0.9999947511263948</c:v>
                </c:pt>
                <c:pt idx="30">
                  <c:v>0.99999991878372196</c:v>
                </c:pt>
                <c:pt idx="31">
                  <c:v>0.99999999935685202</c:v>
                </c:pt>
                <c:pt idx="32">
                  <c:v>0.99999999999740574</c:v>
                </c:pt>
                <c:pt idx="33">
                  <c:v>0.99999999999999467</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4-4E09-4274-B8D2-2432A9E71C7C}"/>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pt idx="0">
                  <c:v>9.757393279336034E-54</c:v>
                </c:pt>
                <c:pt idx="1">
                  <c:v>1.4084100161186386E-49</c:v>
                </c:pt>
                <c:pt idx="2">
                  <c:v>1.3647972584653684E-45</c:v>
                </c:pt>
                <c:pt idx="3">
                  <c:v>8.880147789248363E-42</c:v>
                </c:pt>
                <c:pt idx="4">
                  <c:v>3.8802894157922719E-38</c:v>
                </c:pt>
                <c:pt idx="5">
                  <c:v>1.138912056430251E-34</c:v>
                </c:pt>
                <c:pt idx="6">
                  <c:v>2.2459618762956137E-31</c:v>
                </c:pt>
                <c:pt idx="7">
                  <c:v>2.9766052302693461E-28</c:v>
                </c:pt>
                <c:pt idx="8">
                  <c:v>2.6520857855223007E-25</c:v>
                </c:pt>
                <c:pt idx="9">
                  <c:v>1.5891581527528942E-22</c:v>
                </c:pt>
                <c:pt idx="10">
                  <c:v>6.4070301343299406E-20</c:v>
                </c:pt>
                <c:pt idx="11">
                  <c:v>1.7389720728181997E-17</c:v>
                </c:pt>
                <c:pt idx="12">
                  <c:v>3.1795148644575447E-15</c:v>
                </c:pt>
                <c:pt idx="13">
                  <c:v>3.9193376485407436E-13</c:v>
                </c:pt>
                <c:pt idx="14">
                  <c:v>3.2605037410636175E-11</c:v>
                </c:pt>
                <c:pt idx="15">
                  <c:v>1.8328547974959611E-9</c:v>
                </c:pt>
                <c:pt idx="16">
                  <c:v>6.9734904841468554E-8</c:v>
                </c:pt>
                <c:pt idx="17">
                  <c:v>1.7996026986518075E-6</c:v>
                </c:pt>
                <c:pt idx="18">
                  <c:v>3.1589588140031562E-5</c:v>
                </c:pt>
                <c:pt idx="19">
                  <c:v>3.7865534917388597E-4</c:v>
                </c:pt>
                <c:pt idx="20">
                  <c:v>3.1163953243129269E-3</c:v>
                </c:pt>
                <c:pt idx="21">
                  <c:v>1.774997101658431E-2</c:v>
                </c:pt>
                <c:pt idx="22">
                  <c:v>7.0788728701945039E-2</c:v>
                </c:pt>
                <c:pt idx="23">
                  <c:v>0.20121905818688995</c:v>
                </c:pt>
                <c:pt idx="24">
                  <c:v>0.41893936070679516</c:v>
                </c:pt>
                <c:pt idx="25">
                  <c:v>0.66569614235110786</c:v>
                </c:pt>
                <c:pt idx="26">
                  <c:v>0.85559296892129844</c:v>
                </c:pt>
                <c:pt idx="27">
                  <c:v>0.95480975624449971</c:v>
                </c:pt>
                <c:pt idx="28">
                  <c:v>0.98999235854889622</c:v>
                </c:pt>
                <c:pt idx="29">
                  <c:v>0.99845544421865073</c:v>
                </c:pt>
                <c:pt idx="30">
                  <c:v>0.99983554408831765</c:v>
                </c:pt>
                <c:pt idx="31">
                  <c:v>0.99998800314813441</c:v>
                </c:pt>
                <c:pt idx="32">
                  <c:v>0.99999940329961656</c:v>
                </c:pt>
                <c:pt idx="33">
                  <c:v>0.9999999798346263</c:v>
                </c:pt>
                <c:pt idx="34">
                  <c:v>0.999999999538147</c:v>
                </c:pt>
                <c:pt idx="35">
                  <c:v>0.99999999999284506</c:v>
                </c:pt>
                <c:pt idx="36">
                  <c:v>0.99999999999992517</c:v>
                </c:pt>
                <c:pt idx="37">
                  <c:v>0.99999999999999944</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5-4E09-4274-B8D2-2432A9E71C7C}"/>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pt idx="0">
                  <c:v>8.4361816427816553E-293</c:v>
                </c:pt>
                <c:pt idx="1">
                  <c:v>5.1472155099405947E-270</c:v>
                </c:pt>
                <c:pt idx="2">
                  <c:v>3.6938555968217086E-248</c:v>
                </c:pt>
                <c:pt idx="3">
                  <c:v>3.1184246772644545E-227</c:v>
                </c:pt>
                <c:pt idx="4">
                  <c:v>3.0975211941030643E-207</c:v>
                </c:pt>
                <c:pt idx="5">
                  <c:v>3.6207949892721574E-188</c:v>
                </c:pt>
                <c:pt idx="6">
                  <c:v>4.9820080542555081E-170</c:v>
                </c:pt>
                <c:pt idx="7">
                  <c:v>8.0710883551841053E-153</c:v>
                </c:pt>
                <c:pt idx="8">
                  <c:v>1.5400083731103738E-136</c:v>
                </c:pt>
                <c:pt idx="9">
                  <c:v>3.4620871071492661E-121</c:v>
                </c:pt>
                <c:pt idx="10">
                  <c:v>9.1741997884536843E-107</c:v>
                </c:pt>
                <c:pt idx="11">
                  <c:v>2.8671086219466529E-93</c:v>
                </c:pt>
                <c:pt idx="12">
                  <c:v>1.0574181650902695E-80</c:v>
                </c:pt>
                <c:pt idx="13">
                  <c:v>4.6059926339977536E-69</c:v>
                </c:pt>
                <c:pt idx="14">
                  <c:v>2.3719716797110329E-58</c:v>
                </c:pt>
                <c:pt idx="15">
                  <c:v>1.4459825593125681E-48</c:v>
                </c:pt>
                <c:pt idx="16">
                  <c:v>1.0452312144537817E-39</c:v>
                </c:pt>
                <c:pt idx="17">
                  <c:v>8.9791217968678236E-32</c:v>
                </c:pt>
                <c:pt idx="18">
                  <c:v>9.1955356273203195E-25</c:v>
                </c:pt>
                <c:pt idx="19">
                  <c:v>1.1276602785352488E-18</c:v>
                </c:pt>
                <c:pt idx="20">
                  <c:v>1.6670517388568042E-13</c:v>
                </c:pt>
                <c:pt idx="21">
                  <c:v>3.0028591198868859E-9</c:v>
                </c:pt>
                <c:pt idx="22">
                  <c:v>6.7134031736894106E-6</c:v>
                </c:pt>
                <c:pt idx="23">
                  <c:v>1.9294967832240426E-3</c:v>
                </c:pt>
                <c:pt idx="24">
                  <c:v>7.694909860170894E-2</c:v>
                </c:pt>
                <c:pt idx="25">
                  <c:v>0.51502488424077941</c:v>
                </c:pt>
                <c:pt idx="26">
                  <c:v>0.93335299182226894</c:v>
                </c:pt>
                <c:pt idx="27">
                  <c:v>0.99848562714924316</c:v>
                </c:pt>
                <c:pt idx="28">
                  <c:v>0.99999525266047506</c:v>
                </c:pt>
                <c:pt idx="29">
                  <c:v>0.99999999809155937</c:v>
                </c:pt>
                <c:pt idx="30">
                  <c:v>0.99999999999990485</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6-4E09-4274-B8D2-2432A9E71C7C}"/>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pt idx="0">
                  <c:v>0</c:v>
                </c:pt>
                <c:pt idx="1">
                  <c:v>0</c:v>
                </c:pt>
                <c:pt idx="2">
                  <c:v>0</c:v>
                </c:pt>
                <c:pt idx="3">
                  <c:v>0</c:v>
                </c:pt>
                <c:pt idx="4">
                  <c:v>0</c:v>
                </c:pt>
                <c:pt idx="5">
                  <c:v>0</c:v>
                </c:pt>
                <c:pt idx="6">
                  <c:v>0</c:v>
                </c:pt>
                <c:pt idx="7">
                  <c:v>0</c:v>
                </c:pt>
                <c:pt idx="8">
                  <c:v>0</c:v>
                </c:pt>
                <c:pt idx="9">
                  <c:v>2.7206911156214057E-291</c:v>
                </c:pt>
                <c:pt idx="10">
                  <c:v>5.9479686870223225E-259</c:v>
                </c:pt>
                <c:pt idx="11">
                  <c:v>1.576418980421206E-228</c:v>
                </c:pt>
                <c:pt idx="12">
                  <c:v>5.0676353549358374E-200</c:v>
                </c:pt>
                <c:pt idx="13">
                  <c:v>1.9771229477310974E-173</c:v>
                </c:pt>
                <c:pt idx="14">
                  <c:v>9.3687497664399636E-149</c:v>
                </c:pt>
                <c:pt idx="15">
                  <c:v>5.3970421029155598E-126</c:v>
                </c:pt>
                <c:pt idx="16">
                  <c:v>3.7841987759737025E-105</c:v>
                </c:pt>
                <c:pt idx="17">
                  <c:v>3.234517212300499E-86</c:v>
                </c:pt>
                <c:pt idx="18">
                  <c:v>3.3772288216375471E-69</c:v>
                </c:pt>
                <c:pt idx="19">
                  <c:v>4.3197795419998518E-54</c:v>
                </c:pt>
                <c:pt idx="20">
                  <c:v>6.7963292647367151E-41</c:v>
                </c:pt>
                <c:pt idx="21">
                  <c:v>1.3232255201928876E-29</c:v>
                </c:pt>
                <c:pt idx="22">
                  <c:v>3.2190608936994066E-20</c:v>
                </c:pt>
                <c:pt idx="23">
                  <c:v>9.9492631178298483E-13</c:v>
                </c:pt>
                <c:pt idx="24">
                  <c:v>4.034806674984143E-7</c:v>
                </c:pt>
                <c:pt idx="25">
                  <c:v>0.03</c:v>
                </c:pt>
                <c:pt idx="26">
                  <c:v>0.23249869475556045</c:v>
                </c:pt>
                <c:pt idx="27">
                  <c:v>0.91479288427035044</c:v>
                </c:pt>
                <c:pt idx="28">
                  <c:v>0.99974207758363709</c:v>
                </c:pt>
                <c:pt idx="29">
                  <c:v>0.9999999875456036</c:v>
                </c:pt>
                <c:pt idx="30">
                  <c:v>0.99999999999999178</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7-4E09-4274-B8D2-2432A9E71C7C}"/>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8-4E09-4274-B8D2-2432A9E71C7C}"/>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9-4E09-4274-B8D2-2432A9E71C7C}"/>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A-4E09-4274-B8D2-2432A9E71C7C}"/>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B-4E09-4274-B8D2-2432A9E71C7C}"/>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C-4E09-4274-B8D2-2432A9E71C7C}"/>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D-4E09-4274-B8D2-2432A9E71C7C}"/>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E-4E09-4274-B8D2-2432A9E71C7C}"/>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F-4E09-4274-B8D2-2432A9E71C7C}"/>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10-4E09-4274-B8D2-2432A9E71C7C}"/>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1-4E09-4274-B8D2-2432A9E71C7C}"/>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2-4E09-4274-B8D2-2432A9E71C7C}"/>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1"/>
        <c:axPos val="b"/>
        <c:numFmt formatCode="#,##0" sourceLinked="0"/>
        <c:majorTickMark val="out"/>
        <c:minorTickMark val="none"/>
        <c:tickLblPos val="nextTo"/>
        <c:crossAx val="180884607"/>
        <c:crosses val="autoZero"/>
        <c:crossBetween val="midCat"/>
      </c:valAx>
      <c:valAx>
        <c:axId val="180884607"/>
        <c:scaling>
          <c:orientation val="minMax"/>
          <c:max val="1.01"/>
          <c:min val="-1.0000000000000002E-2"/>
        </c:scaling>
        <c:delete val="1"/>
        <c:axPos val="l"/>
        <c:numFmt formatCode="#,##0.00" sourceLinked="0"/>
        <c:majorTickMark val="out"/>
        <c:minorTickMark val="none"/>
        <c:tickLblPos val="nextTo"/>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numCache>
            </c:numRef>
          </c:yVal>
          <c:smooth val="1"/>
          <c:extLst>
            <c:ext xmlns:c16="http://schemas.microsoft.com/office/drawing/2014/chart" uri="{C3380CC4-5D6E-409C-BE32-E72D297353CC}">
              <c16:uniqueId val="{00000000-3C58-4F61-8CE2-0D3283FBA0FE}"/>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numCache>
            </c:numRef>
          </c:yVal>
          <c:smooth val="1"/>
          <c:extLst>
            <c:ext xmlns:c16="http://schemas.microsoft.com/office/drawing/2014/chart" uri="{C3380CC4-5D6E-409C-BE32-E72D297353CC}">
              <c16:uniqueId val="{00000000-3625-4DA6-A2C5-C9D0756BAB85}"/>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numCache>
            </c:numRef>
          </c:yVal>
          <c:smooth val="1"/>
          <c:extLst>
            <c:ext xmlns:c16="http://schemas.microsoft.com/office/drawing/2014/chart" uri="{C3380CC4-5D6E-409C-BE32-E72D297353CC}">
              <c16:uniqueId val="{00000001-3625-4DA6-A2C5-C9D0756BAB85}"/>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numCache>
            </c:numRef>
          </c:yVal>
          <c:smooth val="1"/>
          <c:extLst>
            <c:ext xmlns:c16="http://schemas.microsoft.com/office/drawing/2014/chart" uri="{C3380CC4-5D6E-409C-BE32-E72D297353CC}">
              <c16:uniqueId val="{00000002-3625-4DA6-A2C5-C9D0756BAB85}"/>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numCache>
            </c:numRef>
          </c:yVal>
          <c:smooth val="1"/>
          <c:extLst>
            <c:ext xmlns:c16="http://schemas.microsoft.com/office/drawing/2014/chart" uri="{C3380CC4-5D6E-409C-BE32-E72D297353CC}">
              <c16:uniqueId val="{00000003-3625-4DA6-A2C5-C9D0756BAB85}"/>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numCache>
            </c:numRef>
          </c:yVal>
          <c:smooth val="1"/>
          <c:extLst>
            <c:ext xmlns:c16="http://schemas.microsoft.com/office/drawing/2014/chart" uri="{C3380CC4-5D6E-409C-BE32-E72D297353CC}">
              <c16:uniqueId val="{00000004-3625-4DA6-A2C5-C9D0756BAB85}"/>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numCache>
            </c:numRef>
          </c:yVal>
          <c:smooth val="1"/>
          <c:extLst>
            <c:ext xmlns:c16="http://schemas.microsoft.com/office/drawing/2014/chart" uri="{C3380CC4-5D6E-409C-BE32-E72D297353CC}">
              <c16:uniqueId val="{00000005-3625-4DA6-A2C5-C9D0756BAB85}"/>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numCache>
            </c:numRef>
          </c:yVal>
          <c:smooth val="1"/>
          <c:extLst>
            <c:ext xmlns:c16="http://schemas.microsoft.com/office/drawing/2014/chart" uri="{C3380CC4-5D6E-409C-BE32-E72D297353CC}">
              <c16:uniqueId val="{00000006-3625-4DA6-A2C5-C9D0756BAB85}"/>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7-3625-4DA6-A2C5-C9D0756BAB85}"/>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8-3625-4DA6-A2C5-C9D0756BAB85}"/>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9-3625-4DA6-A2C5-C9D0756BAB85}"/>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A-3625-4DA6-A2C5-C9D0756BAB85}"/>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B-3625-4DA6-A2C5-C9D0756BAB85}"/>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C-3625-4DA6-A2C5-C9D0756BAB85}"/>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D-3625-4DA6-A2C5-C9D0756BAB85}"/>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E-3625-4DA6-A2C5-C9D0756BAB85}"/>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0F-3625-4DA6-A2C5-C9D0756BAB85}"/>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0-3625-4DA6-A2C5-C9D0756BAB85}"/>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1-3625-4DA6-A2C5-C9D0756BAB85}"/>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4607"/>
        <c:crosses val="autoZero"/>
        <c:crossBetween val="midCat"/>
        <c:majorUnit val="0.1"/>
      </c:valAx>
      <c:valAx>
        <c:axId val="180884607"/>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Read Failure Probability</a:t>
                </a:r>
              </a:p>
            </c:rich>
          </c:tx>
          <c:layout>
            <c:manualLayout>
              <c:xMode val="edge"/>
              <c:yMode val="edge"/>
              <c:x val="1.6955199666741225E-2"/>
              <c:y val="7.316576498544819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pt idx="0">
                  <c:v>0</c:v>
                </c:pt>
                <c:pt idx="1">
                  <c:v>0</c:v>
                </c:pt>
                <c:pt idx="2">
                  <c:v>0</c:v>
                </c:pt>
                <c:pt idx="3">
                  <c:v>0</c:v>
                </c:pt>
                <c:pt idx="4">
                  <c:v>7.9573204188370659E-292</c:v>
                </c:pt>
                <c:pt idx="5">
                  <c:v>4.8762809088011108E-256</c:v>
                </c:pt>
                <c:pt idx="6">
                  <c:v>1.3119314185306079E-222</c:v>
                </c:pt>
                <c:pt idx="7">
                  <c:v>1.5507409549096489E-191</c:v>
                </c:pt>
                <c:pt idx="8">
                  <c:v>8.0603341898688897E-163</c:v>
                </c:pt>
                <c:pt idx="9">
                  <c:v>1.8443096120078821E-136</c:v>
                </c:pt>
                <c:pt idx="10">
                  <c:v>1.8603889272908711E-112</c:v>
                </c:pt>
                <c:pt idx="11">
                  <c:v>8.2887002587012317E-91</c:v>
                </c:pt>
                <c:pt idx="12">
                  <c:v>1.6353252735710395E-71</c:v>
                </c:pt>
                <c:pt idx="13">
                  <c:v>1.4339732592919344E-54</c:v>
                </c:pt>
                <c:pt idx="14">
                  <c:v>5.6186872156016569E-40</c:v>
                </c:pt>
                <c:pt idx="15">
                  <c:v>9.9206213131683569E-28</c:v>
                </c:pt>
                <c:pt idx="16">
                  <c:v>8.0060441707773178E-18</c:v>
                </c:pt>
                <c:pt idx="17">
                  <c:v>3.0328884153377354E-10</c:v>
                </c:pt>
                <c:pt idx="18">
                  <c:v>5.7197827313023665E-5</c:v>
                </c:pt>
                <c:pt idx="19">
                  <c:v>6.3385642286705998E-2</c:v>
                </c:pt>
                <c:pt idx="20">
                  <c:v>0.78927783203263213</c:v>
                </c:pt>
                <c:pt idx="21">
                  <c:v>0.98</c:v>
                </c:pt>
                <c:pt idx="22">
                  <c:v>0.99999997694209841</c:v>
                </c:pt>
                <c:pt idx="23">
                  <c:v>0.99999999999999678</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0-4E09-4274-B8D2-2432A9E71C7C}"/>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pt idx="0">
                  <c:v>4.523482417812425E-126</c:v>
                </c:pt>
                <c:pt idx="1">
                  <c:v>1.5348950472333874E-114</c:v>
                </c:pt>
                <c:pt idx="2">
                  <c:v>1.4296533818841025E-103</c:v>
                </c:pt>
                <c:pt idx="3">
                  <c:v>3.6563235004272554E-93</c:v>
                </c:pt>
                <c:pt idx="4">
                  <c:v>2.5683561926964525E-83</c:v>
                </c:pt>
                <c:pt idx="5">
                  <c:v>4.9570328976686204E-74</c:v>
                </c:pt>
                <c:pt idx="6">
                  <c:v>2.6298658207866195E-65</c:v>
                </c:pt>
                <c:pt idx="7">
                  <c:v>3.8372339254361108E-57</c:v>
                </c:pt>
                <c:pt idx="8">
                  <c:v>1.5408232698344886E-49</c:v>
                </c:pt>
                <c:pt idx="9">
                  <c:v>1.7040359921045269E-42</c:v>
                </c:pt>
                <c:pt idx="10">
                  <c:v>5.1954557116850918E-36</c:v>
                </c:pt>
                <c:pt idx="11">
                  <c:v>4.3725246979056288E-30</c:v>
                </c:pt>
                <c:pt idx="12">
                  <c:v>1.0174500866977073E-24</c:v>
                </c:pt>
                <c:pt idx="13">
                  <c:v>6.5600911573122469E-20</c:v>
                </c:pt>
                <c:pt idx="14">
                  <c:v>1.1754817518295022E-15</c:v>
                </c:pt>
                <c:pt idx="15">
                  <c:v>5.8784848632246803E-12</c:v>
                </c:pt>
                <c:pt idx="16">
                  <c:v>8.2560139419403656E-9</c:v>
                </c:pt>
                <c:pt idx="17">
                  <c:v>3.2881488991022728E-6</c:v>
                </c:pt>
                <c:pt idx="18">
                  <c:v>3.7740318119135202E-4</c:v>
                </c:pt>
                <c:pt idx="19">
                  <c:v>1.2848733317716424E-2</c:v>
                </c:pt>
                <c:pt idx="20">
                  <c:v>0.13727373683503322</c:v>
                </c:pt>
                <c:pt idx="21">
                  <c:v>0.51812700193899275</c:v>
                </c:pt>
                <c:pt idx="22">
                  <c:v>0.88170569845872815</c:v>
                </c:pt>
                <c:pt idx="23">
                  <c:v>0.98987437557399227</c:v>
                </c:pt>
                <c:pt idx="24">
                  <c:v>0.99972967488573716</c:v>
                </c:pt>
                <c:pt idx="25">
                  <c:v>0.99999786580590311</c:v>
                </c:pt>
                <c:pt idx="26">
                  <c:v>0.99999999515221216</c:v>
                </c:pt>
                <c:pt idx="27">
                  <c:v>0.99999999999688027</c:v>
                </c:pt>
                <c:pt idx="28">
                  <c:v>0.99999999999999944</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1-4E09-4274-B8D2-2432A9E71C7C}"/>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pt idx="0">
                  <c:v>1.1257474879458222E-111</c:v>
                </c:pt>
                <c:pt idx="1">
                  <c:v>6.2630127136528167E-102</c:v>
                </c:pt>
                <c:pt idx="2">
                  <c:v>1.2291710103165333E-92</c:v>
                </c:pt>
                <c:pt idx="3">
                  <c:v>8.5119153294149084E-84</c:v>
                </c:pt>
                <c:pt idx="4">
                  <c:v>2.0803832272808076E-75</c:v>
                </c:pt>
                <c:pt idx="5">
                  <c:v>1.7951259049478231E-67</c:v>
                </c:pt>
                <c:pt idx="6">
                  <c:v>5.4706685677888436E-60</c:v>
                </c:pt>
                <c:pt idx="7">
                  <c:v>5.8907168735060984E-53</c:v>
                </c:pt>
                <c:pt idx="8">
                  <c:v>2.2423551857763343E-46</c:v>
                </c:pt>
                <c:pt idx="9">
                  <c:v>3.0194243736592871E-40</c:v>
                </c:pt>
                <c:pt idx="10">
                  <c:v>1.439348723211731E-34</c:v>
                </c:pt>
                <c:pt idx="11">
                  <c:v>2.4313824799978769E-29</c:v>
                </c:pt>
                <c:pt idx="12">
                  <c:v>1.4572166941654634E-24</c:v>
                </c:pt>
                <c:pt idx="13">
                  <c:v>3.1036781474976835E-20</c:v>
                </c:pt>
                <c:pt idx="14">
                  <c:v>2.3541686429759747E-16</c:v>
                </c:pt>
                <c:pt idx="15">
                  <c:v>6.3778010107848761E-13</c:v>
                </c:pt>
                <c:pt idx="16">
                  <c:v>6.1966705258975927E-10</c:v>
                </c:pt>
                <c:pt idx="17">
                  <c:v>2.1722539714510717E-7</c:v>
                </c:pt>
                <c:pt idx="18">
                  <c:v>2.7729250700352901E-5</c:v>
                </c:pt>
                <c:pt idx="19">
                  <c:v>1.3084646686054237E-3</c:v>
                </c:pt>
                <c:pt idx="20">
                  <c:v>2.3426853101589956E-2</c:v>
                </c:pt>
                <c:pt idx="21">
                  <c:v>0.16708271415228457</c:v>
                </c:pt>
                <c:pt idx="22">
                  <c:v>0.52237083770361026</c:v>
                </c:pt>
                <c:pt idx="23">
                  <c:v>0.85947582778773102</c:v>
                </c:pt>
                <c:pt idx="24">
                  <c:v>0.98212809331705164</c:v>
                </c:pt>
                <c:pt idx="25">
                  <c:v>0.99910092628820035</c:v>
                </c:pt>
                <c:pt idx="26">
                  <c:v>0.99998290183919758</c:v>
                </c:pt>
                <c:pt idx="27">
                  <c:v>0.99999988004850837</c:v>
                </c:pt>
                <c:pt idx="28">
                  <c:v>0.99999999969394382</c:v>
                </c:pt>
                <c:pt idx="29">
                  <c:v>0.99999999999971845</c:v>
                </c:pt>
                <c:pt idx="30">
                  <c:v>0.99999999999999989</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2-4E09-4274-B8D2-2432A9E71C7C}"/>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pt idx="0">
                  <c:v>7.3568478988856595E-48</c:v>
                </c:pt>
                <c:pt idx="1">
                  <c:v>6.9137877832094546E-44</c:v>
                </c:pt>
                <c:pt idx="2">
                  <c:v>4.3081225000758965E-40</c:v>
                </c:pt>
                <c:pt idx="3">
                  <c:v>1.7803096376662537E-36</c:v>
                </c:pt>
                <c:pt idx="4">
                  <c:v>4.8802212379187377E-33</c:v>
                </c:pt>
                <c:pt idx="5">
                  <c:v>8.876399993845305E-30</c:v>
                </c:pt>
                <c:pt idx="6">
                  <c:v>1.0715784334363556E-26</c:v>
                </c:pt>
                <c:pt idx="7">
                  <c:v>8.5893658478244612E-24</c:v>
                </c:pt>
                <c:pt idx="8">
                  <c:v>4.5733910026551064E-21</c:v>
                </c:pt>
                <c:pt idx="9">
                  <c:v>1.6183899757492443E-18</c:v>
                </c:pt>
                <c:pt idx="10">
                  <c:v>3.8086486268031324E-16</c:v>
                </c:pt>
                <c:pt idx="11">
                  <c:v>5.9653853654696716E-14</c:v>
                </c:pt>
                <c:pt idx="12">
                  <c:v>6.2244930939332825E-12</c:v>
                </c:pt>
                <c:pt idx="13">
                  <c:v>4.3320515981998631E-10</c:v>
                </c:pt>
                <c:pt idx="14">
                  <c:v>2.0140999303843342E-8</c:v>
                </c:pt>
                <c:pt idx="15">
                  <c:v>6.2682263971207724E-7</c:v>
                </c:pt>
                <c:pt idx="16">
                  <c:v>1.3093466624000991E-5</c:v>
                </c:pt>
                <c:pt idx="17">
                  <c:v>1.8424951588771212E-4</c:v>
                </c:pt>
                <c:pt idx="18">
                  <c:v>1.7556282423011097E-3</c:v>
                </c:pt>
                <c:pt idx="19">
                  <c:v>1.1411602310965982E-2</c:v>
                </c:pt>
                <c:pt idx="20">
                  <c:v>5.1157228511273321E-2</c:v>
                </c:pt>
                <c:pt idx="21">
                  <c:v>0.16082099421940274</c:v>
                </c:pt>
                <c:pt idx="22">
                  <c:v>0.36375363622310586</c:v>
                </c:pt>
                <c:pt idx="23">
                  <c:v>0.61569846584343635</c:v>
                </c:pt>
                <c:pt idx="24">
                  <c:v>0.82558177622289497</c:v>
                </c:pt>
                <c:pt idx="25">
                  <c:v>0.9428886665582239</c:v>
                </c:pt>
                <c:pt idx="26">
                  <c:v>0.98686309399466654</c:v>
                </c:pt>
                <c:pt idx="27">
                  <c:v>0.99791354729309822</c:v>
                </c:pt>
                <c:pt idx="28">
                  <c:v>0.9997737733619837</c:v>
                </c:pt>
                <c:pt idx="29">
                  <c:v>0.9999833819267504</c:v>
                </c:pt>
                <c:pt idx="30">
                  <c:v>0.99999917734179611</c:v>
                </c:pt>
                <c:pt idx="31">
                  <c:v>0.99999997265862173</c:v>
                </c:pt>
                <c:pt idx="32">
                  <c:v>0.99999999939160777</c:v>
                </c:pt>
                <c:pt idx="33">
                  <c:v>0.99999999999095501</c:v>
                </c:pt>
                <c:pt idx="34">
                  <c:v>0.99999999999991029</c:v>
                </c:pt>
                <c:pt idx="35">
                  <c:v>0.99999999999999944</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3-4E09-4274-B8D2-2432A9E71C7C}"/>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pt idx="0">
                  <c:v>1.1054324828098461E-86</c:v>
                </c:pt>
                <c:pt idx="1">
                  <c:v>1.0550084887555623E-79</c:v>
                </c:pt>
                <c:pt idx="2">
                  <c:v>5.0552609649323436E-73</c:v>
                </c:pt>
                <c:pt idx="3">
                  <c:v>1.2163877156900867E-66</c:v>
                </c:pt>
                <c:pt idx="4">
                  <c:v>1.4700407035247151E-60</c:v>
                </c:pt>
                <c:pt idx="5">
                  <c:v>8.9251811474743026E-55</c:v>
                </c:pt>
                <c:pt idx="6">
                  <c:v>2.723031986914463E-49</c:v>
                </c:pt>
                <c:pt idx="7">
                  <c:v>4.1761298416453575E-44</c:v>
                </c:pt>
                <c:pt idx="8">
                  <c:v>3.2206448404920196E-39</c:v>
                </c:pt>
                <c:pt idx="9">
                  <c:v>1.2495451910994956E-34</c:v>
                </c:pt>
                <c:pt idx="10">
                  <c:v>2.4402419292416653E-30</c:v>
                </c:pt>
                <c:pt idx="11">
                  <c:v>2.4003074996380139E-26</c:v>
                </c:pt>
                <c:pt idx="12">
                  <c:v>1.1901458246287058E-22</c:v>
                </c:pt>
                <c:pt idx="13">
                  <c:v>2.9775916211097318E-19</c:v>
                </c:pt>
                <c:pt idx="14">
                  <c:v>3.7636627159446077E-16</c:v>
                </c:pt>
                <c:pt idx="15">
                  <c:v>2.4073939804339322E-13</c:v>
                </c:pt>
                <c:pt idx="16">
                  <c:v>7.8093334260598429E-11</c:v>
                </c:pt>
                <c:pt idx="17">
                  <c:v>1.2885029660552902E-8</c:v>
                </c:pt>
                <c:pt idx="18">
                  <c:v>1.0857805489263161E-6</c:v>
                </c:pt>
                <c:pt idx="19">
                  <c:v>4.7006591088948197E-5</c:v>
                </c:pt>
                <c:pt idx="20">
                  <c:v>1.0548979073203015E-3</c:v>
                </c:pt>
                <c:pt idx="21">
                  <c:v>1.2445039878136275E-2</c:v>
                </c:pt>
                <c:pt idx="22">
                  <c:v>7.8992048768208936E-2</c:v>
                </c:pt>
                <c:pt idx="23">
                  <c:v>0.28073356590392962</c:v>
                </c:pt>
                <c:pt idx="24">
                  <c:v>0.59892155969820249</c:v>
                </c:pt>
                <c:pt idx="25">
                  <c:v>0.86032419710563557</c:v>
                </c:pt>
                <c:pt idx="26">
                  <c:v>0.97212580911707425</c:v>
                </c:pt>
                <c:pt idx="27">
                  <c:v>0.9969672360248395</c:v>
                </c:pt>
                <c:pt idx="28">
                  <c:v>0.99982517910342072</c:v>
                </c:pt>
                <c:pt idx="29">
                  <c:v>0.9999947511263948</c:v>
                </c:pt>
                <c:pt idx="30">
                  <c:v>0.99999991878372196</c:v>
                </c:pt>
                <c:pt idx="31">
                  <c:v>0.99999999935685202</c:v>
                </c:pt>
                <c:pt idx="32">
                  <c:v>0.99999999999740574</c:v>
                </c:pt>
                <c:pt idx="33">
                  <c:v>0.99999999999999467</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4-4E09-4274-B8D2-2432A9E71C7C}"/>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pt idx="0">
                  <c:v>9.757393279336034E-54</c:v>
                </c:pt>
                <c:pt idx="1">
                  <c:v>1.4084100161186386E-49</c:v>
                </c:pt>
                <c:pt idx="2">
                  <c:v>1.3647972584653684E-45</c:v>
                </c:pt>
                <c:pt idx="3">
                  <c:v>8.880147789248363E-42</c:v>
                </c:pt>
                <c:pt idx="4">
                  <c:v>3.8802894157922719E-38</c:v>
                </c:pt>
                <c:pt idx="5">
                  <c:v>1.138912056430251E-34</c:v>
                </c:pt>
                <c:pt idx="6">
                  <c:v>2.2459618762956137E-31</c:v>
                </c:pt>
                <c:pt idx="7">
                  <c:v>2.9766052302693461E-28</c:v>
                </c:pt>
                <c:pt idx="8">
                  <c:v>2.6520857855223007E-25</c:v>
                </c:pt>
                <c:pt idx="9">
                  <c:v>1.5891581527528942E-22</c:v>
                </c:pt>
                <c:pt idx="10">
                  <c:v>6.4070301343299406E-20</c:v>
                </c:pt>
                <c:pt idx="11">
                  <c:v>1.7389720728181997E-17</c:v>
                </c:pt>
                <c:pt idx="12">
                  <c:v>3.1795148644575447E-15</c:v>
                </c:pt>
                <c:pt idx="13">
                  <c:v>3.9193376485407436E-13</c:v>
                </c:pt>
                <c:pt idx="14">
                  <c:v>3.2605037410636175E-11</c:v>
                </c:pt>
                <c:pt idx="15">
                  <c:v>1.8328547974959611E-9</c:v>
                </c:pt>
                <c:pt idx="16">
                  <c:v>6.9734904841468554E-8</c:v>
                </c:pt>
                <c:pt idx="17">
                  <c:v>1.7996026986518075E-6</c:v>
                </c:pt>
                <c:pt idx="18">
                  <c:v>3.1589588140031562E-5</c:v>
                </c:pt>
                <c:pt idx="19">
                  <c:v>3.7865534917388597E-4</c:v>
                </c:pt>
                <c:pt idx="20">
                  <c:v>3.1163953243129269E-3</c:v>
                </c:pt>
                <c:pt idx="21">
                  <c:v>1.774997101658431E-2</c:v>
                </c:pt>
                <c:pt idx="22">
                  <c:v>7.0788728701945039E-2</c:v>
                </c:pt>
                <c:pt idx="23">
                  <c:v>0.20121905818688995</c:v>
                </c:pt>
                <c:pt idx="24">
                  <c:v>0.41893936070679516</c:v>
                </c:pt>
                <c:pt idx="25">
                  <c:v>0.66569614235110786</c:v>
                </c:pt>
                <c:pt idx="26">
                  <c:v>0.85559296892129844</c:v>
                </c:pt>
                <c:pt idx="27">
                  <c:v>0.95480975624449971</c:v>
                </c:pt>
                <c:pt idx="28">
                  <c:v>0.98999235854889622</c:v>
                </c:pt>
                <c:pt idx="29">
                  <c:v>0.99845544421865073</c:v>
                </c:pt>
                <c:pt idx="30">
                  <c:v>0.99983554408831765</c:v>
                </c:pt>
                <c:pt idx="31">
                  <c:v>0.99998800314813441</c:v>
                </c:pt>
                <c:pt idx="32">
                  <c:v>0.99999940329961656</c:v>
                </c:pt>
                <c:pt idx="33">
                  <c:v>0.9999999798346263</c:v>
                </c:pt>
                <c:pt idx="34">
                  <c:v>0.999999999538147</c:v>
                </c:pt>
                <c:pt idx="35">
                  <c:v>0.99999999999284506</c:v>
                </c:pt>
                <c:pt idx="36">
                  <c:v>0.99999999999992517</c:v>
                </c:pt>
                <c:pt idx="37">
                  <c:v>0.99999999999999944</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5-4E09-4274-B8D2-2432A9E71C7C}"/>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pt idx="0">
                  <c:v>8.4361816427816553E-293</c:v>
                </c:pt>
                <c:pt idx="1">
                  <c:v>5.1472155099405947E-270</c:v>
                </c:pt>
                <c:pt idx="2">
                  <c:v>3.6938555968217086E-248</c:v>
                </c:pt>
                <c:pt idx="3">
                  <c:v>3.1184246772644545E-227</c:v>
                </c:pt>
                <c:pt idx="4">
                  <c:v>3.0975211941030643E-207</c:v>
                </c:pt>
                <c:pt idx="5">
                  <c:v>3.6207949892721574E-188</c:v>
                </c:pt>
                <c:pt idx="6">
                  <c:v>4.9820080542555081E-170</c:v>
                </c:pt>
                <c:pt idx="7">
                  <c:v>8.0710883551841053E-153</c:v>
                </c:pt>
                <c:pt idx="8">
                  <c:v>1.5400083731103738E-136</c:v>
                </c:pt>
                <c:pt idx="9">
                  <c:v>3.4620871071492661E-121</c:v>
                </c:pt>
                <c:pt idx="10">
                  <c:v>9.1741997884536843E-107</c:v>
                </c:pt>
                <c:pt idx="11">
                  <c:v>2.8671086219466529E-93</c:v>
                </c:pt>
                <c:pt idx="12">
                  <c:v>1.0574181650902695E-80</c:v>
                </c:pt>
                <c:pt idx="13">
                  <c:v>4.6059926339977536E-69</c:v>
                </c:pt>
                <c:pt idx="14">
                  <c:v>2.3719716797110329E-58</c:v>
                </c:pt>
                <c:pt idx="15">
                  <c:v>1.4459825593125681E-48</c:v>
                </c:pt>
                <c:pt idx="16">
                  <c:v>1.0452312144537817E-39</c:v>
                </c:pt>
                <c:pt idx="17">
                  <c:v>8.9791217968678236E-32</c:v>
                </c:pt>
                <c:pt idx="18">
                  <c:v>9.1955356273203195E-25</c:v>
                </c:pt>
                <c:pt idx="19">
                  <c:v>1.1276602785352488E-18</c:v>
                </c:pt>
                <c:pt idx="20">
                  <c:v>1.6670517388568042E-13</c:v>
                </c:pt>
                <c:pt idx="21">
                  <c:v>3.0028591198868859E-9</c:v>
                </c:pt>
                <c:pt idx="22">
                  <c:v>6.7134031736894106E-6</c:v>
                </c:pt>
                <c:pt idx="23">
                  <c:v>1.9294967832240426E-3</c:v>
                </c:pt>
                <c:pt idx="24">
                  <c:v>7.694909860170894E-2</c:v>
                </c:pt>
                <c:pt idx="25">
                  <c:v>0.51502488424077941</c:v>
                </c:pt>
                <c:pt idx="26">
                  <c:v>0.93335299182226894</c:v>
                </c:pt>
                <c:pt idx="27">
                  <c:v>0.99848562714924316</c:v>
                </c:pt>
                <c:pt idx="28">
                  <c:v>0.99999525266047506</c:v>
                </c:pt>
                <c:pt idx="29">
                  <c:v>0.99999999809155937</c:v>
                </c:pt>
                <c:pt idx="30">
                  <c:v>0.99999999999990485</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6-4E09-4274-B8D2-2432A9E71C7C}"/>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pt idx="0">
                  <c:v>0</c:v>
                </c:pt>
                <c:pt idx="1">
                  <c:v>0</c:v>
                </c:pt>
                <c:pt idx="2">
                  <c:v>0</c:v>
                </c:pt>
                <c:pt idx="3">
                  <c:v>0</c:v>
                </c:pt>
                <c:pt idx="4">
                  <c:v>0</c:v>
                </c:pt>
                <c:pt idx="5">
                  <c:v>0</c:v>
                </c:pt>
                <c:pt idx="6">
                  <c:v>0</c:v>
                </c:pt>
                <c:pt idx="7">
                  <c:v>0</c:v>
                </c:pt>
                <c:pt idx="8">
                  <c:v>0</c:v>
                </c:pt>
                <c:pt idx="9">
                  <c:v>2.7206911156214057E-291</c:v>
                </c:pt>
                <c:pt idx="10">
                  <c:v>5.9479686870223225E-259</c:v>
                </c:pt>
                <c:pt idx="11">
                  <c:v>1.576418980421206E-228</c:v>
                </c:pt>
                <c:pt idx="12">
                  <c:v>5.0676353549358374E-200</c:v>
                </c:pt>
                <c:pt idx="13">
                  <c:v>1.9771229477310974E-173</c:v>
                </c:pt>
                <c:pt idx="14">
                  <c:v>9.3687497664399636E-149</c:v>
                </c:pt>
                <c:pt idx="15">
                  <c:v>5.3970421029155598E-126</c:v>
                </c:pt>
                <c:pt idx="16">
                  <c:v>3.7841987759737025E-105</c:v>
                </c:pt>
                <c:pt idx="17">
                  <c:v>3.234517212300499E-86</c:v>
                </c:pt>
                <c:pt idx="18">
                  <c:v>3.3772288216375471E-69</c:v>
                </c:pt>
                <c:pt idx="19">
                  <c:v>4.3197795419998518E-54</c:v>
                </c:pt>
                <c:pt idx="20">
                  <c:v>6.7963292647367151E-41</c:v>
                </c:pt>
                <c:pt idx="21">
                  <c:v>1.3232255201928876E-29</c:v>
                </c:pt>
                <c:pt idx="22">
                  <c:v>3.2190608936994066E-20</c:v>
                </c:pt>
                <c:pt idx="23">
                  <c:v>9.9492631178298483E-13</c:v>
                </c:pt>
                <c:pt idx="24">
                  <c:v>4.034806674984143E-7</c:v>
                </c:pt>
                <c:pt idx="25">
                  <c:v>0.03</c:v>
                </c:pt>
                <c:pt idx="26">
                  <c:v>0.23249869475556045</c:v>
                </c:pt>
                <c:pt idx="27">
                  <c:v>0.91479288427035044</c:v>
                </c:pt>
                <c:pt idx="28">
                  <c:v>0.99974207758363709</c:v>
                </c:pt>
                <c:pt idx="29">
                  <c:v>0.9999999875456036</c:v>
                </c:pt>
                <c:pt idx="30">
                  <c:v>0.99999999999999178</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7-4E09-4274-B8D2-2432A9E71C7C}"/>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8-4E09-4274-B8D2-2432A9E71C7C}"/>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9-4E09-4274-B8D2-2432A9E71C7C}"/>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A-4E09-4274-B8D2-2432A9E71C7C}"/>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B-4E09-4274-B8D2-2432A9E71C7C}"/>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C-4E09-4274-B8D2-2432A9E71C7C}"/>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D-4E09-4274-B8D2-2432A9E71C7C}"/>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E-4E09-4274-B8D2-2432A9E71C7C}"/>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F-4E09-4274-B8D2-2432A9E71C7C}"/>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10-4E09-4274-B8D2-2432A9E71C7C}"/>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1-4E09-4274-B8D2-2432A9E71C7C}"/>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2-4E09-4274-B8D2-2432A9E71C7C}"/>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1"/>
        <c:axPos val="b"/>
        <c:numFmt formatCode="#,##0" sourceLinked="0"/>
        <c:majorTickMark val="out"/>
        <c:minorTickMark val="none"/>
        <c:tickLblPos val="nextTo"/>
        <c:crossAx val="180884607"/>
        <c:crosses val="autoZero"/>
        <c:crossBetween val="midCat"/>
      </c:valAx>
      <c:valAx>
        <c:axId val="180884607"/>
        <c:scaling>
          <c:orientation val="minMax"/>
          <c:max val="1.01"/>
          <c:min val="-1.0000000000000002E-2"/>
        </c:scaling>
        <c:delete val="1"/>
        <c:axPos val="l"/>
        <c:numFmt formatCode="#,##0.00" sourceLinked="0"/>
        <c:majorTickMark val="out"/>
        <c:minorTickMark val="none"/>
        <c:tickLblPos val="nextTo"/>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numCache>
            </c:numRef>
          </c:yVal>
          <c:smooth val="1"/>
          <c:extLst>
            <c:ext xmlns:c16="http://schemas.microsoft.com/office/drawing/2014/chart" uri="{C3380CC4-5D6E-409C-BE32-E72D297353CC}">
              <c16:uniqueId val="{00000000-3C58-4F61-8CE2-0D3283FBA0FE}"/>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numCache>
            </c:numRef>
          </c:yVal>
          <c:smooth val="1"/>
          <c:extLst>
            <c:ext xmlns:c16="http://schemas.microsoft.com/office/drawing/2014/chart" uri="{C3380CC4-5D6E-409C-BE32-E72D297353CC}">
              <c16:uniqueId val="{00000000-3625-4DA6-A2C5-C9D0756BAB85}"/>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numCache>
            </c:numRef>
          </c:yVal>
          <c:smooth val="1"/>
          <c:extLst>
            <c:ext xmlns:c16="http://schemas.microsoft.com/office/drawing/2014/chart" uri="{C3380CC4-5D6E-409C-BE32-E72D297353CC}">
              <c16:uniqueId val="{00000001-3625-4DA6-A2C5-C9D0756BAB85}"/>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numCache>
            </c:numRef>
          </c:yVal>
          <c:smooth val="1"/>
          <c:extLst>
            <c:ext xmlns:c16="http://schemas.microsoft.com/office/drawing/2014/chart" uri="{C3380CC4-5D6E-409C-BE32-E72D297353CC}">
              <c16:uniqueId val="{00000002-3625-4DA6-A2C5-C9D0756BAB85}"/>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numCache>
            </c:numRef>
          </c:yVal>
          <c:smooth val="1"/>
          <c:extLst>
            <c:ext xmlns:c16="http://schemas.microsoft.com/office/drawing/2014/chart" uri="{C3380CC4-5D6E-409C-BE32-E72D297353CC}">
              <c16:uniqueId val="{00000003-3625-4DA6-A2C5-C9D0756BAB85}"/>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numCache>
            </c:numRef>
          </c:yVal>
          <c:smooth val="1"/>
          <c:extLst>
            <c:ext xmlns:c16="http://schemas.microsoft.com/office/drawing/2014/chart" uri="{C3380CC4-5D6E-409C-BE32-E72D297353CC}">
              <c16:uniqueId val="{00000004-3625-4DA6-A2C5-C9D0756BAB85}"/>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numCache>
            </c:numRef>
          </c:yVal>
          <c:smooth val="1"/>
          <c:extLst>
            <c:ext xmlns:c16="http://schemas.microsoft.com/office/drawing/2014/chart" uri="{C3380CC4-5D6E-409C-BE32-E72D297353CC}">
              <c16:uniqueId val="{00000005-3625-4DA6-A2C5-C9D0756BAB85}"/>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numCache>
            </c:numRef>
          </c:yVal>
          <c:smooth val="1"/>
          <c:extLst>
            <c:ext xmlns:c16="http://schemas.microsoft.com/office/drawing/2014/chart" uri="{C3380CC4-5D6E-409C-BE32-E72D297353CC}">
              <c16:uniqueId val="{00000006-3625-4DA6-A2C5-C9D0756BAB85}"/>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7-3625-4DA6-A2C5-C9D0756BAB85}"/>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8-3625-4DA6-A2C5-C9D0756BAB85}"/>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9-3625-4DA6-A2C5-C9D0756BAB85}"/>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A-3625-4DA6-A2C5-C9D0756BAB85}"/>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B-3625-4DA6-A2C5-C9D0756BAB85}"/>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C-3625-4DA6-A2C5-C9D0756BAB85}"/>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D-3625-4DA6-A2C5-C9D0756BAB85}"/>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E-3625-4DA6-A2C5-C9D0756BAB85}"/>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0F-3625-4DA6-A2C5-C9D0756BAB85}"/>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0-3625-4DA6-A2C5-C9D0756BAB85}"/>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1-3625-4DA6-A2C5-C9D0756BAB85}"/>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4607"/>
        <c:crosses val="autoZero"/>
        <c:crossBetween val="midCat"/>
        <c:majorUnit val="0.1"/>
      </c:valAx>
      <c:valAx>
        <c:axId val="180884607"/>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Read Failure Probability</a:t>
                </a:r>
              </a:p>
            </c:rich>
          </c:tx>
          <c:layout>
            <c:manualLayout>
              <c:xMode val="edge"/>
              <c:yMode val="edge"/>
              <c:x val="1.6955199666741225E-2"/>
              <c:y val="7.316576498544819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pt idx="0">
                  <c:v>0</c:v>
                </c:pt>
                <c:pt idx="1">
                  <c:v>0</c:v>
                </c:pt>
                <c:pt idx="2">
                  <c:v>0</c:v>
                </c:pt>
                <c:pt idx="3">
                  <c:v>0</c:v>
                </c:pt>
                <c:pt idx="4">
                  <c:v>7.9573204188370659E-292</c:v>
                </c:pt>
                <c:pt idx="5">
                  <c:v>4.8762809088011108E-256</c:v>
                </c:pt>
                <c:pt idx="6">
                  <c:v>1.3119314185306079E-222</c:v>
                </c:pt>
                <c:pt idx="7">
                  <c:v>1.5507409549096489E-191</c:v>
                </c:pt>
                <c:pt idx="8">
                  <c:v>8.0603341898688897E-163</c:v>
                </c:pt>
                <c:pt idx="9">
                  <c:v>1.8443096120078821E-136</c:v>
                </c:pt>
                <c:pt idx="10">
                  <c:v>1.8603889272908711E-112</c:v>
                </c:pt>
                <c:pt idx="11">
                  <c:v>8.2887002587012317E-91</c:v>
                </c:pt>
                <c:pt idx="12">
                  <c:v>1.6353252735710395E-71</c:v>
                </c:pt>
                <c:pt idx="13">
                  <c:v>1.4339732592919344E-54</c:v>
                </c:pt>
                <c:pt idx="14">
                  <c:v>5.6186872156016569E-40</c:v>
                </c:pt>
                <c:pt idx="15">
                  <c:v>9.9206213131683569E-28</c:v>
                </c:pt>
                <c:pt idx="16">
                  <c:v>8.0060441707773178E-18</c:v>
                </c:pt>
                <c:pt idx="17">
                  <c:v>3.0328884153377354E-10</c:v>
                </c:pt>
                <c:pt idx="18">
                  <c:v>5.7197827313023665E-5</c:v>
                </c:pt>
                <c:pt idx="19">
                  <c:v>6.3385642286705998E-2</c:v>
                </c:pt>
                <c:pt idx="20">
                  <c:v>0.78927783203263213</c:v>
                </c:pt>
                <c:pt idx="21">
                  <c:v>0.98</c:v>
                </c:pt>
                <c:pt idx="22">
                  <c:v>0.99999997694209841</c:v>
                </c:pt>
                <c:pt idx="23">
                  <c:v>0.99999999999999678</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0-4E09-4274-B8D2-2432A9E71C7C}"/>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pt idx="0">
                  <c:v>4.523482417812425E-126</c:v>
                </c:pt>
                <c:pt idx="1">
                  <c:v>1.5348950472333874E-114</c:v>
                </c:pt>
                <c:pt idx="2">
                  <c:v>1.4296533818841025E-103</c:v>
                </c:pt>
                <c:pt idx="3">
                  <c:v>3.6563235004272554E-93</c:v>
                </c:pt>
                <c:pt idx="4">
                  <c:v>2.5683561926964525E-83</c:v>
                </c:pt>
                <c:pt idx="5">
                  <c:v>4.9570328976686204E-74</c:v>
                </c:pt>
                <c:pt idx="6">
                  <c:v>2.6298658207866195E-65</c:v>
                </c:pt>
                <c:pt idx="7">
                  <c:v>3.8372339254361108E-57</c:v>
                </c:pt>
                <c:pt idx="8">
                  <c:v>1.5408232698344886E-49</c:v>
                </c:pt>
                <c:pt idx="9">
                  <c:v>1.7040359921045269E-42</c:v>
                </c:pt>
                <c:pt idx="10">
                  <c:v>5.1954557116850918E-36</c:v>
                </c:pt>
                <c:pt idx="11">
                  <c:v>4.3725246979056288E-30</c:v>
                </c:pt>
                <c:pt idx="12">
                  <c:v>1.0174500866977073E-24</c:v>
                </c:pt>
                <c:pt idx="13">
                  <c:v>6.5600911573122469E-20</c:v>
                </c:pt>
                <c:pt idx="14">
                  <c:v>1.1754817518295022E-15</c:v>
                </c:pt>
                <c:pt idx="15">
                  <c:v>5.8784848632246803E-12</c:v>
                </c:pt>
                <c:pt idx="16">
                  <c:v>8.2560139419403656E-9</c:v>
                </c:pt>
                <c:pt idx="17">
                  <c:v>3.2881488991022728E-6</c:v>
                </c:pt>
                <c:pt idx="18">
                  <c:v>3.7740318119135202E-4</c:v>
                </c:pt>
                <c:pt idx="19">
                  <c:v>1.2848733317716424E-2</c:v>
                </c:pt>
                <c:pt idx="20">
                  <c:v>0.13727373683503322</c:v>
                </c:pt>
                <c:pt idx="21">
                  <c:v>0.51812700193899275</c:v>
                </c:pt>
                <c:pt idx="22">
                  <c:v>0.88170569845872815</c:v>
                </c:pt>
                <c:pt idx="23">
                  <c:v>0.98987437557399227</c:v>
                </c:pt>
                <c:pt idx="24">
                  <c:v>0.99972967488573716</c:v>
                </c:pt>
                <c:pt idx="25">
                  <c:v>0.99999786580590311</c:v>
                </c:pt>
                <c:pt idx="26">
                  <c:v>0.99999999515221216</c:v>
                </c:pt>
                <c:pt idx="27">
                  <c:v>0.99999999999688027</c:v>
                </c:pt>
                <c:pt idx="28">
                  <c:v>0.99999999999999944</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1-4E09-4274-B8D2-2432A9E71C7C}"/>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pt idx="0">
                  <c:v>1.1257474879458222E-111</c:v>
                </c:pt>
                <c:pt idx="1">
                  <c:v>6.2630127136528167E-102</c:v>
                </c:pt>
                <c:pt idx="2">
                  <c:v>1.2291710103165333E-92</c:v>
                </c:pt>
                <c:pt idx="3">
                  <c:v>8.5119153294149084E-84</c:v>
                </c:pt>
                <c:pt idx="4">
                  <c:v>2.0803832272808076E-75</c:v>
                </c:pt>
                <c:pt idx="5">
                  <c:v>1.7951259049478231E-67</c:v>
                </c:pt>
                <c:pt idx="6">
                  <c:v>5.4706685677888436E-60</c:v>
                </c:pt>
                <c:pt idx="7">
                  <c:v>5.8907168735060984E-53</c:v>
                </c:pt>
                <c:pt idx="8">
                  <c:v>2.2423551857763343E-46</c:v>
                </c:pt>
                <c:pt idx="9">
                  <c:v>3.0194243736592871E-40</c:v>
                </c:pt>
                <c:pt idx="10">
                  <c:v>1.439348723211731E-34</c:v>
                </c:pt>
                <c:pt idx="11">
                  <c:v>2.4313824799978769E-29</c:v>
                </c:pt>
                <c:pt idx="12">
                  <c:v>1.4572166941654634E-24</c:v>
                </c:pt>
                <c:pt idx="13">
                  <c:v>3.1036781474976835E-20</c:v>
                </c:pt>
                <c:pt idx="14">
                  <c:v>2.3541686429759747E-16</c:v>
                </c:pt>
                <c:pt idx="15">
                  <c:v>6.3778010107848761E-13</c:v>
                </c:pt>
                <c:pt idx="16">
                  <c:v>6.1966705258975927E-10</c:v>
                </c:pt>
                <c:pt idx="17">
                  <c:v>2.1722539714510717E-7</c:v>
                </c:pt>
                <c:pt idx="18">
                  <c:v>2.7729250700352901E-5</c:v>
                </c:pt>
                <c:pt idx="19">
                  <c:v>1.3084646686054237E-3</c:v>
                </c:pt>
                <c:pt idx="20">
                  <c:v>2.3426853101589956E-2</c:v>
                </c:pt>
                <c:pt idx="21">
                  <c:v>0.16708271415228457</c:v>
                </c:pt>
                <c:pt idx="22">
                  <c:v>0.52237083770361026</c:v>
                </c:pt>
                <c:pt idx="23">
                  <c:v>0.85947582778773102</c:v>
                </c:pt>
                <c:pt idx="24">
                  <c:v>0.98212809331705164</c:v>
                </c:pt>
                <c:pt idx="25">
                  <c:v>0.99910092628820035</c:v>
                </c:pt>
                <c:pt idx="26">
                  <c:v>0.99998290183919758</c:v>
                </c:pt>
                <c:pt idx="27">
                  <c:v>0.99999988004850837</c:v>
                </c:pt>
                <c:pt idx="28">
                  <c:v>0.99999999969394382</c:v>
                </c:pt>
                <c:pt idx="29">
                  <c:v>0.99999999999971845</c:v>
                </c:pt>
                <c:pt idx="30">
                  <c:v>0.99999999999999989</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2-4E09-4274-B8D2-2432A9E71C7C}"/>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pt idx="0">
                  <c:v>7.3568478988856595E-48</c:v>
                </c:pt>
                <c:pt idx="1">
                  <c:v>6.9137877832094546E-44</c:v>
                </c:pt>
                <c:pt idx="2">
                  <c:v>4.3081225000758965E-40</c:v>
                </c:pt>
                <c:pt idx="3">
                  <c:v>1.7803096376662537E-36</c:v>
                </c:pt>
                <c:pt idx="4">
                  <c:v>4.8802212379187377E-33</c:v>
                </c:pt>
                <c:pt idx="5">
                  <c:v>8.876399993845305E-30</c:v>
                </c:pt>
                <c:pt idx="6">
                  <c:v>1.0715784334363556E-26</c:v>
                </c:pt>
                <c:pt idx="7">
                  <c:v>8.5893658478244612E-24</c:v>
                </c:pt>
                <c:pt idx="8">
                  <c:v>4.5733910026551064E-21</c:v>
                </c:pt>
                <c:pt idx="9">
                  <c:v>1.6183899757492443E-18</c:v>
                </c:pt>
                <c:pt idx="10">
                  <c:v>3.8086486268031324E-16</c:v>
                </c:pt>
                <c:pt idx="11">
                  <c:v>5.9653853654696716E-14</c:v>
                </c:pt>
                <c:pt idx="12">
                  <c:v>6.2244930939332825E-12</c:v>
                </c:pt>
                <c:pt idx="13">
                  <c:v>4.3320515981998631E-10</c:v>
                </c:pt>
                <c:pt idx="14">
                  <c:v>2.0140999303843342E-8</c:v>
                </c:pt>
                <c:pt idx="15">
                  <c:v>6.2682263971207724E-7</c:v>
                </c:pt>
                <c:pt idx="16">
                  <c:v>1.3093466624000991E-5</c:v>
                </c:pt>
                <c:pt idx="17">
                  <c:v>1.8424951588771212E-4</c:v>
                </c:pt>
                <c:pt idx="18">
                  <c:v>1.7556282423011097E-3</c:v>
                </c:pt>
                <c:pt idx="19">
                  <c:v>1.1411602310965982E-2</c:v>
                </c:pt>
                <c:pt idx="20">
                  <c:v>5.1157228511273321E-2</c:v>
                </c:pt>
                <c:pt idx="21">
                  <c:v>0.16082099421940274</c:v>
                </c:pt>
                <c:pt idx="22">
                  <c:v>0.36375363622310586</c:v>
                </c:pt>
                <c:pt idx="23">
                  <c:v>0.61569846584343635</c:v>
                </c:pt>
                <c:pt idx="24">
                  <c:v>0.82558177622289497</c:v>
                </c:pt>
                <c:pt idx="25">
                  <c:v>0.9428886665582239</c:v>
                </c:pt>
                <c:pt idx="26">
                  <c:v>0.98686309399466654</c:v>
                </c:pt>
                <c:pt idx="27">
                  <c:v>0.99791354729309822</c:v>
                </c:pt>
                <c:pt idx="28">
                  <c:v>0.9997737733619837</c:v>
                </c:pt>
                <c:pt idx="29">
                  <c:v>0.9999833819267504</c:v>
                </c:pt>
                <c:pt idx="30">
                  <c:v>0.99999917734179611</c:v>
                </c:pt>
                <c:pt idx="31">
                  <c:v>0.99999997265862173</c:v>
                </c:pt>
                <c:pt idx="32">
                  <c:v>0.99999999939160777</c:v>
                </c:pt>
                <c:pt idx="33">
                  <c:v>0.99999999999095501</c:v>
                </c:pt>
                <c:pt idx="34">
                  <c:v>0.99999999999991029</c:v>
                </c:pt>
                <c:pt idx="35">
                  <c:v>0.99999999999999944</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3-4E09-4274-B8D2-2432A9E71C7C}"/>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pt idx="0">
                  <c:v>1.1054324828098461E-86</c:v>
                </c:pt>
                <c:pt idx="1">
                  <c:v>1.0550084887555623E-79</c:v>
                </c:pt>
                <c:pt idx="2">
                  <c:v>5.0552609649323436E-73</c:v>
                </c:pt>
                <c:pt idx="3">
                  <c:v>1.2163877156900867E-66</c:v>
                </c:pt>
                <c:pt idx="4">
                  <c:v>1.4700407035247151E-60</c:v>
                </c:pt>
                <c:pt idx="5">
                  <c:v>8.9251811474743026E-55</c:v>
                </c:pt>
                <c:pt idx="6">
                  <c:v>2.723031986914463E-49</c:v>
                </c:pt>
                <c:pt idx="7">
                  <c:v>4.1761298416453575E-44</c:v>
                </c:pt>
                <c:pt idx="8">
                  <c:v>3.2206448404920196E-39</c:v>
                </c:pt>
                <c:pt idx="9">
                  <c:v>1.2495451910994956E-34</c:v>
                </c:pt>
                <c:pt idx="10">
                  <c:v>2.4402419292416653E-30</c:v>
                </c:pt>
                <c:pt idx="11">
                  <c:v>2.4003074996380139E-26</c:v>
                </c:pt>
                <c:pt idx="12">
                  <c:v>1.1901458246287058E-22</c:v>
                </c:pt>
                <c:pt idx="13">
                  <c:v>2.9775916211097318E-19</c:v>
                </c:pt>
                <c:pt idx="14">
                  <c:v>3.7636627159446077E-16</c:v>
                </c:pt>
                <c:pt idx="15">
                  <c:v>2.4073939804339322E-13</c:v>
                </c:pt>
                <c:pt idx="16">
                  <c:v>7.8093334260598429E-11</c:v>
                </c:pt>
                <c:pt idx="17">
                  <c:v>1.2885029660552902E-8</c:v>
                </c:pt>
                <c:pt idx="18">
                  <c:v>1.0857805489263161E-6</c:v>
                </c:pt>
                <c:pt idx="19">
                  <c:v>4.7006591088948197E-5</c:v>
                </c:pt>
                <c:pt idx="20">
                  <c:v>1.0548979073203015E-3</c:v>
                </c:pt>
                <c:pt idx="21">
                  <c:v>1.2445039878136275E-2</c:v>
                </c:pt>
                <c:pt idx="22">
                  <c:v>7.8992048768208936E-2</c:v>
                </c:pt>
                <c:pt idx="23">
                  <c:v>0.28073356590392962</c:v>
                </c:pt>
                <c:pt idx="24">
                  <c:v>0.59892155969820249</c:v>
                </c:pt>
                <c:pt idx="25">
                  <c:v>0.86032419710563557</c:v>
                </c:pt>
                <c:pt idx="26">
                  <c:v>0.97212580911707425</c:v>
                </c:pt>
                <c:pt idx="27">
                  <c:v>0.9969672360248395</c:v>
                </c:pt>
                <c:pt idx="28">
                  <c:v>0.99982517910342072</c:v>
                </c:pt>
                <c:pt idx="29">
                  <c:v>0.9999947511263948</c:v>
                </c:pt>
                <c:pt idx="30">
                  <c:v>0.99999991878372196</c:v>
                </c:pt>
                <c:pt idx="31">
                  <c:v>0.99999999935685202</c:v>
                </c:pt>
                <c:pt idx="32">
                  <c:v>0.99999999999740574</c:v>
                </c:pt>
                <c:pt idx="33">
                  <c:v>0.99999999999999467</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4-4E09-4274-B8D2-2432A9E71C7C}"/>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pt idx="0">
                  <c:v>9.757393279336034E-54</c:v>
                </c:pt>
                <c:pt idx="1">
                  <c:v>1.4084100161186386E-49</c:v>
                </c:pt>
                <c:pt idx="2">
                  <c:v>1.3647972584653684E-45</c:v>
                </c:pt>
                <c:pt idx="3">
                  <c:v>8.880147789248363E-42</c:v>
                </c:pt>
                <c:pt idx="4">
                  <c:v>3.8802894157922719E-38</c:v>
                </c:pt>
                <c:pt idx="5">
                  <c:v>1.138912056430251E-34</c:v>
                </c:pt>
                <c:pt idx="6">
                  <c:v>2.2459618762956137E-31</c:v>
                </c:pt>
                <c:pt idx="7">
                  <c:v>2.9766052302693461E-28</c:v>
                </c:pt>
                <c:pt idx="8">
                  <c:v>2.6520857855223007E-25</c:v>
                </c:pt>
                <c:pt idx="9">
                  <c:v>1.5891581527528942E-22</c:v>
                </c:pt>
                <c:pt idx="10">
                  <c:v>6.4070301343299406E-20</c:v>
                </c:pt>
                <c:pt idx="11">
                  <c:v>1.7389720728181997E-17</c:v>
                </c:pt>
                <c:pt idx="12">
                  <c:v>3.1795148644575447E-15</c:v>
                </c:pt>
                <c:pt idx="13">
                  <c:v>3.9193376485407436E-13</c:v>
                </c:pt>
                <c:pt idx="14">
                  <c:v>3.2605037410636175E-11</c:v>
                </c:pt>
                <c:pt idx="15">
                  <c:v>1.8328547974959611E-9</c:v>
                </c:pt>
                <c:pt idx="16">
                  <c:v>6.9734904841468554E-8</c:v>
                </c:pt>
                <c:pt idx="17">
                  <c:v>1.7996026986518075E-6</c:v>
                </c:pt>
                <c:pt idx="18">
                  <c:v>3.1589588140031562E-5</c:v>
                </c:pt>
                <c:pt idx="19">
                  <c:v>3.7865534917388597E-4</c:v>
                </c:pt>
                <c:pt idx="20">
                  <c:v>3.1163953243129269E-3</c:v>
                </c:pt>
                <c:pt idx="21">
                  <c:v>1.774997101658431E-2</c:v>
                </c:pt>
                <c:pt idx="22">
                  <c:v>7.0788728701945039E-2</c:v>
                </c:pt>
                <c:pt idx="23">
                  <c:v>0.20121905818688995</c:v>
                </c:pt>
                <c:pt idx="24">
                  <c:v>0.41893936070679516</c:v>
                </c:pt>
                <c:pt idx="25">
                  <c:v>0.66569614235110786</c:v>
                </c:pt>
                <c:pt idx="26">
                  <c:v>0.85559296892129844</c:v>
                </c:pt>
                <c:pt idx="27">
                  <c:v>0.95480975624449971</c:v>
                </c:pt>
                <c:pt idx="28">
                  <c:v>0.98999235854889622</c:v>
                </c:pt>
                <c:pt idx="29">
                  <c:v>0.99845544421865073</c:v>
                </c:pt>
                <c:pt idx="30">
                  <c:v>0.99983554408831765</c:v>
                </c:pt>
                <c:pt idx="31">
                  <c:v>0.99998800314813441</c:v>
                </c:pt>
                <c:pt idx="32">
                  <c:v>0.99999940329961656</c:v>
                </c:pt>
                <c:pt idx="33">
                  <c:v>0.9999999798346263</c:v>
                </c:pt>
                <c:pt idx="34">
                  <c:v>0.999999999538147</c:v>
                </c:pt>
                <c:pt idx="35">
                  <c:v>0.99999999999284506</c:v>
                </c:pt>
                <c:pt idx="36">
                  <c:v>0.99999999999992517</c:v>
                </c:pt>
                <c:pt idx="37">
                  <c:v>0.99999999999999944</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5-4E09-4274-B8D2-2432A9E71C7C}"/>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pt idx="0">
                  <c:v>8.4361816427816553E-293</c:v>
                </c:pt>
                <c:pt idx="1">
                  <c:v>5.1472155099405947E-270</c:v>
                </c:pt>
                <c:pt idx="2">
                  <c:v>3.6938555968217086E-248</c:v>
                </c:pt>
                <c:pt idx="3">
                  <c:v>3.1184246772644545E-227</c:v>
                </c:pt>
                <c:pt idx="4">
                  <c:v>3.0975211941030643E-207</c:v>
                </c:pt>
                <c:pt idx="5">
                  <c:v>3.6207949892721574E-188</c:v>
                </c:pt>
                <c:pt idx="6">
                  <c:v>4.9820080542555081E-170</c:v>
                </c:pt>
                <c:pt idx="7">
                  <c:v>8.0710883551841053E-153</c:v>
                </c:pt>
                <c:pt idx="8">
                  <c:v>1.5400083731103738E-136</c:v>
                </c:pt>
                <c:pt idx="9">
                  <c:v>3.4620871071492661E-121</c:v>
                </c:pt>
                <c:pt idx="10">
                  <c:v>9.1741997884536843E-107</c:v>
                </c:pt>
                <c:pt idx="11">
                  <c:v>2.8671086219466529E-93</c:v>
                </c:pt>
                <c:pt idx="12">
                  <c:v>1.0574181650902695E-80</c:v>
                </c:pt>
                <c:pt idx="13">
                  <c:v>4.6059926339977536E-69</c:v>
                </c:pt>
                <c:pt idx="14">
                  <c:v>2.3719716797110329E-58</c:v>
                </c:pt>
                <c:pt idx="15">
                  <c:v>1.4459825593125681E-48</c:v>
                </c:pt>
                <c:pt idx="16">
                  <c:v>1.0452312144537817E-39</c:v>
                </c:pt>
                <c:pt idx="17">
                  <c:v>8.9791217968678236E-32</c:v>
                </c:pt>
                <c:pt idx="18">
                  <c:v>9.1955356273203195E-25</c:v>
                </c:pt>
                <c:pt idx="19">
                  <c:v>1.1276602785352488E-18</c:v>
                </c:pt>
                <c:pt idx="20">
                  <c:v>1.6670517388568042E-13</c:v>
                </c:pt>
                <c:pt idx="21">
                  <c:v>3.0028591198868859E-9</c:v>
                </c:pt>
                <c:pt idx="22">
                  <c:v>6.7134031736894106E-6</c:v>
                </c:pt>
                <c:pt idx="23">
                  <c:v>1.9294967832240426E-3</c:v>
                </c:pt>
                <c:pt idx="24">
                  <c:v>7.694909860170894E-2</c:v>
                </c:pt>
                <c:pt idx="25">
                  <c:v>0.51502488424077941</c:v>
                </c:pt>
                <c:pt idx="26">
                  <c:v>0.93335299182226894</c:v>
                </c:pt>
                <c:pt idx="27">
                  <c:v>0.99848562714924316</c:v>
                </c:pt>
                <c:pt idx="28">
                  <c:v>0.99999525266047506</c:v>
                </c:pt>
                <c:pt idx="29">
                  <c:v>0.99999999809155937</c:v>
                </c:pt>
                <c:pt idx="30">
                  <c:v>0.99999999999990485</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6-4E09-4274-B8D2-2432A9E71C7C}"/>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pt idx="0">
                  <c:v>0</c:v>
                </c:pt>
                <c:pt idx="1">
                  <c:v>0</c:v>
                </c:pt>
                <c:pt idx="2">
                  <c:v>0</c:v>
                </c:pt>
                <c:pt idx="3">
                  <c:v>0</c:v>
                </c:pt>
                <c:pt idx="4">
                  <c:v>0</c:v>
                </c:pt>
                <c:pt idx="5">
                  <c:v>0</c:v>
                </c:pt>
                <c:pt idx="6">
                  <c:v>0</c:v>
                </c:pt>
                <c:pt idx="7">
                  <c:v>0</c:v>
                </c:pt>
                <c:pt idx="8">
                  <c:v>0</c:v>
                </c:pt>
                <c:pt idx="9">
                  <c:v>2.7206911156214057E-291</c:v>
                </c:pt>
                <c:pt idx="10">
                  <c:v>5.9479686870223225E-259</c:v>
                </c:pt>
                <c:pt idx="11">
                  <c:v>1.576418980421206E-228</c:v>
                </c:pt>
                <c:pt idx="12">
                  <c:v>5.0676353549358374E-200</c:v>
                </c:pt>
                <c:pt idx="13">
                  <c:v>1.9771229477310974E-173</c:v>
                </c:pt>
                <c:pt idx="14">
                  <c:v>9.3687497664399636E-149</c:v>
                </c:pt>
                <c:pt idx="15">
                  <c:v>5.3970421029155598E-126</c:v>
                </c:pt>
                <c:pt idx="16">
                  <c:v>3.7841987759737025E-105</c:v>
                </c:pt>
                <c:pt idx="17">
                  <c:v>3.234517212300499E-86</c:v>
                </c:pt>
                <c:pt idx="18">
                  <c:v>3.3772288216375471E-69</c:v>
                </c:pt>
                <c:pt idx="19">
                  <c:v>4.3197795419998518E-54</c:v>
                </c:pt>
                <c:pt idx="20">
                  <c:v>6.7963292647367151E-41</c:v>
                </c:pt>
                <c:pt idx="21">
                  <c:v>1.3232255201928876E-29</c:v>
                </c:pt>
                <c:pt idx="22">
                  <c:v>3.2190608936994066E-20</c:v>
                </c:pt>
                <c:pt idx="23">
                  <c:v>9.9492631178298483E-13</c:v>
                </c:pt>
                <c:pt idx="24">
                  <c:v>4.034806674984143E-7</c:v>
                </c:pt>
                <c:pt idx="25">
                  <c:v>0.03</c:v>
                </c:pt>
                <c:pt idx="26">
                  <c:v>0.23249869475556045</c:v>
                </c:pt>
                <c:pt idx="27">
                  <c:v>0.91479288427035044</c:v>
                </c:pt>
                <c:pt idx="28">
                  <c:v>0.99974207758363709</c:v>
                </c:pt>
                <c:pt idx="29">
                  <c:v>0.9999999875456036</c:v>
                </c:pt>
                <c:pt idx="30">
                  <c:v>0.99999999999999178</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7-4E09-4274-B8D2-2432A9E71C7C}"/>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8-4E09-4274-B8D2-2432A9E71C7C}"/>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9-4E09-4274-B8D2-2432A9E71C7C}"/>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A-4E09-4274-B8D2-2432A9E71C7C}"/>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B-4E09-4274-B8D2-2432A9E71C7C}"/>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C-4E09-4274-B8D2-2432A9E71C7C}"/>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D-4E09-4274-B8D2-2432A9E71C7C}"/>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E-4E09-4274-B8D2-2432A9E71C7C}"/>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F-4E09-4274-B8D2-2432A9E71C7C}"/>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10-4E09-4274-B8D2-2432A9E71C7C}"/>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1-4E09-4274-B8D2-2432A9E71C7C}"/>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2-4E09-4274-B8D2-2432A9E71C7C}"/>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1"/>
        <c:axPos val="b"/>
        <c:numFmt formatCode="#,##0" sourceLinked="0"/>
        <c:majorTickMark val="out"/>
        <c:minorTickMark val="none"/>
        <c:tickLblPos val="nextTo"/>
        <c:crossAx val="180884607"/>
        <c:crosses val="autoZero"/>
        <c:crossBetween val="midCat"/>
      </c:valAx>
      <c:valAx>
        <c:axId val="180884607"/>
        <c:scaling>
          <c:orientation val="minMax"/>
          <c:max val="1.01"/>
          <c:min val="-1.0000000000000002E-2"/>
        </c:scaling>
        <c:delete val="1"/>
        <c:axPos val="l"/>
        <c:numFmt formatCode="#,##0.00" sourceLinked="0"/>
        <c:majorTickMark val="out"/>
        <c:minorTickMark val="none"/>
        <c:tickLblPos val="nextTo"/>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numCache>
            </c:numRef>
          </c:yVal>
          <c:smooth val="1"/>
          <c:extLst>
            <c:ext xmlns:c16="http://schemas.microsoft.com/office/drawing/2014/chart" uri="{C3380CC4-5D6E-409C-BE32-E72D297353CC}">
              <c16:uniqueId val="{00000000-3C58-4F61-8CE2-0D3283FBA0FE}"/>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numCache>
            </c:numRef>
          </c:yVal>
          <c:smooth val="1"/>
          <c:extLst>
            <c:ext xmlns:c16="http://schemas.microsoft.com/office/drawing/2014/chart" uri="{C3380CC4-5D6E-409C-BE32-E72D297353CC}">
              <c16:uniqueId val="{00000000-3625-4DA6-A2C5-C9D0756BAB85}"/>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numCache>
            </c:numRef>
          </c:yVal>
          <c:smooth val="1"/>
          <c:extLst>
            <c:ext xmlns:c16="http://schemas.microsoft.com/office/drawing/2014/chart" uri="{C3380CC4-5D6E-409C-BE32-E72D297353CC}">
              <c16:uniqueId val="{00000001-3625-4DA6-A2C5-C9D0756BAB85}"/>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numCache>
            </c:numRef>
          </c:yVal>
          <c:smooth val="1"/>
          <c:extLst>
            <c:ext xmlns:c16="http://schemas.microsoft.com/office/drawing/2014/chart" uri="{C3380CC4-5D6E-409C-BE32-E72D297353CC}">
              <c16:uniqueId val="{00000002-3625-4DA6-A2C5-C9D0756BAB85}"/>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numCache>
            </c:numRef>
          </c:yVal>
          <c:smooth val="1"/>
          <c:extLst>
            <c:ext xmlns:c16="http://schemas.microsoft.com/office/drawing/2014/chart" uri="{C3380CC4-5D6E-409C-BE32-E72D297353CC}">
              <c16:uniqueId val="{00000003-3625-4DA6-A2C5-C9D0756BAB85}"/>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numCache>
            </c:numRef>
          </c:yVal>
          <c:smooth val="1"/>
          <c:extLst>
            <c:ext xmlns:c16="http://schemas.microsoft.com/office/drawing/2014/chart" uri="{C3380CC4-5D6E-409C-BE32-E72D297353CC}">
              <c16:uniqueId val="{00000004-3625-4DA6-A2C5-C9D0756BAB85}"/>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numCache>
            </c:numRef>
          </c:yVal>
          <c:smooth val="1"/>
          <c:extLst>
            <c:ext xmlns:c16="http://schemas.microsoft.com/office/drawing/2014/chart" uri="{C3380CC4-5D6E-409C-BE32-E72D297353CC}">
              <c16:uniqueId val="{00000005-3625-4DA6-A2C5-C9D0756BAB85}"/>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numCache>
            </c:numRef>
          </c:yVal>
          <c:smooth val="1"/>
          <c:extLst>
            <c:ext xmlns:c16="http://schemas.microsoft.com/office/drawing/2014/chart" uri="{C3380CC4-5D6E-409C-BE32-E72D297353CC}">
              <c16:uniqueId val="{00000006-3625-4DA6-A2C5-C9D0756BAB85}"/>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7-3625-4DA6-A2C5-C9D0756BAB85}"/>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8-3625-4DA6-A2C5-C9D0756BAB85}"/>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9-3625-4DA6-A2C5-C9D0756BAB85}"/>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A-3625-4DA6-A2C5-C9D0756BAB85}"/>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B-3625-4DA6-A2C5-C9D0756BAB85}"/>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C-3625-4DA6-A2C5-C9D0756BAB85}"/>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D-3625-4DA6-A2C5-C9D0756BAB85}"/>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E-3625-4DA6-A2C5-C9D0756BAB85}"/>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0F-3625-4DA6-A2C5-C9D0756BAB85}"/>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0-3625-4DA6-A2C5-C9D0756BAB85}"/>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1-3625-4DA6-A2C5-C9D0756BAB85}"/>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4607"/>
        <c:crosses val="autoZero"/>
        <c:crossBetween val="midCat"/>
        <c:majorUnit val="0.1"/>
      </c:valAx>
      <c:valAx>
        <c:axId val="180884607"/>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Read Failure Probability</a:t>
                </a:r>
              </a:p>
            </c:rich>
          </c:tx>
          <c:layout>
            <c:manualLayout>
              <c:xMode val="edge"/>
              <c:yMode val="edge"/>
              <c:x val="1.6955199666741225E-2"/>
              <c:y val="7.316576498544819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8.0380358705161803E-2"/>
          <c:y val="6.0185185185185203E-2"/>
          <c:w val="0.859270559930009"/>
          <c:h val="0.82246937882764704"/>
        </c:manualLayout>
      </c:layout>
      <c:barChart>
        <c:barDir val="col"/>
        <c:grouping val="clustered"/>
        <c:varyColors val="0"/>
        <c:ser>
          <c:idx val="0"/>
          <c:order val="0"/>
          <c:tx>
            <c:strRef>
              <c:f>EDP!$B$1</c:f>
              <c:strCache>
                <c:ptCount val="1"/>
                <c:pt idx="0">
                  <c:v>AVATAR (1yr)</c:v>
                </c:pt>
              </c:strCache>
            </c:strRef>
          </c:tx>
          <c:invertIfNegative val="0"/>
          <c:cat>
            <c:strRef>
              <c:f>EDP!$A$2:$A$5</c:f>
              <c:strCache>
                <c:ptCount val="4"/>
                <c:pt idx="0">
                  <c:v>8Gb</c:v>
                </c:pt>
                <c:pt idx="1">
                  <c:v>16Gb</c:v>
                </c:pt>
                <c:pt idx="2">
                  <c:v>32Gb</c:v>
                </c:pt>
                <c:pt idx="3">
                  <c:v>64Gb</c:v>
                </c:pt>
              </c:strCache>
            </c:strRef>
          </c:cat>
          <c:val>
            <c:numRef>
              <c:f>EDP!$B$2:$B$5</c:f>
              <c:numCache>
                <c:formatCode>General</c:formatCode>
                <c:ptCount val="4"/>
                <c:pt idx="0">
                  <c:v>0.95</c:v>
                </c:pt>
                <c:pt idx="1">
                  <c:v>0.88</c:v>
                </c:pt>
                <c:pt idx="2">
                  <c:v>0.75</c:v>
                </c:pt>
                <c:pt idx="3">
                  <c:v>0.52</c:v>
                </c:pt>
              </c:numCache>
            </c:numRef>
          </c:val>
          <c:extLst>
            <c:ext xmlns:c16="http://schemas.microsoft.com/office/drawing/2014/chart" uri="{C3380CC4-5D6E-409C-BE32-E72D297353CC}">
              <c16:uniqueId val="{00000000-EDC0-2640-8565-00DD2F3738AB}"/>
            </c:ext>
          </c:extLst>
        </c:ser>
        <c:ser>
          <c:idx val="1"/>
          <c:order val="1"/>
          <c:tx>
            <c:strRef>
              <c:f>EDP!$C$1</c:f>
              <c:strCache>
                <c:ptCount val="1"/>
                <c:pt idx="0">
                  <c:v>NoRefresh</c:v>
                </c:pt>
              </c:strCache>
            </c:strRef>
          </c:tx>
          <c:invertIfNegative val="0"/>
          <c:cat>
            <c:strRef>
              <c:f>EDP!$A$2:$A$5</c:f>
              <c:strCache>
                <c:ptCount val="4"/>
                <c:pt idx="0">
                  <c:v>8Gb</c:v>
                </c:pt>
                <c:pt idx="1">
                  <c:v>16Gb</c:v>
                </c:pt>
                <c:pt idx="2">
                  <c:v>32Gb</c:v>
                </c:pt>
                <c:pt idx="3">
                  <c:v>64Gb</c:v>
                </c:pt>
              </c:strCache>
            </c:strRef>
          </c:cat>
          <c:val>
            <c:numRef>
              <c:f>EDP!$C$2:$C$5</c:f>
              <c:numCache>
                <c:formatCode>General</c:formatCode>
                <c:ptCount val="4"/>
                <c:pt idx="0">
                  <c:v>0.91</c:v>
                </c:pt>
                <c:pt idx="1">
                  <c:v>0.83</c:v>
                </c:pt>
                <c:pt idx="2">
                  <c:v>0.68</c:v>
                </c:pt>
                <c:pt idx="3">
                  <c:v>0.41</c:v>
                </c:pt>
              </c:numCache>
            </c:numRef>
          </c:val>
          <c:extLst>
            <c:ext xmlns:c16="http://schemas.microsoft.com/office/drawing/2014/chart" uri="{C3380CC4-5D6E-409C-BE32-E72D297353CC}">
              <c16:uniqueId val="{00000001-EDC0-2640-8565-00DD2F3738AB}"/>
            </c:ext>
          </c:extLst>
        </c:ser>
        <c:dLbls>
          <c:showLegendKey val="0"/>
          <c:showVal val="0"/>
          <c:showCatName val="0"/>
          <c:showSerName val="0"/>
          <c:showPercent val="0"/>
          <c:showBubbleSize val="0"/>
        </c:dLbls>
        <c:gapWidth val="150"/>
        <c:axId val="691343696"/>
        <c:axId val="691347712"/>
      </c:barChart>
      <c:catAx>
        <c:axId val="691343696"/>
        <c:scaling>
          <c:orientation val="minMax"/>
        </c:scaling>
        <c:delete val="0"/>
        <c:axPos val="b"/>
        <c:numFmt formatCode="General" sourceLinked="0"/>
        <c:majorTickMark val="out"/>
        <c:minorTickMark val="none"/>
        <c:tickLblPos val="nextTo"/>
        <c:txPr>
          <a:bodyPr/>
          <a:lstStyle/>
          <a:p>
            <a:pPr>
              <a:defRPr sz="2000"/>
            </a:pPr>
            <a:endParaRPr lang="en-US"/>
          </a:p>
        </c:txPr>
        <c:crossAx val="691347712"/>
        <c:crosses val="autoZero"/>
        <c:auto val="1"/>
        <c:lblAlgn val="ctr"/>
        <c:lblOffset val="100"/>
        <c:noMultiLvlLbl val="0"/>
      </c:catAx>
      <c:valAx>
        <c:axId val="691347712"/>
        <c:scaling>
          <c:orientation val="minMax"/>
        </c:scaling>
        <c:delete val="0"/>
        <c:axPos val="l"/>
        <c:majorGridlines/>
        <c:numFmt formatCode="#,##0.0" sourceLinked="0"/>
        <c:majorTickMark val="out"/>
        <c:minorTickMark val="none"/>
        <c:tickLblPos val="nextTo"/>
        <c:txPr>
          <a:bodyPr/>
          <a:lstStyle/>
          <a:p>
            <a:pPr>
              <a:defRPr sz="2000"/>
            </a:pPr>
            <a:endParaRPr lang="en-US"/>
          </a:p>
        </c:txPr>
        <c:crossAx val="691343696"/>
        <c:crosses val="autoZero"/>
        <c:crossBetween val="between"/>
        <c:majorUnit val="0.1"/>
      </c:valAx>
    </c:plotArea>
    <c:legend>
      <c:legendPos val="r"/>
      <c:layout>
        <c:manualLayout>
          <c:xMode val="edge"/>
          <c:yMode val="edge"/>
          <c:x val="0.30128717243677899"/>
          <c:y val="2.6586051743532099E-3"/>
          <c:w val="0.655851685206016"/>
          <c:h val="0.18595290172061801"/>
        </c:manualLayout>
      </c:layout>
      <c:overlay val="0"/>
      <c:txPr>
        <a:bodyPr/>
        <a:lstStyle/>
        <a:p>
          <a:pPr>
            <a:defRPr sz="2000"/>
          </a:pPr>
          <a:endParaRPr lang="en-US"/>
        </a:p>
      </c:txPr>
    </c:legend>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pt idx="0">
                  <c:v>0</c:v>
                </c:pt>
                <c:pt idx="1">
                  <c:v>0</c:v>
                </c:pt>
                <c:pt idx="2">
                  <c:v>0</c:v>
                </c:pt>
                <c:pt idx="3">
                  <c:v>0</c:v>
                </c:pt>
                <c:pt idx="4">
                  <c:v>7.9573204188370659E-292</c:v>
                </c:pt>
                <c:pt idx="5">
                  <c:v>4.8762809088011108E-256</c:v>
                </c:pt>
                <c:pt idx="6">
                  <c:v>1.3119314185306079E-222</c:v>
                </c:pt>
                <c:pt idx="7">
                  <c:v>1.5507409549096489E-191</c:v>
                </c:pt>
                <c:pt idx="8">
                  <c:v>8.0603341898688897E-163</c:v>
                </c:pt>
                <c:pt idx="9">
                  <c:v>1.8443096120078821E-136</c:v>
                </c:pt>
                <c:pt idx="10">
                  <c:v>1.8603889272908711E-112</c:v>
                </c:pt>
                <c:pt idx="11">
                  <c:v>8.2887002587012317E-91</c:v>
                </c:pt>
                <c:pt idx="12">
                  <c:v>1.6353252735710395E-71</c:v>
                </c:pt>
                <c:pt idx="13">
                  <c:v>1.4339732592919344E-54</c:v>
                </c:pt>
                <c:pt idx="14">
                  <c:v>5.6186872156016569E-40</c:v>
                </c:pt>
                <c:pt idx="15">
                  <c:v>9.9206213131683569E-28</c:v>
                </c:pt>
                <c:pt idx="16">
                  <c:v>8.0060441707773178E-18</c:v>
                </c:pt>
                <c:pt idx="17">
                  <c:v>3.0328884153377354E-10</c:v>
                </c:pt>
                <c:pt idx="18">
                  <c:v>5.7197827313023665E-5</c:v>
                </c:pt>
                <c:pt idx="19">
                  <c:v>6.3385642286705998E-2</c:v>
                </c:pt>
                <c:pt idx="20">
                  <c:v>0.78927783203263213</c:v>
                </c:pt>
                <c:pt idx="21">
                  <c:v>0.98</c:v>
                </c:pt>
                <c:pt idx="22">
                  <c:v>0.99999997694209841</c:v>
                </c:pt>
                <c:pt idx="23">
                  <c:v>0.99999999999999678</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0-4E09-4274-B8D2-2432A9E71C7C}"/>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pt idx="0">
                  <c:v>4.523482417812425E-126</c:v>
                </c:pt>
                <c:pt idx="1">
                  <c:v>1.5348950472333874E-114</c:v>
                </c:pt>
                <c:pt idx="2">
                  <c:v>1.4296533818841025E-103</c:v>
                </c:pt>
                <c:pt idx="3">
                  <c:v>3.6563235004272554E-93</c:v>
                </c:pt>
                <c:pt idx="4">
                  <c:v>2.5683561926964525E-83</c:v>
                </c:pt>
                <c:pt idx="5">
                  <c:v>4.9570328976686204E-74</c:v>
                </c:pt>
                <c:pt idx="6">
                  <c:v>2.6298658207866195E-65</c:v>
                </c:pt>
                <c:pt idx="7">
                  <c:v>3.8372339254361108E-57</c:v>
                </c:pt>
                <c:pt idx="8">
                  <c:v>1.5408232698344886E-49</c:v>
                </c:pt>
                <c:pt idx="9">
                  <c:v>1.7040359921045269E-42</c:v>
                </c:pt>
                <c:pt idx="10">
                  <c:v>5.1954557116850918E-36</c:v>
                </c:pt>
                <c:pt idx="11">
                  <c:v>4.3725246979056288E-30</c:v>
                </c:pt>
                <c:pt idx="12">
                  <c:v>1.0174500866977073E-24</c:v>
                </c:pt>
                <c:pt idx="13">
                  <c:v>6.5600911573122469E-20</c:v>
                </c:pt>
                <c:pt idx="14">
                  <c:v>1.1754817518295022E-15</c:v>
                </c:pt>
                <c:pt idx="15">
                  <c:v>5.8784848632246803E-12</c:v>
                </c:pt>
                <c:pt idx="16">
                  <c:v>8.2560139419403656E-9</c:v>
                </c:pt>
                <c:pt idx="17">
                  <c:v>3.2881488991022728E-6</c:v>
                </c:pt>
                <c:pt idx="18">
                  <c:v>3.7740318119135202E-4</c:v>
                </c:pt>
                <c:pt idx="19">
                  <c:v>1.2848733317716424E-2</c:v>
                </c:pt>
                <c:pt idx="20">
                  <c:v>0.13727373683503322</c:v>
                </c:pt>
                <c:pt idx="21">
                  <c:v>0.51812700193899275</c:v>
                </c:pt>
                <c:pt idx="22">
                  <c:v>0.88170569845872815</c:v>
                </c:pt>
                <c:pt idx="23">
                  <c:v>0.98987437557399227</c:v>
                </c:pt>
                <c:pt idx="24">
                  <c:v>0.99972967488573716</c:v>
                </c:pt>
                <c:pt idx="25">
                  <c:v>0.99999786580590311</c:v>
                </c:pt>
                <c:pt idx="26">
                  <c:v>0.99999999515221216</c:v>
                </c:pt>
                <c:pt idx="27">
                  <c:v>0.99999999999688027</c:v>
                </c:pt>
                <c:pt idx="28">
                  <c:v>0.99999999999999944</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1-4E09-4274-B8D2-2432A9E71C7C}"/>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pt idx="0">
                  <c:v>1.1257474879458222E-111</c:v>
                </c:pt>
                <c:pt idx="1">
                  <c:v>6.2630127136528167E-102</c:v>
                </c:pt>
                <c:pt idx="2">
                  <c:v>1.2291710103165333E-92</c:v>
                </c:pt>
                <c:pt idx="3">
                  <c:v>8.5119153294149084E-84</c:v>
                </c:pt>
                <c:pt idx="4">
                  <c:v>2.0803832272808076E-75</c:v>
                </c:pt>
                <c:pt idx="5">
                  <c:v>1.7951259049478231E-67</c:v>
                </c:pt>
                <c:pt idx="6">
                  <c:v>5.4706685677888436E-60</c:v>
                </c:pt>
                <c:pt idx="7">
                  <c:v>5.8907168735060984E-53</c:v>
                </c:pt>
                <c:pt idx="8">
                  <c:v>2.2423551857763343E-46</c:v>
                </c:pt>
                <c:pt idx="9">
                  <c:v>3.0194243736592871E-40</c:v>
                </c:pt>
                <c:pt idx="10">
                  <c:v>1.439348723211731E-34</c:v>
                </c:pt>
                <c:pt idx="11">
                  <c:v>2.4313824799978769E-29</c:v>
                </c:pt>
                <c:pt idx="12">
                  <c:v>1.4572166941654634E-24</c:v>
                </c:pt>
                <c:pt idx="13">
                  <c:v>3.1036781474976835E-20</c:v>
                </c:pt>
                <c:pt idx="14">
                  <c:v>2.3541686429759747E-16</c:v>
                </c:pt>
                <c:pt idx="15">
                  <c:v>6.3778010107848761E-13</c:v>
                </c:pt>
                <c:pt idx="16">
                  <c:v>6.1966705258975927E-10</c:v>
                </c:pt>
                <c:pt idx="17">
                  <c:v>2.1722539714510717E-7</c:v>
                </c:pt>
                <c:pt idx="18">
                  <c:v>2.7729250700352901E-5</c:v>
                </c:pt>
                <c:pt idx="19">
                  <c:v>1.3084646686054237E-3</c:v>
                </c:pt>
                <c:pt idx="20">
                  <c:v>2.3426853101589956E-2</c:v>
                </c:pt>
                <c:pt idx="21">
                  <c:v>0.16708271415228457</c:v>
                </c:pt>
                <c:pt idx="22">
                  <c:v>0.52237083770361026</c:v>
                </c:pt>
                <c:pt idx="23">
                  <c:v>0.85947582778773102</c:v>
                </c:pt>
                <c:pt idx="24">
                  <c:v>0.98212809331705164</c:v>
                </c:pt>
                <c:pt idx="25">
                  <c:v>0.99910092628820035</c:v>
                </c:pt>
                <c:pt idx="26">
                  <c:v>0.99998290183919758</c:v>
                </c:pt>
                <c:pt idx="27">
                  <c:v>0.99999988004850837</c:v>
                </c:pt>
                <c:pt idx="28">
                  <c:v>0.99999999969394382</c:v>
                </c:pt>
                <c:pt idx="29">
                  <c:v>0.99999999999971845</c:v>
                </c:pt>
                <c:pt idx="30">
                  <c:v>0.99999999999999989</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2-4E09-4274-B8D2-2432A9E71C7C}"/>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pt idx="0">
                  <c:v>7.3568478988856595E-48</c:v>
                </c:pt>
                <c:pt idx="1">
                  <c:v>6.9137877832094546E-44</c:v>
                </c:pt>
                <c:pt idx="2">
                  <c:v>4.3081225000758965E-40</c:v>
                </c:pt>
                <c:pt idx="3">
                  <c:v>1.7803096376662537E-36</c:v>
                </c:pt>
                <c:pt idx="4">
                  <c:v>4.8802212379187377E-33</c:v>
                </c:pt>
                <c:pt idx="5">
                  <c:v>8.876399993845305E-30</c:v>
                </c:pt>
                <c:pt idx="6">
                  <c:v>1.0715784334363556E-26</c:v>
                </c:pt>
                <c:pt idx="7">
                  <c:v>8.5893658478244612E-24</c:v>
                </c:pt>
                <c:pt idx="8">
                  <c:v>4.5733910026551064E-21</c:v>
                </c:pt>
                <c:pt idx="9">
                  <c:v>1.6183899757492443E-18</c:v>
                </c:pt>
                <c:pt idx="10">
                  <c:v>3.8086486268031324E-16</c:v>
                </c:pt>
                <c:pt idx="11">
                  <c:v>5.9653853654696716E-14</c:v>
                </c:pt>
                <c:pt idx="12">
                  <c:v>6.2244930939332825E-12</c:v>
                </c:pt>
                <c:pt idx="13">
                  <c:v>4.3320515981998631E-10</c:v>
                </c:pt>
                <c:pt idx="14">
                  <c:v>2.0140999303843342E-8</c:v>
                </c:pt>
                <c:pt idx="15">
                  <c:v>6.2682263971207724E-7</c:v>
                </c:pt>
                <c:pt idx="16">
                  <c:v>1.3093466624000991E-5</c:v>
                </c:pt>
                <c:pt idx="17">
                  <c:v>1.8424951588771212E-4</c:v>
                </c:pt>
                <c:pt idx="18">
                  <c:v>1.7556282423011097E-3</c:v>
                </c:pt>
                <c:pt idx="19">
                  <c:v>1.1411602310965982E-2</c:v>
                </c:pt>
                <c:pt idx="20">
                  <c:v>5.1157228511273321E-2</c:v>
                </c:pt>
                <c:pt idx="21">
                  <c:v>0.16082099421940274</c:v>
                </c:pt>
                <c:pt idx="22">
                  <c:v>0.36375363622310586</c:v>
                </c:pt>
                <c:pt idx="23">
                  <c:v>0.61569846584343635</c:v>
                </c:pt>
                <c:pt idx="24">
                  <c:v>0.82558177622289497</c:v>
                </c:pt>
                <c:pt idx="25">
                  <c:v>0.9428886665582239</c:v>
                </c:pt>
                <c:pt idx="26">
                  <c:v>0.98686309399466654</c:v>
                </c:pt>
                <c:pt idx="27">
                  <c:v>0.99791354729309822</c:v>
                </c:pt>
                <c:pt idx="28">
                  <c:v>0.9997737733619837</c:v>
                </c:pt>
                <c:pt idx="29">
                  <c:v>0.9999833819267504</c:v>
                </c:pt>
                <c:pt idx="30">
                  <c:v>0.99999917734179611</c:v>
                </c:pt>
                <c:pt idx="31">
                  <c:v>0.99999997265862173</c:v>
                </c:pt>
                <c:pt idx="32">
                  <c:v>0.99999999939160777</c:v>
                </c:pt>
                <c:pt idx="33">
                  <c:v>0.99999999999095501</c:v>
                </c:pt>
                <c:pt idx="34">
                  <c:v>0.99999999999991029</c:v>
                </c:pt>
                <c:pt idx="35">
                  <c:v>0.99999999999999944</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3-4E09-4274-B8D2-2432A9E71C7C}"/>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pt idx="0">
                  <c:v>1.1054324828098461E-86</c:v>
                </c:pt>
                <c:pt idx="1">
                  <c:v>1.0550084887555623E-79</c:v>
                </c:pt>
                <c:pt idx="2">
                  <c:v>5.0552609649323436E-73</c:v>
                </c:pt>
                <c:pt idx="3">
                  <c:v>1.2163877156900867E-66</c:v>
                </c:pt>
                <c:pt idx="4">
                  <c:v>1.4700407035247151E-60</c:v>
                </c:pt>
                <c:pt idx="5">
                  <c:v>8.9251811474743026E-55</c:v>
                </c:pt>
                <c:pt idx="6">
                  <c:v>2.723031986914463E-49</c:v>
                </c:pt>
                <c:pt idx="7">
                  <c:v>4.1761298416453575E-44</c:v>
                </c:pt>
                <c:pt idx="8">
                  <c:v>3.2206448404920196E-39</c:v>
                </c:pt>
                <c:pt idx="9">
                  <c:v>1.2495451910994956E-34</c:v>
                </c:pt>
                <c:pt idx="10">
                  <c:v>2.4402419292416653E-30</c:v>
                </c:pt>
                <c:pt idx="11">
                  <c:v>2.4003074996380139E-26</c:v>
                </c:pt>
                <c:pt idx="12">
                  <c:v>1.1901458246287058E-22</c:v>
                </c:pt>
                <c:pt idx="13">
                  <c:v>2.9775916211097318E-19</c:v>
                </c:pt>
                <c:pt idx="14">
                  <c:v>3.7636627159446077E-16</c:v>
                </c:pt>
                <c:pt idx="15">
                  <c:v>2.4073939804339322E-13</c:v>
                </c:pt>
                <c:pt idx="16">
                  <c:v>7.8093334260598429E-11</c:v>
                </c:pt>
                <c:pt idx="17">
                  <c:v>1.2885029660552902E-8</c:v>
                </c:pt>
                <c:pt idx="18">
                  <c:v>1.0857805489263161E-6</c:v>
                </c:pt>
                <c:pt idx="19">
                  <c:v>4.7006591088948197E-5</c:v>
                </c:pt>
                <c:pt idx="20">
                  <c:v>1.0548979073203015E-3</c:v>
                </c:pt>
                <c:pt idx="21">
                  <c:v>1.2445039878136275E-2</c:v>
                </c:pt>
                <c:pt idx="22">
                  <c:v>7.8992048768208936E-2</c:v>
                </c:pt>
                <c:pt idx="23">
                  <c:v>0.28073356590392962</c:v>
                </c:pt>
                <c:pt idx="24">
                  <c:v>0.59892155969820249</c:v>
                </c:pt>
                <c:pt idx="25">
                  <c:v>0.86032419710563557</c:v>
                </c:pt>
                <c:pt idx="26">
                  <c:v>0.97212580911707425</c:v>
                </c:pt>
                <c:pt idx="27">
                  <c:v>0.9969672360248395</c:v>
                </c:pt>
                <c:pt idx="28">
                  <c:v>0.99982517910342072</c:v>
                </c:pt>
                <c:pt idx="29">
                  <c:v>0.9999947511263948</c:v>
                </c:pt>
                <c:pt idx="30">
                  <c:v>0.99999991878372196</c:v>
                </c:pt>
                <c:pt idx="31">
                  <c:v>0.99999999935685202</c:v>
                </c:pt>
                <c:pt idx="32">
                  <c:v>0.99999999999740574</c:v>
                </c:pt>
                <c:pt idx="33">
                  <c:v>0.99999999999999467</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4-4E09-4274-B8D2-2432A9E71C7C}"/>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pt idx="0">
                  <c:v>9.757393279336034E-54</c:v>
                </c:pt>
                <c:pt idx="1">
                  <c:v>1.4084100161186386E-49</c:v>
                </c:pt>
                <c:pt idx="2">
                  <c:v>1.3647972584653684E-45</c:v>
                </c:pt>
                <c:pt idx="3">
                  <c:v>8.880147789248363E-42</c:v>
                </c:pt>
                <c:pt idx="4">
                  <c:v>3.8802894157922719E-38</c:v>
                </c:pt>
                <c:pt idx="5">
                  <c:v>1.138912056430251E-34</c:v>
                </c:pt>
                <c:pt idx="6">
                  <c:v>2.2459618762956137E-31</c:v>
                </c:pt>
                <c:pt idx="7">
                  <c:v>2.9766052302693461E-28</c:v>
                </c:pt>
                <c:pt idx="8">
                  <c:v>2.6520857855223007E-25</c:v>
                </c:pt>
                <c:pt idx="9">
                  <c:v>1.5891581527528942E-22</c:v>
                </c:pt>
                <c:pt idx="10">
                  <c:v>6.4070301343299406E-20</c:v>
                </c:pt>
                <c:pt idx="11">
                  <c:v>1.7389720728181997E-17</c:v>
                </c:pt>
                <c:pt idx="12">
                  <c:v>3.1795148644575447E-15</c:v>
                </c:pt>
                <c:pt idx="13">
                  <c:v>3.9193376485407436E-13</c:v>
                </c:pt>
                <c:pt idx="14">
                  <c:v>3.2605037410636175E-11</c:v>
                </c:pt>
                <c:pt idx="15">
                  <c:v>1.8328547974959611E-9</c:v>
                </c:pt>
                <c:pt idx="16">
                  <c:v>6.9734904841468554E-8</c:v>
                </c:pt>
                <c:pt idx="17">
                  <c:v>1.7996026986518075E-6</c:v>
                </c:pt>
                <c:pt idx="18">
                  <c:v>3.1589588140031562E-5</c:v>
                </c:pt>
                <c:pt idx="19">
                  <c:v>3.7865534917388597E-4</c:v>
                </c:pt>
                <c:pt idx="20">
                  <c:v>3.1163953243129269E-3</c:v>
                </c:pt>
                <c:pt idx="21">
                  <c:v>1.774997101658431E-2</c:v>
                </c:pt>
                <c:pt idx="22">
                  <c:v>7.0788728701945039E-2</c:v>
                </c:pt>
                <c:pt idx="23">
                  <c:v>0.20121905818688995</c:v>
                </c:pt>
                <c:pt idx="24">
                  <c:v>0.41893936070679516</c:v>
                </c:pt>
                <c:pt idx="25">
                  <c:v>0.66569614235110786</c:v>
                </c:pt>
                <c:pt idx="26">
                  <c:v>0.85559296892129844</c:v>
                </c:pt>
                <c:pt idx="27">
                  <c:v>0.95480975624449971</c:v>
                </c:pt>
                <c:pt idx="28">
                  <c:v>0.98999235854889622</c:v>
                </c:pt>
                <c:pt idx="29">
                  <c:v>0.99845544421865073</c:v>
                </c:pt>
                <c:pt idx="30">
                  <c:v>0.99983554408831765</c:v>
                </c:pt>
                <c:pt idx="31">
                  <c:v>0.99998800314813441</c:v>
                </c:pt>
                <c:pt idx="32">
                  <c:v>0.99999940329961656</c:v>
                </c:pt>
                <c:pt idx="33">
                  <c:v>0.9999999798346263</c:v>
                </c:pt>
                <c:pt idx="34">
                  <c:v>0.999999999538147</c:v>
                </c:pt>
                <c:pt idx="35">
                  <c:v>0.99999999999284506</c:v>
                </c:pt>
                <c:pt idx="36">
                  <c:v>0.99999999999992517</c:v>
                </c:pt>
                <c:pt idx="37">
                  <c:v>0.99999999999999944</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5-4E09-4274-B8D2-2432A9E71C7C}"/>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pt idx="0">
                  <c:v>8.4361816427816553E-293</c:v>
                </c:pt>
                <c:pt idx="1">
                  <c:v>5.1472155099405947E-270</c:v>
                </c:pt>
                <c:pt idx="2">
                  <c:v>3.6938555968217086E-248</c:v>
                </c:pt>
                <c:pt idx="3">
                  <c:v>3.1184246772644545E-227</c:v>
                </c:pt>
                <c:pt idx="4">
                  <c:v>3.0975211941030643E-207</c:v>
                </c:pt>
                <c:pt idx="5">
                  <c:v>3.6207949892721574E-188</c:v>
                </c:pt>
                <c:pt idx="6">
                  <c:v>4.9820080542555081E-170</c:v>
                </c:pt>
                <c:pt idx="7">
                  <c:v>8.0710883551841053E-153</c:v>
                </c:pt>
                <c:pt idx="8">
                  <c:v>1.5400083731103738E-136</c:v>
                </c:pt>
                <c:pt idx="9">
                  <c:v>3.4620871071492661E-121</c:v>
                </c:pt>
                <c:pt idx="10">
                  <c:v>9.1741997884536843E-107</c:v>
                </c:pt>
                <c:pt idx="11">
                  <c:v>2.8671086219466529E-93</c:v>
                </c:pt>
                <c:pt idx="12">
                  <c:v>1.0574181650902695E-80</c:v>
                </c:pt>
                <c:pt idx="13">
                  <c:v>4.6059926339977536E-69</c:v>
                </c:pt>
                <c:pt idx="14">
                  <c:v>2.3719716797110329E-58</c:v>
                </c:pt>
                <c:pt idx="15">
                  <c:v>1.4459825593125681E-48</c:v>
                </c:pt>
                <c:pt idx="16">
                  <c:v>1.0452312144537817E-39</c:v>
                </c:pt>
                <c:pt idx="17">
                  <c:v>8.9791217968678236E-32</c:v>
                </c:pt>
                <c:pt idx="18">
                  <c:v>9.1955356273203195E-25</c:v>
                </c:pt>
                <c:pt idx="19">
                  <c:v>1.1276602785352488E-18</c:v>
                </c:pt>
                <c:pt idx="20">
                  <c:v>1.6670517388568042E-13</c:v>
                </c:pt>
                <c:pt idx="21">
                  <c:v>3.0028591198868859E-9</c:v>
                </c:pt>
                <c:pt idx="22">
                  <c:v>6.7134031736894106E-6</c:v>
                </c:pt>
                <c:pt idx="23">
                  <c:v>1.9294967832240426E-3</c:v>
                </c:pt>
                <c:pt idx="24">
                  <c:v>7.694909860170894E-2</c:v>
                </c:pt>
                <c:pt idx="25">
                  <c:v>0.51502488424077941</c:v>
                </c:pt>
                <c:pt idx="26">
                  <c:v>0.93335299182226894</c:v>
                </c:pt>
                <c:pt idx="27">
                  <c:v>0.99848562714924316</c:v>
                </c:pt>
                <c:pt idx="28">
                  <c:v>0.99999525266047506</c:v>
                </c:pt>
                <c:pt idx="29">
                  <c:v>0.99999999809155937</c:v>
                </c:pt>
                <c:pt idx="30">
                  <c:v>0.99999999999990485</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6-4E09-4274-B8D2-2432A9E71C7C}"/>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pt idx="0">
                  <c:v>0</c:v>
                </c:pt>
                <c:pt idx="1">
                  <c:v>0</c:v>
                </c:pt>
                <c:pt idx="2">
                  <c:v>0</c:v>
                </c:pt>
                <c:pt idx="3">
                  <c:v>0</c:v>
                </c:pt>
                <c:pt idx="4">
                  <c:v>0</c:v>
                </c:pt>
                <c:pt idx="5">
                  <c:v>0</c:v>
                </c:pt>
                <c:pt idx="6">
                  <c:v>0</c:v>
                </c:pt>
                <c:pt idx="7">
                  <c:v>0</c:v>
                </c:pt>
                <c:pt idx="8">
                  <c:v>0</c:v>
                </c:pt>
                <c:pt idx="9">
                  <c:v>2.7206911156214057E-291</c:v>
                </c:pt>
                <c:pt idx="10">
                  <c:v>5.9479686870223225E-259</c:v>
                </c:pt>
                <c:pt idx="11">
                  <c:v>1.576418980421206E-228</c:v>
                </c:pt>
                <c:pt idx="12">
                  <c:v>5.0676353549358374E-200</c:v>
                </c:pt>
                <c:pt idx="13">
                  <c:v>1.9771229477310974E-173</c:v>
                </c:pt>
                <c:pt idx="14">
                  <c:v>9.3687497664399636E-149</c:v>
                </c:pt>
                <c:pt idx="15">
                  <c:v>5.3970421029155598E-126</c:v>
                </c:pt>
                <c:pt idx="16">
                  <c:v>3.7841987759737025E-105</c:v>
                </c:pt>
                <c:pt idx="17">
                  <c:v>3.234517212300499E-86</c:v>
                </c:pt>
                <c:pt idx="18">
                  <c:v>3.3772288216375471E-69</c:v>
                </c:pt>
                <c:pt idx="19">
                  <c:v>4.3197795419998518E-54</c:v>
                </c:pt>
                <c:pt idx="20">
                  <c:v>6.7963292647367151E-41</c:v>
                </c:pt>
                <c:pt idx="21">
                  <c:v>1.3232255201928876E-29</c:v>
                </c:pt>
                <c:pt idx="22">
                  <c:v>3.2190608936994066E-20</c:v>
                </c:pt>
                <c:pt idx="23">
                  <c:v>9.9492631178298483E-13</c:v>
                </c:pt>
                <c:pt idx="24">
                  <c:v>4.034806674984143E-7</c:v>
                </c:pt>
                <c:pt idx="25">
                  <c:v>0.03</c:v>
                </c:pt>
                <c:pt idx="26">
                  <c:v>0.23249869475556045</c:v>
                </c:pt>
                <c:pt idx="27">
                  <c:v>0.91479288427035044</c:v>
                </c:pt>
                <c:pt idx="28">
                  <c:v>0.99974207758363709</c:v>
                </c:pt>
                <c:pt idx="29">
                  <c:v>0.9999999875456036</c:v>
                </c:pt>
                <c:pt idx="30">
                  <c:v>0.99999999999999178</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7-4E09-4274-B8D2-2432A9E71C7C}"/>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8-4E09-4274-B8D2-2432A9E71C7C}"/>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9-4E09-4274-B8D2-2432A9E71C7C}"/>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A-4E09-4274-B8D2-2432A9E71C7C}"/>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B-4E09-4274-B8D2-2432A9E71C7C}"/>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C-4E09-4274-B8D2-2432A9E71C7C}"/>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D-4E09-4274-B8D2-2432A9E71C7C}"/>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E-4E09-4274-B8D2-2432A9E71C7C}"/>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F-4E09-4274-B8D2-2432A9E71C7C}"/>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10-4E09-4274-B8D2-2432A9E71C7C}"/>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1-4E09-4274-B8D2-2432A9E71C7C}"/>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2-4E09-4274-B8D2-2432A9E71C7C}"/>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1"/>
        <c:axPos val="b"/>
        <c:numFmt formatCode="#,##0" sourceLinked="0"/>
        <c:majorTickMark val="out"/>
        <c:minorTickMark val="none"/>
        <c:tickLblPos val="nextTo"/>
        <c:crossAx val="180884607"/>
        <c:crosses val="autoZero"/>
        <c:crossBetween val="midCat"/>
      </c:valAx>
      <c:valAx>
        <c:axId val="180884607"/>
        <c:scaling>
          <c:orientation val="minMax"/>
          <c:max val="1.01"/>
          <c:min val="-1.0000000000000002E-2"/>
        </c:scaling>
        <c:delete val="1"/>
        <c:axPos val="l"/>
        <c:numFmt formatCode="#,##0.00" sourceLinked="0"/>
        <c:majorTickMark val="out"/>
        <c:minorTickMark val="none"/>
        <c:tickLblPos val="nextTo"/>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numCache>
            </c:numRef>
          </c:yVal>
          <c:smooth val="1"/>
          <c:extLst>
            <c:ext xmlns:c16="http://schemas.microsoft.com/office/drawing/2014/chart" uri="{C3380CC4-5D6E-409C-BE32-E72D297353CC}">
              <c16:uniqueId val="{00000000-3C58-4F61-8CE2-0D3283FBA0FE}"/>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numCache>
            </c:numRef>
          </c:yVal>
          <c:smooth val="1"/>
          <c:extLst>
            <c:ext xmlns:c16="http://schemas.microsoft.com/office/drawing/2014/chart" uri="{C3380CC4-5D6E-409C-BE32-E72D297353CC}">
              <c16:uniqueId val="{00000000-3625-4DA6-A2C5-C9D0756BAB85}"/>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numCache>
            </c:numRef>
          </c:yVal>
          <c:smooth val="1"/>
          <c:extLst>
            <c:ext xmlns:c16="http://schemas.microsoft.com/office/drawing/2014/chart" uri="{C3380CC4-5D6E-409C-BE32-E72D297353CC}">
              <c16:uniqueId val="{00000001-3625-4DA6-A2C5-C9D0756BAB85}"/>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numCache>
            </c:numRef>
          </c:yVal>
          <c:smooth val="1"/>
          <c:extLst>
            <c:ext xmlns:c16="http://schemas.microsoft.com/office/drawing/2014/chart" uri="{C3380CC4-5D6E-409C-BE32-E72D297353CC}">
              <c16:uniqueId val="{00000002-3625-4DA6-A2C5-C9D0756BAB85}"/>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numCache>
            </c:numRef>
          </c:yVal>
          <c:smooth val="1"/>
          <c:extLst>
            <c:ext xmlns:c16="http://schemas.microsoft.com/office/drawing/2014/chart" uri="{C3380CC4-5D6E-409C-BE32-E72D297353CC}">
              <c16:uniqueId val="{00000003-3625-4DA6-A2C5-C9D0756BAB85}"/>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numCache>
            </c:numRef>
          </c:yVal>
          <c:smooth val="1"/>
          <c:extLst>
            <c:ext xmlns:c16="http://schemas.microsoft.com/office/drawing/2014/chart" uri="{C3380CC4-5D6E-409C-BE32-E72D297353CC}">
              <c16:uniqueId val="{00000004-3625-4DA6-A2C5-C9D0756BAB85}"/>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numCache>
            </c:numRef>
          </c:yVal>
          <c:smooth val="1"/>
          <c:extLst>
            <c:ext xmlns:c16="http://schemas.microsoft.com/office/drawing/2014/chart" uri="{C3380CC4-5D6E-409C-BE32-E72D297353CC}">
              <c16:uniqueId val="{00000005-3625-4DA6-A2C5-C9D0756BAB85}"/>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numCache>
            </c:numRef>
          </c:yVal>
          <c:smooth val="1"/>
          <c:extLst>
            <c:ext xmlns:c16="http://schemas.microsoft.com/office/drawing/2014/chart" uri="{C3380CC4-5D6E-409C-BE32-E72D297353CC}">
              <c16:uniqueId val="{00000006-3625-4DA6-A2C5-C9D0756BAB85}"/>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7-3625-4DA6-A2C5-C9D0756BAB85}"/>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8-3625-4DA6-A2C5-C9D0756BAB85}"/>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9-3625-4DA6-A2C5-C9D0756BAB85}"/>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A-3625-4DA6-A2C5-C9D0756BAB85}"/>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B-3625-4DA6-A2C5-C9D0756BAB85}"/>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C-3625-4DA6-A2C5-C9D0756BAB85}"/>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D-3625-4DA6-A2C5-C9D0756BAB85}"/>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E-3625-4DA6-A2C5-C9D0756BAB85}"/>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0F-3625-4DA6-A2C5-C9D0756BAB85}"/>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0-3625-4DA6-A2C5-C9D0756BAB85}"/>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1-3625-4DA6-A2C5-C9D0756BAB85}"/>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4607"/>
        <c:crosses val="autoZero"/>
        <c:crossBetween val="midCat"/>
        <c:majorUnit val="0.1"/>
      </c:valAx>
      <c:valAx>
        <c:axId val="180884607"/>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Read Failure Probability</a:t>
                </a:r>
              </a:p>
            </c:rich>
          </c:tx>
          <c:layout>
            <c:manualLayout>
              <c:xMode val="edge"/>
              <c:yMode val="edge"/>
              <c:x val="1.6955199666741225E-2"/>
              <c:y val="7.316576498544819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pt idx="0">
                  <c:v>0</c:v>
                </c:pt>
                <c:pt idx="1">
                  <c:v>0</c:v>
                </c:pt>
                <c:pt idx="2">
                  <c:v>0</c:v>
                </c:pt>
                <c:pt idx="3">
                  <c:v>0</c:v>
                </c:pt>
                <c:pt idx="4">
                  <c:v>7.9573204188370659E-292</c:v>
                </c:pt>
                <c:pt idx="5">
                  <c:v>4.8762809088011108E-256</c:v>
                </c:pt>
                <c:pt idx="6">
                  <c:v>1.3119314185306079E-222</c:v>
                </c:pt>
                <c:pt idx="7">
                  <c:v>1.5507409549096489E-191</c:v>
                </c:pt>
                <c:pt idx="8">
                  <c:v>8.0603341898688897E-163</c:v>
                </c:pt>
                <c:pt idx="9">
                  <c:v>1.8443096120078821E-136</c:v>
                </c:pt>
                <c:pt idx="10">
                  <c:v>1.8603889272908711E-112</c:v>
                </c:pt>
                <c:pt idx="11">
                  <c:v>8.2887002587012317E-91</c:v>
                </c:pt>
                <c:pt idx="12">
                  <c:v>1.6353252735710395E-71</c:v>
                </c:pt>
                <c:pt idx="13">
                  <c:v>1.4339732592919344E-54</c:v>
                </c:pt>
                <c:pt idx="14">
                  <c:v>5.6186872156016569E-40</c:v>
                </c:pt>
                <c:pt idx="15">
                  <c:v>9.9206213131683569E-28</c:v>
                </c:pt>
                <c:pt idx="16">
                  <c:v>8.0060441707773178E-18</c:v>
                </c:pt>
                <c:pt idx="17">
                  <c:v>3.0328884153377354E-10</c:v>
                </c:pt>
                <c:pt idx="18">
                  <c:v>5.7197827313023665E-5</c:v>
                </c:pt>
                <c:pt idx="19">
                  <c:v>6.3385642286705998E-2</c:v>
                </c:pt>
                <c:pt idx="20">
                  <c:v>0.78927783203263213</c:v>
                </c:pt>
                <c:pt idx="21">
                  <c:v>0.98</c:v>
                </c:pt>
                <c:pt idx="22">
                  <c:v>0.99999997694209841</c:v>
                </c:pt>
                <c:pt idx="23">
                  <c:v>0.99999999999999678</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0-4E09-4274-B8D2-2432A9E71C7C}"/>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pt idx="0">
                  <c:v>4.523482417812425E-126</c:v>
                </c:pt>
                <c:pt idx="1">
                  <c:v>1.5348950472333874E-114</c:v>
                </c:pt>
                <c:pt idx="2">
                  <c:v>1.4296533818841025E-103</c:v>
                </c:pt>
                <c:pt idx="3">
                  <c:v>3.6563235004272554E-93</c:v>
                </c:pt>
                <c:pt idx="4">
                  <c:v>2.5683561926964525E-83</c:v>
                </c:pt>
                <c:pt idx="5">
                  <c:v>4.9570328976686204E-74</c:v>
                </c:pt>
                <c:pt idx="6">
                  <c:v>2.6298658207866195E-65</c:v>
                </c:pt>
                <c:pt idx="7">
                  <c:v>3.8372339254361108E-57</c:v>
                </c:pt>
                <c:pt idx="8">
                  <c:v>1.5408232698344886E-49</c:v>
                </c:pt>
                <c:pt idx="9">
                  <c:v>1.7040359921045269E-42</c:v>
                </c:pt>
                <c:pt idx="10">
                  <c:v>5.1954557116850918E-36</c:v>
                </c:pt>
                <c:pt idx="11">
                  <c:v>4.3725246979056288E-30</c:v>
                </c:pt>
                <c:pt idx="12">
                  <c:v>1.0174500866977073E-24</c:v>
                </c:pt>
                <c:pt idx="13">
                  <c:v>6.5600911573122469E-20</c:v>
                </c:pt>
                <c:pt idx="14">
                  <c:v>1.1754817518295022E-15</c:v>
                </c:pt>
                <c:pt idx="15">
                  <c:v>5.8784848632246803E-12</c:v>
                </c:pt>
                <c:pt idx="16">
                  <c:v>8.2560139419403656E-9</c:v>
                </c:pt>
                <c:pt idx="17">
                  <c:v>3.2881488991022728E-6</c:v>
                </c:pt>
                <c:pt idx="18">
                  <c:v>3.7740318119135202E-4</c:v>
                </c:pt>
                <c:pt idx="19">
                  <c:v>1.2848733317716424E-2</c:v>
                </c:pt>
                <c:pt idx="20">
                  <c:v>0.13727373683503322</c:v>
                </c:pt>
                <c:pt idx="21">
                  <c:v>0.51812700193899275</c:v>
                </c:pt>
                <c:pt idx="22">
                  <c:v>0.88170569845872815</c:v>
                </c:pt>
                <c:pt idx="23">
                  <c:v>0.98987437557399227</c:v>
                </c:pt>
                <c:pt idx="24">
                  <c:v>0.99972967488573716</c:v>
                </c:pt>
                <c:pt idx="25">
                  <c:v>0.99999786580590311</c:v>
                </c:pt>
                <c:pt idx="26">
                  <c:v>0.99999999515221216</c:v>
                </c:pt>
                <c:pt idx="27">
                  <c:v>0.99999999999688027</c:v>
                </c:pt>
                <c:pt idx="28">
                  <c:v>0.99999999999999944</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1-4E09-4274-B8D2-2432A9E71C7C}"/>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pt idx="0">
                  <c:v>1.1257474879458222E-111</c:v>
                </c:pt>
                <c:pt idx="1">
                  <c:v>6.2630127136528167E-102</c:v>
                </c:pt>
                <c:pt idx="2">
                  <c:v>1.2291710103165333E-92</c:v>
                </c:pt>
                <c:pt idx="3">
                  <c:v>8.5119153294149084E-84</c:v>
                </c:pt>
                <c:pt idx="4">
                  <c:v>2.0803832272808076E-75</c:v>
                </c:pt>
                <c:pt idx="5">
                  <c:v>1.7951259049478231E-67</c:v>
                </c:pt>
                <c:pt idx="6">
                  <c:v>5.4706685677888436E-60</c:v>
                </c:pt>
                <c:pt idx="7">
                  <c:v>5.8907168735060984E-53</c:v>
                </c:pt>
                <c:pt idx="8">
                  <c:v>2.2423551857763343E-46</c:v>
                </c:pt>
                <c:pt idx="9">
                  <c:v>3.0194243736592871E-40</c:v>
                </c:pt>
                <c:pt idx="10">
                  <c:v>1.439348723211731E-34</c:v>
                </c:pt>
                <c:pt idx="11">
                  <c:v>2.4313824799978769E-29</c:v>
                </c:pt>
                <c:pt idx="12">
                  <c:v>1.4572166941654634E-24</c:v>
                </c:pt>
                <c:pt idx="13">
                  <c:v>3.1036781474976835E-20</c:v>
                </c:pt>
                <c:pt idx="14">
                  <c:v>2.3541686429759747E-16</c:v>
                </c:pt>
                <c:pt idx="15">
                  <c:v>6.3778010107848761E-13</c:v>
                </c:pt>
                <c:pt idx="16">
                  <c:v>6.1966705258975927E-10</c:v>
                </c:pt>
                <c:pt idx="17">
                  <c:v>2.1722539714510717E-7</c:v>
                </c:pt>
                <c:pt idx="18">
                  <c:v>2.7729250700352901E-5</c:v>
                </c:pt>
                <c:pt idx="19">
                  <c:v>1.3084646686054237E-3</c:v>
                </c:pt>
                <c:pt idx="20">
                  <c:v>2.3426853101589956E-2</c:v>
                </c:pt>
                <c:pt idx="21">
                  <c:v>0.16708271415228457</c:v>
                </c:pt>
                <c:pt idx="22">
                  <c:v>0.52237083770361026</c:v>
                </c:pt>
                <c:pt idx="23">
                  <c:v>0.85947582778773102</c:v>
                </c:pt>
                <c:pt idx="24">
                  <c:v>0.98212809331705164</c:v>
                </c:pt>
                <c:pt idx="25">
                  <c:v>0.99910092628820035</c:v>
                </c:pt>
                <c:pt idx="26">
                  <c:v>0.99998290183919758</c:v>
                </c:pt>
                <c:pt idx="27">
                  <c:v>0.99999988004850837</c:v>
                </c:pt>
                <c:pt idx="28">
                  <c:v>0.99999999969394382</c:v>
                </c:pt>
                <c:pt idx="29">
                  <c:v>0.99999999999971845</c:v>
                </c:pt>
                <c:pt idx="30">
                  <c:v>0.99999999999999989</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2-4E09-4274-B8D2-2432A9E71C7C}"/>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pt idx="0">
                  <c:v>7.3568478988856595E-48</c:v>
                </c:pt>
                <c:pt idx="1">
                  <c:v>6.9137877832094546E-44</c:v>
                </c:pt>
                <c:pt idx="2">
                  <c:v>4.3081225000758965E-40</c:v>
                </c:pt>
                <c:pt idx="3">
                  <c:v>1.7803096376662537E-36</c:v>
                </c:pt>
                <c:pt idx="4">
                  <c:v>4.8802212379187377E-33</c:v>
                </c:pt>
                <c:pt idx="5">
                  <c:v>8.876399993845305E-30</c:v>
                </c:pt>
                <c:pt idx="6">
                  <c:v>1.0715784334363556E-26</c:v>
                </c:pt>
                <c:pt idx="7">
                  <c:v>8.5893658478244612E-24</c:v>
                </c:pt>
                <c:pt idx="8">
                  <c:v>4.5733910026551064E-21</c:v>
                </c:pt>
                <c:pt idx="9">
                  <c:v>1.6183899757492443E-18</c:v>
                </c:pt>
                <c:pt idx="10">
                  <c:v>3.8086486268031324E-16</c:v>
                </c:pt>
                <c:pt idx="11">
                  <c:v>5.9653853654696716E-14</c:v>
                </c:pt>
                <c:pt idx="12">
                  <c:v>6.2244930939332825E-12</c:v>
                </c:pt>
                <c:pt idx="13">
                  <c:v>4.3320515981998631E-10</c:v>
                </c:pt>
                <c:pt idx="14">
                  <c:v>2.0140999303843342E-8</c:v>
                </c:pt>
                <c:pt idx="15">
                  <c:v>6.2682263971207724E-7</c:v>
                </c:pt>
                <c:pt idx="16">
                  <c:v>1.3093466624000991E-5</c:v>
                </c:pt>
                <c:pt idx="17">
                  <c:v>1.8424951588771212E-4</c:v>
                </c:pt>
                <c:pt idx="18">
                  <c:v>1.7556282423011097E-3</c:v>
                </c:pt>
                <c:pt idx="19">
                  <c:v>1.1411602310965982E-2</c:v>
                </c:pt>
                <c:pt idx="20">
                  <c:v>5.1157228511273321E-2</c:v>
                </c:pt>
                <c:pt idx="21">
                  <c:v>0.16082099421940274</c:v>
                </c:pt>
                <c:pt idx="22">
                  <c:v>0.36375363622310586</c:v>
                </c:pt>
                <c:pt idx="23">
                  <c:v>0.61569846584343635</c:v>
                </c:pt>
                <c:pt idx="24">
                  <c:v>0.82558177622289497</c:v>
                </c:pt>
                <c:pt idx="25">
                  <c:v>0.9428886665582239</c:v>
                </c:pt>
                <c:pt idx="26">
                  <c:v>0.98686309399466654</c:v>
                </c:pt>
                <c:pt idx="27">
                  <c:v>0.99791354729309822</c:v>
                </c:pt>
                <c:pt idx="28">
                  <c:v>0.9997737733619837</c:v>
                </c:pt>
                <c:pt idx="29">
                  <c:v>0.9999833819267504</c:v>
                </c:pt>
                <c:pt idx="30">
                  <c:v>0.99999917734179611</c:v>
                </c:pt>
                <c:pt idx="31">
                  <c:v>0.99999997265862173</c:v>
                </c:pt>
                <c:pt idx="32">
                  <c:v>0.99999999939160777</c:v>
                </c:pt>
                <c:pt idx="33">
                  <c:v>0.99999999999095501</c:v>
                </c:pt>
                <c:pt idx="34">
                  <c:v>0.99999999999991029</c:v>
                </c:pt>
                <c:pt idx="35">
                  <c:v>0.99999999999999944</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3-4E09-4274-B8D2-2432A9E71C7C}"/>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pt idx="0">
                  <c:v>1.1054324828098461E-86</c:v>
                </c:pt>
                <c:pt idx="1">
                  <c:v>1.0550084887555623E-79</c:v>
                </c:pt>
                <c:pt idx="2">
                  <c:v>5.0552609649323436E-73</c:v>
                </c:pt>
                <c:pt idx="3">
                  <c:v>1.2163877156900867E-66</c:v>
                </c:pt>
                <c:pt idx="4">
                  <c:v>1.4700407035247151E-60</c:v>
                </c:pt>
                <c:pt idx="5">
                  <c:v>8.9251811474743026E-55</c:v>
                </c:pt>
                <c:pt idx="6">
                  <c:v>2.723031986914463E-49</c:v>
                </c:pt>
                <c:pt idx="7">
                  <c:v>4.1761298416453575E-44</c:v>
                </c:pt>
                <c:pt idx="8">
                  <c:v>3.2206448404920196E-39</c:v>
                </c:pt>
                <c:pt idx="9">
                  <c:v>1.2495451910994956E-34</c:v>
                </c:pt>
                <c:pt idx="10">
                  <c:v>2.4402419292416653E-30</c:v>
                </c:pt>
                <c:pt idx="11">
                  <c:v>2.4003074996380139E-26</c:v>
                </c:pt>
                <c:pt idx="12">
                  <c:v>1.1901458246287058E-22</c:v>
                </c:pt>
                <c:pt idx="13">
                  <c:v>2.9775916211097318E-19</c:v>
                </c:pt>
                <c:pt idx="14">
                  <c:v>3.7636627159446077E-16</c:v>
                </c:pt>
                <c:pt idx="15">
                  <c:v>2.4073939804339322E-13</c:v>
                </c:pt>
                <c:pt idx="16">
                  <c:v>7.8093334260598429E-11</c:v>
                </c:pt>
                <c:pt idx="17">
                  <c:v>1.2885029660552902E-8</c:v>
                </c:pt>
                <c:pt idx="18">
                  <c:v>1.0857805489263161E-6</c:v>
                </c:pt>
                <c:pt idx="19">
                  <c:v>4.7006591088948197E-5</c:v>
                </c:pt>
                <c:pt idx="20">
                  <c:v>1.0548979073203015E-3</c:v>
                </c:pt>
                <c:pt idx="21">
                  <c:v>1.2445039878136275E-2</c:v>
                </c:pt>
                <c:pt idx="22">
                  <c:v>7.8992048768208936E-2</c:v>
                </c:pt>
                <c:pt idx="23">
                  <c:v>0.28073356590392962</c:v>
                </c:pt>
                <c:pt idx="24">
                  <c:v>0.59892155969820249</c:v>
                </c:pt>
                <c:pt idx="25">
                  <c:v>0.86032419710563557</c:v>
                </c:pt>
                <c:pt idx="26">
                  <c:v>0.97212580911707425</c:v>
                </c:pt>
                <c:pt idx="27">
                  <c:v>0.9969672360248395</c:v>
                </c:pt>
                <c:pt idx="28">
                  <c:v>0.99982517910342072</c:v>
                </c:pt>
                <c:pt idx="29">
                  <c:v>0.9999947511263948</c:v>
                </c:pt>
                <c:pt idx="30">
                  <c:v>0.99999991878372196</c:v>
                </c:pt>
                <c:pt idx="31">
                  <c:v>0.99999999935685202</c:v>
                </c:pt>
                <c:pt idx="32">
                  <c:v>0.99999999999740574</c:v>
                </c:pt>
                <c:pt idx="33">
                  <c:v>0.99999999999999467</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4-4E09-4274-B8D2-2432A9E71C7C}"/>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pt idx="0">
                  <c:v>9.757393279336034E-54</c:v>
                </c:pt>
                <c:pt idx="1">
                  <c:v>1.4084100161186386E-49</c:v>
                </c:pt>
                <c:pt idx="2">
                  <c:v>1.3647972584653684E-45</c:v>
                </c:pt>
                <c:pt idx="3">
                  <c:v>8.880147789248363E-42</c:v>
                </c:pt>
                <c:pt idx="4">
                  <c:v>3.8802894157922719E-38</c:v>
                </c:pt>
                <c:pt idx="5">
                  <c:v>1.138912056430251E-34</c:v>
                </c:pt>
                <c:pt idx="6">
                  <c:v>2.2459618762956137E-31</c:v>
                </c:pt>
                <c:pt idx="7">
                  <c:v>2.9766052302693461E-28</c:v>
                </c:pt>
                <c:pt idx="8">
                  <c:v>2.6520857855223007E-25</c:v>
                </c:pt>
                <c:pt idx="9">
                  <c:v>1.5891581527528942E-22</c:v>
                </c:pt>
                <c:pt idx="10">
                  <c:v>6.4070301343299406E-20</c:v>
                </c:pt>
                <c:pt idx="11">
                  <c:v>1.7389720728181997E-17</c:v>
                </c:pt>
                <c:pt idx="12">
                  <c:v>3.1795148644575447E-15</c:v>
                </c:pt>
                <c:pt idx="13">
                  <c:v>3.9193376485407436E-13</c:v>
                </c:pt>
                <c:pt idx="14">
                  <c:v>3.2605037410636175E-11</c:v>
                </c:pt>
                <c:pt idx="15">
                  <c:v>1.8328547974959611E-9</c:v>
                </c:pt>
                <c:pt idx="16">
                  <c:v>6.9734904841468554E-8</c:v>
                </c:pt>
                <c:pt idx="17">
                  <c:v>1.7996026986518075E-6</c:v>
                </c:pt>
                <c:pt idx="18">
                  <c:v>3.1589588140031562E-5</c:v>
                </c:pt>
                <c:pt idx="19">
                  <c:v>3.7865534917388597E-4</c:v>
                </c:pt>
                <c:pt idx="20">
                  <c:v>3.1163953243129269E-3</c:v>
                </c:pt>
                <c:pt idx="21">
                  <c:v>1.774997101658431E-2</c:v>
                </c:pt>
                <c:pt idx="22">
                  <c:v>7.0788728701945039E-2</c:v>
                </c:pt>
                <c:pt idx="23">
                  <c:v>0.20121905818688995</c:v>
                </c:pt>
                <c:pt idx="24">
                  <c:v>0.41893936070679516</c:v>
                </c:pt>
                <c:pt idx="25">
                  <c:v>0.66569614235110786</c:v>
                </c:pt>
                <c:pt idx="26">
                  <c:v>0.85559296892129844</c:v>
                </c:pt>
                <c:pt idx="27">
                  <c:v>0.95480975624449971</c:v>
                </c:pt>
                <c:pt idx="28">
                  <c:v>0.98999235854889622</c:v>
                </c:pt>
                <c:pt idx="29">
                  <c:v>0.99845544421865073</c:v>
                </c:pt>
                <c:pt idx="30">
                  <c:v>0.99983554408831765</c:v>
                </c:pt>
                <c:pt idx="31">
                  <c:v>0.99998800314813441</c:v>
                </c:pt>
                <c:pt idx="32">
                  <c:v>0.99999940329961656</c:v>
                </c:pt>
                <c:pt idx="33">
                  <c:v>0.9999999798346263</c:v>
                </c:pt>
                <c:pt idx="34">
                  <c:v>0.999999999538147</c:v>
                </c:pt>
                <c:pt idx="35">
                  <c:v>0.99999999999284506</c:v>
                </c:pt>
                <c:pt idx="36">
                  <c:v>0.99999999999992517</c:v>
                </c:pt>
                <c:pt idx="37">
                  <c:v>0.99999999999999944</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5-4E09-4274-B8D2-2432A9E71C7C}"/>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pt idx="0">
                  <c:v>8.4361816427816553E-293</c:v>
                </c:pt>
                <c:pt idx="1">
                  <c:v>5.1472155099405947E-270</c:v>
                </c:pt>
                <c:pt idx="2">
                  <c:v>3.6938555968217086E-248</c:v>
                </c:pt>
                <c:pt idx="3">
                  <c:v>3.1184246772644545E-227</c:v>
                </c:pt>
                <c:pt idx="4">
                  <c:v>3.0975211941030643E-207</c:v>
                </c:pt>
                <c:pt idx="5">
                  <c:v>3.6207949892721574E-188</c:v>
                </c:pt>
                <c:pt idx="6">
                  <c:v>4.9820080542555081E-170</c:v>
                </c:pt>
                <c:pt idx="7">
                  <c:v>8.0710883551841053E-153</c:v>
                </c:pt>
                <c:pt idx="8">
                  <c:v>1.5400083731103738E-136</c:v>
                </c:pt>
                <c:pt idx="9">
                  <c:v>3.4620871071492661E-121</c:v>
                </c:pt>
                <c:pt idx="10">
                  <c:v>9.1741997884536843E-107</c:v>
                </c:pt>
                <c:pt idx="11">
                  <c:v>2.8671086219466529E-93</c:v>
                </c:pt>
                <c:pt idx="12">
                  <c:v>1.0574181650902695E-80</c:v>
                </c:pt>
                <c:pt idx="13">
                  <c:v>4.6059926339977536E-69</c:v>
                </c:pt>
                <c:pt idx="14">
                  <c:v>2.3719716797110329E-58</c:v>
                </c:pt>
                <c:pt idx="15">
                  <c:v>1.4459825593125681E-48</c:v>
                </c:pt>
                <c:pt idx="16">
                  <c:v>1.0452312144537817E-39</c:v>
                </c:pt>
                <c:pt idx="17">
                  <c:v>8.9791217968678236E-32</c:v>
                </c:pt>
                <c:pt idx="18">
                  <c:v>9.1955356273203195E-25</c:v>
                </c:pt>
                <c:pt idx="19">
                  <c:v>1.1276602785352488E-18</c:v>
                </c:pt>
                <c:pt idx="20">
                  <c:v>1.6670517388568042E-13</c:v>
                </c:pt>
                <c:pt idx="21">
                  <c:v>3.0028591198868859E-9</c:v>
                </c:pt>
                <c:pt idx="22">
                  <c:v>6.7134031736894106E-6</c:v>
                </c:pt>
                <c:pt idx="23">
                  <c:v>1.9294967832240426E-3</c:v>
                </c:pt>
                <c:pt idx="24">
                  <c:v>7.694909860170894E-2</c:v>
                </c:pt>
                <c:pt idx="25">
                  <c:v>0.51502488424077941</c:v>
                </c:pt>
                <c:pt idx="26">
                  <c:v>0.93335299182226894</c:v>
                </c:pt>
                <c:pt idx="27">
                  <c:v>0.99848562714924316</c:v>
                </c:pt>
                <c:pt idx="28">
                  <c:v>0.99999525266047506</c:v>
                </c:pt>
                <c:pt idx="29">
                  <c:v>0.99999999809155937</c:v>
                </c:pt>
                <c:pt idx="30">
                  <c:v>0.99999999999990485</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6-4E09-4274-B8D2-2432A9E71C7C}"/>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pt idx="0">
                  <c:v>0</c:v>
                </c:pt>
                <c:pt idx="1">
                  <c:v>0</c:v>
                </c:pt>
                <c:pt idx="2">
                  <c:v>0</c:v>
                </c:pt>
                <c:pt idx="3">
                  <c:v>0</c:v>
                </c:pt>
                <c:pt idx="4">
                  <c:v>0</c:v>
                </c:pt>
                <c:pt idx="5">
                  <c:v>0</c:v>
                </c:pt>
                <c:pt idx="6">
                  <c:v>0</c:v>
                </c:pt>
                <c:pt idx="7">
                  <c:v>0</c:v>
                </c:pt>
                <c:pt idx="8">
                  <c:v>0</c:v>
                </c:pt>
                <c:pt idx="9">
                  <c:v>2.7206911156214057E-291</c:v>
                </c:pt>
                <c:pt idx="10">
                  <c:v>5.9479686870223225E-259</c:v>
                </c:pt>
                <c:pt idx="11">
                  <c:v>1.576418980421206E-228</c:v>
                </c:pt>
                <c:pt idx="12">
                  <c:v>5.0676353549358374E-200</c:v>
                </c:pt>
                <c:pt idx="13">
                  <c:v>1.9771229477310974E-173</c:v>
                </c:pt>
                <c:pt idx="14">
                  <c:v>9.3687497664399636E-149</c:v>
                </c:pt>
                <c:pt idx="15">
                  <c:v>5.3970421029155598E-126</c:v>
                </c:pt>
                <c:pt idx="16">
                  <c:v>3.7841987759737025E-105</c:v>
                </c:pt>
                <c:pt idx="17">
                  <c:v>3.234517212300499E-86</c:v>
                </c:pt>
                <c:pt idx="18">
                  <c:v>3.3772288216375471E-69</c:v>
                </c:pt>
                <c:pt idx="19">
                  <c:v>4.3197795419998518E-54</c:v>
                </c:pt>
                <c:pt idx="20">
                  <c:v>6.7963292647367151E-41</c:v>
                </c:pt>
                <c:pt idx="21">
                  <c:v>1.3232255201928876E-29</c:v>
                </c:pt>
                <c:pt idx="22">
                  <c:v>3.2190608936994066E-20</c:v>
                </c:pt>
                <c:pt idx="23">
                  <c:v>9.9492631178298483E-13</c:v>
                </c:pt>
                <c:pt idx="24">
                  <c:v>4.034806674984143E-7</c:v>
                </c:pt>
                <c:pt idx="25">
                  <c:v>0.03</c:v>
                </c:pt>
                <c:pt idx="26">
                  <c:v>0.23249869475556045</c:v>
                </c:pt>
                <c:pt idx="27">
                  <c:v>0.91479288427035044</c:v>
                </c:pt>
                <c:pt idx="28">
                  <c:v>0.99974207758363709</c:v>
                </c:pt>
                <c:pt idx="29">
                  <c:v>0.9999999875456036</c:v>
                </c:pt>
                <c:pt idx="30">
                  <c:v>0.99999999999999178</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7-4E09-4274-B8D2-2432A9E71C7C}"/>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8-4E09-4274-B8D2-2432A9E71C7C}"/>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9-4E09-4274-B8D2-2432A9E71C7C}"/>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A-4E09-4274-B8D2-2432A9E71C7C}"/>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B-4E09-4274-B8D2-2432A9E71C7C}"/>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C-4E09-4274-B8D2-2432A9E71C7C}"/>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D-4E09-4274-B8D2-2432A9E71C7C}"/>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E-4E09-4274-B8D2-2432A9E71C7C}"/>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F-4E09-4274-B8D2-2432A9E71C7C}"/>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10-4E09-4274-B8D2-2432A9E71C7C}"/>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1-4E09-4274-B8D2-2432A9E71C7C}"/>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2-4E09-4274-B8D2-2432A9E71C7C}"/>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1"/>
        <c:axPos val="b"/>
        <c:numFmt formatCode="#,##0" sourceLinked="0"/>
        <c:majorTickMark val="out"/>
        <c:minorTickMark val="none"/>
        <c:tickLblPos val="nextTo"/>
        <c:crossAx val="180884607"/>
        <c:crosses val="autoZero"/>
        <c:crossBetween val="midCat"/>
      </c:valAx>
      <c:valAx>
        <c:axId val="180884607"/>
        <c:scaling>
          <c:orientation val="minMax"/>
          <c:max val="1.01"/>
          <c:min val="-1.0000000000000002E-2"/>
        </c:scaling>
        <c:delete val="1"/>
        <c:axPos val="l"/>
        <c:numFmt formatCode="#,##0.00" sourceLinked="0"/>
        <c:majorTickMark val="out"/>
        <c:minorTickMark val="none"/>
        <c:tickLblPos val="nextTo"/>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numCache>
            </c:numRef>
          </c:yVal>
          <c:smooth val="1"/>
          <c:extLst>
            <c:ext xmlns:c16="http://schemas.microsoft.com/office/drawing/2014/chart" uri="{C3380CC4-5D6E-409C-BE32-E72D297353CC}">
              <c16:uniqueId val="{00000000-3C58-4F61-8CE2-0D3283FBA0FE}"/>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numCache>
            </c:numRef>
          </c:yVal>
          <c:smooth val="1"/>
          <c:extLst>
            <c:ext xmlns:c16="http://schemas.microsoft.com/office/drawing/2014/chart" uri="{C3380CC4-5D6E-409C-BE32-E72D297353CC}">
              <c16:uniqueId val="{00000000-3625-4DA6-A2C5-C9D0756BAB85}"/>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numCache>
            </c:numRef>
          </c:yVal>
          <c:smooth val="1"/>
          <c:extLst>
            <c:ext xmlns:c16="http://schemas.microsoft.com/office/drawing/2014/chart" uri="{C3380CC4-5D6E-409C-BE32-E72D297353CC}">
              <c16:uniqueId val="{00000001-3625-4DA6-A2C5-C9D0756BAB85}"/>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numCache>
            </c:numRef>
          </c:yVal>
          <c:smooth val="1"/>
          <c:extLst>
            <c:ext xmlns:c16="http://schemas.microsoft.com/office/drawing/2014/chart" uri="{C3380CC4-5D6E-409C-BE32-E72D297353CC}">
              <c16:uniqueId val="{00000002-3625-4DA6-A2C5-C9D0756BAB85}"/>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numCache>
            </c:numRef>
          </c:yVal>
          <c:smooth val="1"/>
          <c:extLst>
            <c:ext xmlns:c16="http://schemas.microsoft.com/office/drawing/2014/chart" uri="{C3380CC4-5D6E-409C-BE32-E72D297353CC}">
              <c16:uniqueId val="{00000003-3625-4DA6-A2C5-C9D0756BAB85}"/>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numCache>
            </c:numRef>
          </c:yVal>
          <c:smooth val="1"/>
          <c:extLst>
            <c:ext xmlns:c16="http://schemas.microsoft.com/office/drawing/2014/chart" uri="{C3380CC4-5D6E-409C-BE32-E72D297353CC}">
              <c16:uniqueId val="{00000004-3625-4DA6-A2C5-C9D0756BAB85}"/>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numCache>
            </c:numRef>
          </c:yVal>
          <c:smooth val="1"/>
          <c:extLst>
            <c:ext xmlns:c16="http://schemas.microsoft.com/office/drawing/2014/chart" uri="{C3380CC4-5D6E-409C-BE32-E72D297353CC}">
              <c16:uniqueId val="{00000005-3625-4DA6-A2C5-C9D0756BAB85}"/>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numCache>
            </c:numRef>
          </c:yVal>
          <c:smooth val="1"/>
          <c:extLst>
            <c:ext xmlns:c16="http://schemas.microsoft.com/office/drawing/2014/chart" uri="{C3380CC4-5D6E-409C-BE32-E72D297353CC}">
              <c16:uniqueId val="{00000006-3625-4DA6-A2C5-C9D0756BAB85}"/>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7-3625-4DA6-A2C5-C9D0756BAB85}"/>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8-3625-4DA6-A2C5-C9D0756BAB85}"/>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9-3625-4DA6-A2C5-C9D0756BAB85}"/>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A-3625-4DA6-A2C5-C9D0756BAB85}"/>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B-3625-4DA6-A2C5-C9D0756BAB85}"/>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C-3625-4DA6-A2C5-C9D0756BAB85}"/>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D-3625-4DA6-A2C5-C9D0756BAB85}"/>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E-3625-4DA6-A2C5-C9D0756BAB85}"/>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0F-3625-4DA6-A2C5-C9D0756BAB85}"/>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0-3625-4DA6-A2C5-C9D0756BAB85}"/>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1-3625-4DA6-A2C5-C9D0756BAB85}"/>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4607"/>
        <c:crosses val="autoZero"/>
        <c:crossBetween val="midCat"/>
        <c:majorUnit val="0.1"/>
      </c:valAx>
      <c:valAx>
        <c:axId val="180884607"/>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Read Failure Probability</a:t>
                </a:r>
              </a:p>
            </c:rich>
          </c:tx>
          <c:layout>
            <c:manualLayout>
              <c:xMode val="edge"/>
              <c:yMode val="edge"/>
              <c:x val="1.6955199666741225E-2"/>
              <c:y val="7.316576498544819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pt idx="0">
                  <c:v>0</c:v>
                </c:pt>
                <c:pt idx="1">
                  <c:v>0</c:v>
                </c:pt>
                <c:pt idx="2">
                  <c:v>0</c:v>
                </c:pt>
                <c:pt idx="3">
                  <c:v>0</c:v>
                </c:pt>
                <c:pt idx="4">
                  <c:v>7.9573204188370659E-292</c:v>
                </c:pt>
                <c:pt idx="5">
                  <c:v>4.8762809088011108E-256</c:v>
                </c:pt>
                <c:pt idx="6">
                  <c:v>1.3119314185306079E-222</c:v>
                </c:pt>
                <c:pt idx="7">
                  <c:v>1.5507409549096489E-191</c:v>
                </c:pt>
                <c:pt idx="8">
                  <c:v>8.0603341898688897E-163</c:v>
                </c:pt>
                <c:pt idx="9">
                  <c:v>1.8443096120078821E-136</c:v>
                </c:pt>
                <c:pt idx="10">
                  <c:v>1.8603889272908711E-112</c:v>
                </c:pt>
                <c:pt idx="11">
                  <c:v>8.2887002587012317E-91</c:v>
                </c:pt>
                <c:pt idx="12">
                  <c:v>1.6353252735710395E-71</c:v>
                </c:pt>
                <c:pt idx="13">
                  <c:v>1.4339732592919344E-54</c:v>
                </c:pt>
                <c:pt idx="14">
                  <c:v>5.6186872156016569E-40</c:v>
                </c:pt>
                <c:pt idx="15">
                  <c:v>9.9206213131683569E-28</c:v>
                </c:pt>
                <c:pt idx="16">
                  <c:v>8.0060441707773178E-18</c:v>
                </c:pt>
                <c:pt idx="17">
                  <c:v>3.0328884153377354E-10</c:v>
                </c:pt>
                <c:pt idx="18">
                  <c:v>5.7197827313023665E-5</c:v>
                </c:pt>
                <c:pt idx="19">
                  <c:v>6.3385642286705998E-2</c:v>
                </c:pt>
                <c:pt idx="20">
                  <c:v>0.78927783203263213</c:v>
                </c:pt>
                <c:pt idx="21">
                  <c:v>0.98</c:v>
                </c:pt>
                <c:pt idx="22">
                  <c:v>0.99999997694209841</c:v>
                </c:pt>
                <c:pt idx="23">
                  <c:v>0.99999999999999678</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0-4E09-4274-B8D2-2432A9E71C7C}"/>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pt idx="0">
                  <c:v>4.523482417812425E-126</c:v>
                </c:pt>
                <c:pt idx="1">
                  <c:v>1.5348950472333874E-114</c:v>
                </c:pt>
                <c:pt idx="2">
                  <c:v>1.4296533818841025E-103</c:v>
                </c:pt>
                <c:pt idx="3">
                  <c:v>3.6563235004272554E-93</c:v>
                </c:pt>
                <c:pt idx="4">
                  <c:v>2.5683561926964525E-83</c:v>
                </c:pt>
                <c:pt idx="5">
                  <c:v>4.9570328976686204E-74</c:v>
                </c:pt>
                <c:pt idx="6">
                  <c:v>2.6298658207866195E-65</c:v>
                </c:pt>
                <c:pt idx="7">
                  <c:v>3.8372339254361108E-57</c:v>
                </c:pt>
                <c:pt idx="8">
                  <c:v>1.5408232698344886E-49</c:v>
                </c:pt>
                <c:pt idx="9">
                  <c:v>1.7040359921045269E-42</c:v>
                </c:pt>
                <c:pt idx="10">
                  <c:v>5.1954557116850918E-36</c:v>
                </c:pt>
                <c:pt idx="11">
                  <c:v>4.3725246979056288E-30</c:v>
                </c:pt>
                <c:pt idx="12">
                  <c:v>1.0174500866977073E-24</c:v>
                </c:pt>
                <c:pt idx="13">
                  <c:v>6.5600911573122469E-20</c:v>
                </c:pt>
                <c:pt idx="14">
                  <c:v>1.1754817518295022E-15</c:v>
                </c:pt>
                <c:pt idx="15">
                  <c:v>5.8784848632246803E-12</c:v>
                </c:pt>
                <c:pt idx="16">
                  <c:v>8.2560139419403656E-9</c:v>
                </c:pt>
                <c:pt idx="17">
                  <c:v>3.2881488991022728E-6</c:v>
                </c:pt>
                <c:pt idx="18">
                  <c:v>3.7740318119135202E-4</c:v>
                </c:pt>
                <c:pt idx="19">
                  <c:v>1.2848733317716424E-2</c:v>
                </c:pt>
                <c:pt idx="20">
                  <c:v>0.13727373683503322</c:v>
                </c:pt>
                <c:pt idx="21">
                  <c:v>0.51812700193899275</c:v>
                </c:pt>
                <c:pt idx="22">
                  <c:v>0.88170569845872815</c:v>
                </c:pt>
                <c:pt idx="23">
                  <c:v>0.98987437557399227</c:v>
                </c:pt>
                <c:pt idx="24">
                  <c:v>0.99972967488573716</c:v>
                </c:pt>
                <c:pt idx="25">
                  <c:v>0.99999786580590311</c:v>
                </c:pt>
                <c:pt idx="26">
                  <c:v>0.99999999515221216</c:v>
                </c:pt>
                <c:pt idx="27">
                  <c:v>0.99999999999688027</c:v>
                </c:pt>
                <c:pt idx="28">
                  <c:v>0.99999999999999944</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1-4E09-4274-B8D2-2432A9E71C7C}"/>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pt idx="0">
                  <c:v>1.1257474879458222E-111</c:v>
                </c:pt>
                <c:pt idx="1">
                  <c:v>6.2630127136528167E-102</c:v>
                </c:pt>
                <c:pt idx="2">
                  <c:v>1.2291710103165333E-92</c:v>
                </c:pt>
                <c:pt idx="3">
                  <c:v>8.5119153294149084E-84</c:v>
                </c:pt>
                <c:pt idx="4">
                  <c:v>2.0803832272808076E-75</c:v>
                </c:pt>
                <c:pt idx="5">
                  <c:v>1.7951259049478231E-67</c:v>
                </c:pt>
                <c:pt idx="6">
                  <c:v>5.4706685677888436E-60</c:v>
                </c:pt>
                <c:pt idx="7">
                  <c:v>5.8907168735060984E-53</c:v>
                </c:pt>
                <c:pt idx="8">
                  <c:v>2.2423551857763343E-46</c:v>
                </c:pt>
                <c:pt idx="9">
                  <c:v>3.0194243736592871E-40</c:v>
                </c:pt>
                <c:pt idx="10">
                  <c:v>1.439348723211731E-34</c:v>
                </c:pt>
                <c:pt idx="11">
                  <c:v>2.4313824799978769E-29</c:v>
                </c:pt>
                <c:pt idx="12">
                  <c:v>1.4572166941654634E-24</c:v>
                </c:pt>
                <c:pt idx="13">
                  <c:v>3.1036781474976835E-20</c:v>
                </c:pt>
                <c:pt idx="14">
                  <c:v>2.3541686429759747E-16</c:v>
                </c:pt>
                <c:pt idx="15">
                  <c:v>6.3778010107848761E-13</c:v>
                </c:pt>
                <c:pt idx="16">
                  <c:v>6.1966705258975927E-10</c:v>
                </c:pt>
                <c:pt idx="17">
                  <c:v>2.1722539714510717E-7</c:v>
                </c:pt>
                <c:pt idx="18">
                  <c:v>2.7729250700352901E-5</c:v>
                </c:pt>
                <c:pt idx="19">
                  <c:v>1.3084646686054237E-3</c:v>
                </c:pt>
                <c:pt idx="20">
                  <c:v>2.3426853101589956E-2</c:v>
                </c:pt>
                <c:pt idx="21">
                  <c:v>0.16708271415228457</c:v>
                </c:pt>
                <c:pt idx="22">
                  <c:v>0.52237083770361026</c:v>
                </c:pt>
                <c:pt idx="23">
                  <c:v>0.85947582778773102</c:v>
                </c:pt>
                <c:pt idx="24">
                  <c:v>0.98212809331705164</c:v>
                </c:pt>
                <c:pt idx="25">
                  <c:v>0.99910092628820035</c:v>
                </c:pt>
                <c:pt idx="26">
                  <c:v>0.99998290183919758</c:v>
                </c:pt>
                <c:pt idx="27">
                  <c:v>0.99999988004850837</c:v>
                </c:pt>
                <c:pt idx="28">
                  <c:v>0.99999999969394382</c:v>
                </c:pt>
                <c:pt idx="29">
                  <c:v>0.99999999999971845</c:v>
                </c:pt>
                <c:pt idx="30">
                  <c:v>0.99999999999999989</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2-4E09-4274-B8D2-2432A9E71C7C}"/>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pt idx="0">
                  <c:v>7.3568478988856595E-48</c:v>
                </c:pt>
                <c:pt idx="1">
                  <c:v>6.9137877832094546E-44</c:v>
                </c:pt>
                <c:pt idx="2">
                  <c:v>4.3081225000758965E-40</c:v>
                </c:pt>
                <c:pt idx="3">
                  <c:v>1.7803096376662537E-36</c:v>
                </c:pt>
                <c:pt idx="4">
                  <c:v>4.8802212379187377E-33</c:v>
                </c:pt>
                <c:pt idx="5">
                  <c:v>8.876399993845305E-30</c:v>
                </c:pt>
                <c:pt idx="6">
                  <c:v>1.0715784334363556E-26</c:v>
                </c:pt>
                <c:pt idx="7">
                  <c:v>8.5893658478244612E-24</c:v>
                </c:pt>
                <c:pt idx="8">
                  <c:v>4.5733910026551064E-21</c:v>
                </c:pt>
                <c:pt idx="9">
                  <c:v>1.6183899757492443E-18</c:v>
                </c:pt>
                <c:pt idx="10">
                  <c:v>3.8086486268031324E-16</c:v>
                </c:pt>
                <c:pt idx="11">
                  <c:v>5.9653853654696716E-14</c:v>
                </c:pt>
                <c:pt idx="12">
                  <c:v>6.2244930939332825E-12</c:v>
                </c:pt>
                <c:pt idx="13">
                  <c:v>4.3320515981998631E-10</c:v>
                </c:pt>
                <c:pt idx="14">
                  <c:v>2.0140999303843342E-8</c:v>
                </c:pt>
                <c:pt idx="15">
                  <c:v>6.2682263971207724E-7</c:v>
                </c:pt>
                <c:pt idx="16">
                  <c:v>1.3093466624000991E-5</c:v>
                </c:pt>
                <c:pt idx="17">
                  <c:v>1.8424951588771212E-4</c:v>
                </c:pt>
                <c:pt idx="18">
                  <c:v>1.7556282423011097E-3</c:v>
                </c:pt>
                <c:pt idx="19">
                  <c:v>1.1411602310965982E-2</c:v>
                </c:pt>
                <c:pt idx="20">
                  <c:v>5.1157228511273321E-2</c:v>
                </c:pt>
                <c:pt idx="21">
                  <c:v>0.16082099421940274</c:v>
                </c:pt>
                <c:pt idx="22">
                  <c:v>0.36375363622310586</c:v>
                </c:pt>
                <c:pt idx="23">
                  <c:v>0.61569846584343635</c:v>
                </c:pt>
                <c:pt idx="24">
                  <c:v>0.82558177622289497</c:v>
                </c:pt>
                <c:pt idx="25">
                  <c:v>0.9428886665582239</c:v>
                </c:pt>
                <c:pt idx="26">
                  <c:v>0.98686309399466654</c:v>
                </c:pt>
                <c:pt idx="27">
                  <c:v>0.99791354729309822</c:v>
                </c:pt>
                <c:pt idx="28">
                  <c:v>0.9997737733619837</c:v>
                </c:pt>
                <c:pt idx="29">
                  <c:v>0.9999833819267504</c:v>
                </c:pt>
                <c:pt idx="30">
                  <c:v>0.99999917734179611</c:v>
                </c:pt>
                <c:pt idx="31">
                  <c:v>0.99999997265862173</c:v>
                </c:pt>
                <c:pt idx="32">
                  <c:v>0.99999999939160777</c:v>
                </c:pt>
                <c:pt idx="33">
                  <c:v>0.99999999999095501</c:v>
                </c:pt>
                <c:pt idx="34">
                  <c:v>0.99999999999991029</c:v>
                </c:pt>
                <c:pt idx="35">
                  <c:v>0.99999999999999944</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3-4E09-4274-B8D2-2432A9E71C7C}"/>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pt idx="0">
                  <c:v>1.1054324828098461E-86</c:v>
                </c:pt>
                <c:pt idx="1">
                  <c:v>1.0550084887555623E-79</c:v>
                </c:pt>
                <c:pt idx="2">
                  <c:v>5.0552609649323436E-73</c:v>
                </c:pt>
                <c:pt idx="3">
                  <c:v>1.2163877156900867E-66</c:v>
                </c:pt>
                <c:pt idx="4">
                  <c:v>1.4700407035247151E-60</c:v>
                </c:pt>
                <c:pt idx="5">
                  <c:v>8.9251811474743026E-55</c:v>
                </c:pt>
                <c:pt idx="6">
                  <c:v>2.723031986914463E-49</c:v>
                </c:pt>
                <c:pt idx="7">
                  <c:v>4.1761298416453575E-44</c:v>
                </c:pt>
                <c:pt idx="8">
                  <c:v>3.2206448404920196E-39</c:v>
                </c:pt>
                <c:pt idx="9">
                  <c:v>1.2495451910994956E-34</c:v>
                </c:pt>
                <c:pt idx="10">
                  <c:v>2.4402419292416653E-30</c:v>
                </c:pt>
                <c:pt idx="11">
                  <c:v>2.4003074996380139E-26</c:v>
                </c:pt>
                <c:pt idx="12">
                  <c:v>1.1901458246287058E-22</c:v>
                </c:pt>
                <c:pt idx="13">
                  <c:v>2.9775916211097318E-19</c:v>
                </c:pt>
                <c:pt idx="14">
                  <c:v>3.7636627159446077E-16</c:v>
                </c:pt>
                <c:pt idx="15">
                  <c:v>2.4073939804339322E-13</c:v>
                </c:pt>
                <c:pt idx="16">
                  <c:v>7.8093334260598429E-11</c:v>
                </c:pt>
                <c:pt idx="17">
                  <c:v>1.2885029660552902E-8</c:v>
                </c:pt>
                <c:pt idx="18">
                  <c:v>1.0857805489263161E-6</c:v>
                </c:pt>
                <c:pt idx="19">
                  <c:v>4.7006591088948197E-5</c:v>
                </c:pt>
                <c:pt idx="20">
                  <c:v>1.0548979073203015E-3</c:v>
                </c:pt>
                <c:pt idx="21">
                  <c:v>1.2445039878136275E-2</c:v>
                </c:pt>
                <c:pt idx="22">
                  <c:v>7.8992048768208936E-2</c:v>
                </c:pt>
                <c:pt idx="23">
                  <c:v>0.28073356590392962</c:v>
                </c:pt>
                <c:pt idx="24">
                  <c:v>0.59892155969820249</c:v>
                </c:pt>
                <c:pt idx="25">
                  <c:v>0.86032419710563557</c:v>
                </c:pt>
                <c:pt idx="26">
                  <c:v>0.97212580911707425</c:v>
                </c:pt>
                <c:pt idx="27">
                  <c:v>0.9969672360248395</c:v>
                </c:pt>
                <c:pt idx="28">
                  <c:v>0.99982517910342072</c:v>
                </c:pt>
                <c:pt idx="29">
                  <c:v>0.9999947511263948</c:v>
                </c:pt>
                <c:pt idx="30">
                  <c:v>0.99999991878372196</c:v>
                </c:pt>
                <c:pt idx="31">
                  <c:v>0.99999999935685202</c:v>
                </c:pt>
                <c:pt idx="32">
                  <c:v>0.99999999999740574</c:v>
                </c:pt>
                <c:pt idx="33">
                  <c:v>0.99999999999999467</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4-4E09-4274-B8D2-2432A9E71C7C}"/>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pt idx="0">
                  <c:v>9.757393279336034E-54</c:v>
                </c:pt>
                <c:pt idx="1">
                  <c:v>1.4084100161186386E-49</c:v>
                </c:pt>
                <c:pt idx="2">
                  <c:v>1.3647972584653684E-45</c:v>
                </c:pt>
                <c:pt idx="3">
                  <c:v>8.880147789248363E-42</c:v>
                </c:pt>
                <c:pt idx="4">
                  <c:v>3.8802894157922719E-38</c:v>
                </c:pt>
                <c:pt idx="5">
                  <c:v>1.138912056430251E-34</c:v>
                </c:pt>
                <c:pt idx="6">
                  <c:v>2.2459618762956137E-31</c:v>
                </c:pt>
                <c:pt idx="7">
                  <c:v>2.9766052302693461E-28</c:v>
                </c:pt>
                <c:pt idx="8">
                  <c:v>2.6520857855223007E-25</c:v>
                </c:pt>
                <c:pt idx="9">
                  <c:v>1.5891581527528942E-22</c:v>
                </c:pt>
                <c:pt idx="10">
                  <c:v>6.4070301343299406E-20</c:v>
                </c:pt>
                <c:pt idx="11">
                  <c:v>1.7389720728181997E-17</c:v>
                </c:pt>
                <c:pt idx="12">
                  <c:v>3.1795148644575447E-15</c:v>
                </c:pt>
                <c:pt idx="13">
                  <c:v>3.9193376485407436E-13</c:v>
                </c:pt>
                <c:pt idx="14">
                  <c:v>3.2605037410636175E-11</c:v>
                </c:pt>
                <c:pt idx="15">
                  <c:v>1.8328547974959611E-9</c:v>
                </c:pt>
                <c:pt idx="16">
                  <c:v>6.9734904841468554E-8</c:v>
                </c:pt>
                <c:pt idx="17">
                  <c:v>1.7996026986518075E-6</c:v>
                </c:pt>
                <c:pt idx="18">
                  <c:v>3.1589588140031562E-5</c:v>
                </c:pt>
                <c:pt idx="19">
                  <c:v>3.7865534917388597E-4</c:v>
                </c:pt>
                <c:pt idx="20">
                  <c:v>3.1163953243129269E-3</c:v>
                </c:pt>
                <c:pt idx="21">
                  <c:v>1.774997101658431E-2</c:v>
                </c:pt>
                <c:pt idx="22">
                  <c:v>7.0788728701945039E-2</c:v>
                </c:pt>
                <c:pt idx="23">
                  <c:v>0.20121905818688995</c:v>
                </c:pt>
                <c:pt idx="24">
                  <c:v>0.41893936070679516</c:v>
                </c:pt>
                <c:pt idx="25">
                  <c:v>0.66569614235110786</c:v>
                </c:pt>
                <c:pt idx="26">
                  <c:v>0.85559296892129844</c:v>
                </c:pt>
                <c:pt idx="27">
                  <c:v>0.95480975624449971</c:v>
                </c:pt>
                <c:pt idx="28">
                  <c:v>0.98999235854889622</c:v>
                </c:pt>
                <c:pt idx="29">
                  <c:v>0.99845544421865073</c:v>
                </c:pt>
                <c:pt idx="30">
                  <c:v>0.99983554408831765</c:v>
                </c:pt>
                <c:pt idx="31">
                  <c:v>0.99998800314813441</c:v>
                </c:pt>
                <c:pt idx="32">
                  <c:v>0.99999940329961656</c:v>
                </c:pt>
                <c:pt idx="33">
                  <c:v>0.9999999798346263</c:v>
                </c:pt>
                <c:pt idx="34">
                  <c:v>0.999999999538147</c:v>
                </c:pt>
                <c:pt idx="35">
                  <c:v>0.99999999999284506</c:v>
                </c:pt>
                <c:pt idx="36">
                  <c:v>0.99999999999992517</c:v>
                </c:pt>
                <c:pt idx="37">
                  <c:v>0.99999999999999944</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5-4E09-4274-B8D2-2432A9E71C7C}"/>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pt idx="0">
                  <c:v>8.4361816427816553E-293</c:v>
                </c:pt>
                <c:pt idx="1">
                  <c:v>5.1472155099405947E-270</c:v>
                </c:pt>
                <c:pt idx="2">
                  <c:v>3.6938555968217086E-248</c:v>
                </c:pt>
                <c:pt idx="3">
                  <c:v>3.1184246772644545E-227</c:v>
                </c:pt>
                <c:pt idx="4">
                  <c:v>3.0975211941030643E-207</c:v>
                </c:pt>
                <c:pt idx="5">
                  <c:v>3.6207949892721574E-188</c:v>
                </c:pt>
                <c:pt idx="6">
                  <c:v>4.9820080542555081E-170</c:v>
                </c:pt>
                <c:pt idx="7">
                  <c:v>8.0710883551841053E-153</c:v>
                </c:pt>
                <c:pt idx="8">
                  <c:v>1.5400083731103738E-136</c:v>
                </c:pt>
                <c:pt idx="9">
                  <c:v>3.4620871071492661E-121</c:v>
                </c:pt>
                <c:pt idx="10">
                  <c:v>9.1741997884536843E-107</c:v>
                </c:pt>
                <c:pt idx="11">
                  <c:v>2.8671086219466529E-93</c:v>
                </c:pt>
                <c:pt idx="12">
                  <c:v>1.0574181650902695E-80</c:v>
                </c:pt>
                <c:pt idx="13">
                  <c:v>4.6059926339977536E-69</c:v>
                </c:pt>
                <c:pt idx="14">
                  <c:v>2.3719716797110329E-58</c:v>
                </c:pt>
                <c:pt idx="15">
                  <c:v>1.4459825593125681E-48</c:v>
                </c:pt>
                <c:pt idx="16">
                  <c:v>1.0452312144537817E-39</c:v>
                </c:pt>
                <c:pt idx="17">
                  <c:v>8.9791217968678236E-32</c:v>
                </c:pt>
                <c:pt idx="18">
                  <c:v>9.1955356273203195E-25</c:v>
                </c:pt>
                <c:pt idx="19">
                  <c:v>1.1276602785352488E-18</c:v>
                </c:pt>
                <c:pt idx="20">
                  <c:v>1.6670517388568042E-13</c:v>
                </c:pt>
                <c:pt idx="21">
                  <c:v>3.0028591198868859E-9</c:v>
                </c:pt>
                <c:pt idx="22">
                  <c:v>6.7134031736894106E-6</c:v>
                </c:pt>
                <c:pt idx="23">
                  <c:v>1.9294967832240426E-3</c:v>
                </c:pt>
                <c:pt idx="24">
                  <c:v>7.694909860170894E-2</c:v>
                </c:pt>
                <c:pt idx="25">
                  <c:v>0.51502488424077941</c:v>
                </c:pt>
                <c:pt idx="26">
                  <c:v>0.93335299182226894</c:v>
                </c:pt>
                <c:pt idx="27">
                  <c:v>0.99848562714924316</c:v>
                </c:pt>
                <c:pt idx="28">
                  <c:v>0.99999525266047506</c:v>
                </c:pt>
                <c:pt idx="29">
                  <c:v>0.99999999809155937</c:v>
                </c:pt>
                <c:pt idx="30">
                  <c:v>0.99999999999990485</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6-4E09-4274-B8D2-2432A9E71C7C}"/>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pt idx="0">
                  <c:v>0</c:v>
                </c:pt>
                <c:pt idx="1">
                  <c:v>0</c:v>
                </c:pt>
                <c:pt idx="2">
                  <c:v>0</c:v>
                </c:pt>
                <c:pt idx="3">
                  <c:v>0</c:v>
                </c:pt>
                <c:pt idx="4">
                  <c:v>0</c:v>
                </c:pt>
                <c:pt idx="5">
                  <c:v>0</c:v>
                </c:pt>
                <c:pt idx="6">
                  <c:v>0</c:v>
                </c:pt>
                <c:pt idx="7">
                  <c:v>0</c:v>
                </c:pt>
                <c:pt idx="8">
                  <c:v>0</c:v>
                </c:pt>
                <c:pt idx="9">
                  <c:v>2.7206911156214057E-291</c:v>
                </c:pt>
                <c:pt idx="10">
                  <c:v>5.9479686870223225E-259</c:v>
                </c:pt>
                <c:pt idx="11">
                  <c:v>1.576418980421206E-228</c:v>
                </c:pt>
                <c:pt idx="12">
                  <c:v>5.0676353549358374E-200</c:v>
                </c:pt>
                <c:pt idx="13">
                  <c:v>1.9771229477310974E-173</c:v>
                </c:pt>
                <c:pt idx="14">
                  <c:v>9.3687497664399636E-149</c:v>
                </c:pt>
                <c:pt idx="15">
                  <c:v>5.3970421029155598E-126</c:v>
                </c:pt>
                <c:pt idx="16">
                  <c:v>3.7841987759737025E-105</c:v>
                </c:pt>
                <c:pt idx="17">
                  <c:v>3.234517212300499E-86</c:v>
                </c:pt>
                <c:pt idx="18">
                  <c:v>3.3772288216375471E-69</c:v>
                </c:pt>
                <c:pt idx="19">
                  <c:v>4.3197795419998518E-54</c:v>
                </c:pt>
                <c:pt idx="20">
                  <c:v>6.7963292647367151E-41</c:v>
                </c:pt>
                <c:pt idx="21">
                  <c:v>1.3232255201928876E-29</c:v>
                </c:pt>
                <c:pt idx="22">
                  <c:v>3.2190608936994066E-20</c:v>
                </c:pt>
                <c:pt idx="23">
                  <c:v>9.9492631178298483E-13</c:v>
                </c:pt>
                <c:pt idx="24">
                  <c:v>4.034806674984143E-7</c:v>
                </c:pt>
                <c:pt idx="25">
                  <c:v>0.03</c:v>
                </c:pt>
                <c:pt idx="26">
                  <c:v>0.23249869475556045</c:v>
                </c:pt>
                <c:pt idx="27">
                  <c:v>0.91479288427035044</c:v>
                </c:pt>
                <c:pt idx="28">
                  <c:v>0.99974207758363709</c:v>
                </c:pt>
                <c:pt idx="29">
                  <c:v>0.9999999875456036</c:v>
                </c:pt>
                <c:pt idx="30">
                  <c:v>0.99999999999999178</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7-4E09-4274-B8D2-2432A9E71C7C}"/>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8-4E09-4274-B8D2-2432A9E71C7C}"/>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9-4E09-4274-B8D2-2432A9E71C7C}"/>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A-4E09-4274-B8D2-2432A9E71C7C}"/>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B-4E09-4274-B8D2-2432A9E71C7C}"/>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C-4E09-4274-B8D2-2432A9E71C7C}"/>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D-4E09-4274-B8D2-2432A9E71C7C}"/>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E-4E09-4274-B8D2-2432A9E71C7C}"/>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F-4E09-4274-B8D2-2432A9E71C7C}"/>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10-4E09-4274-B8D2-2432A9E71C7C}"/>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1-4E09-4274-B8D2-2432A9E71C7C}"/>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2-4E09-4274-B8D2-2432A9E71C7C}"/>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1"/>
        <c:axPos val="b"/>
        <c:numFmt formatCode="#,##0" sourceLinked="0"/>
        <c:majorTickMark val="out"/>
        <c:minorTickMark val="none"/>
        <c:tickLblPos val="nextTo"/>
        <c:crossAx val="180884607"/>
        <c:crosses val="autoZero"/>
        <c:crossBetween val="midCat"/>
      </c:valAx>
      <c:valAx>
        <c:axId val="180884607"/>
        <c:scaling>
          <c:orientation val="minMax"/>
          <c:max val="1.01"/>
          <c:min val="-1.0000000000000002E-2"/>
        </c:scaling>
        <c:delete val="1"/>
        <c:axPos val="l"/>
        <c:numFmt formatCode="#,##0.00" sourceLinked="0"/>
        <c:majorTickMark val="out"/>
        <c:minorTickMark val="none"/>
        <c:tickLblPos val="nextTo"/>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numCache>
            </c:numRef>
          </c:yVal>
          <c:smooth val="1"/>
          <c:extLst>
            <c:ext xmlns:c16="http://schemas.microsoft.com/office/drawing/2014/chart" uri="{C3380CC4-5D6E-409C-BE32-E72D297353CC}">
              <c16:uniqueId val="{00000000-3C58-4F61-8CE2-0D3283FBA0FE}"/>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numCache>
            </c:numRef>
          </c:yVal>
          <c:smooth val="1"/>
          <c:extLst>
            <c:ext xmlns:c16="http://schemas.microsoft.com/office/drawing/2014/chart" uri="{C3380CC4-5D6E-409C-BE32-E72D297353CC}">
              <c16:uniqueId val="{00000000-3625-4DA6-A2C5-C9D0756BAB85}"/>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numCache>
            </c:numRef>
          </c:yVal>
          <c:smooth val="1"/>
          <c:extLst>
            <c:ext xmlns:c16="http://schemas.microsoft.com/office/drawing/2014/chart" uri="{C3380CC4-5D6E-409C-BE32-E72D297353CC}">
              <c16:uniqueId val="{00000001-3625-4DA6-A2C5-C9D0756BAB85}"/>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numCache>
            </c:numRef>
          </c:yVal>
          <c:smooth val="1"/>
          <c:extLst>
            <c:ext xmlns:c16="http://schemas.microsoft.com/office/drawing/2014/chart" uri="{C3380CC4-5D6E-409C-BE32-E72D297353CC}">
              <c16:uniqueId val="{00000002-3625-4DA6-A2C5-C9D0756BAB85}"/>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numCache>
            </c:numRef>
          </c:yVal>
          <c:smooth val="1"/>
          <c:extLst>
            <c:ext xmlns:c16="http://schemas.microsoft.com/office/drawing/2014/chart" uri="{C3380CC4-5D6E-409C-BE32-E72D297353CC}">
              <c16:uniqueId val="{00000003-3625-4DA6-A2C5-C9D0756BAB85}"/>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numCache>
            </c:numRef>
          </c:yVal>
          <c:smooth val="1"/>
          <c:extLst>
            <c:ext xmlns:c16="http://schemas.microsoft.com/office/drawing/2014/chart" uri="{C3380CC4-5D6E-409C-BE32-E72D297353CC}">
              <c16:uniqueId val="{00000004-3625-4DA6-A2C5-C9D0756BAB85}"/>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numCache>
            </c:numRef>
          </c:yVal>
          <c:smooth val="1"/>
          <c:extLst>
            <c:ext xmlns:c16="http://schemas.microsoft.com/office/drawing/2014/chart" uri="{C3380CC4-5D6E-409C-BE32-E72D297353CC}">
              <c16:uniqueId val="{00000005-3625-4DA6-A2C5-C9D0756BAB85}"/>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numCache>
            </c:numRef>
          </c:yVal>
          <c:smooth val="1"/>
          <c:extLst>
            <c:ext xmlns:c16="http://schemas.microsoft.com/office/drawing/2014/chart" uri="{C3380CC4-5D6E-409C-BE32-E72D297353CC}">
              <c16:uniqueId val="{00000006-3625-4DA6-A2C5-C9D0756BAB85}"/>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7-3625-4DA6-A2C5-C9D0756BAB85}"/>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8-3625-4DA6-A2C5-C9D0756BAB85}"/>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9-3625-4DA6-A2C5-C9D0756BAB85}"/>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A-3625-4DA6-A2C5-C9D0756BAB85}"/>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B-3625-4DA6-A2C5-C9D0756BAB85}"/>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C-3625-4DA6-A2C5-C9D0756BAB85}"/>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D-3625-4DA6-A2C5-C9D0756BAB85}"/>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E-3625-4DA6-A2C5-C9D0756BAB85}"/>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0F-3625-4DA6-A2C5-C9D0756BAB85}"/>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0-3625-4DA6-A2C5-C9D0756BAB85}"/>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1-3625-4DA6-A2C5-C9D0756BAB85}"/>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4607"/>
        <c:crosses val="autoZero"/>
        <c:crossBetween val="midCat"/>
        <c:majorUnit val="0.1"/>
      </c:valAx>
      <c:valAx>
        <c:axId val="180884607"/>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Read Failure Probability</a:t>
                </a:r>
              </a:p>
            </c:rich>
          </c:tx>
          <c:layout>
            <c:manualLayout>
              <c:xMode val="edge"/>
              <c:yMode val="edge"/>
              <c:x val="1.6955199666741225E-2"/>
              <c:y val="7.316576498544819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pt idx="0">
                  <c:v>0</c:v>
                </c:pt>
                <c:pt idx="1">
                  <c:v>0</c:v>
                </c:pt>
                <c:pt idx="2">
                  <c:v>0</c:v>
                </c:pt>
                <c:pt idx="3">
                  <c:v>0</c:v>
                </c:pt>
                <c:pt idx="4">
                  <c:v>7.9573204188370659E-292</c:v>
                </c:pt>
                <c:pt idx="5">
                  <c:v>4.8762809088011108E-256</c:v>
                </c:pt>
                <c:pt idx="6">
                  <c:v>1.3119314185306079E-222</c:v>
                </c:pt>
                <c:pt idx="7">
                  <c:v>1.5507409549096489E-191</c:v>
                </c:pt>
                <c:pt idx="8">
                  <c:v>8.0603341898688897E-163</c:v>
                </c:pt>
                <c:pt idx="9">
                  <c:v>1.8443096120078821E-136</c:v>
                </c:pt>
                <c:pt idx="10">
                  <c:v>1.8603889272908711E-112</c:v>
                </c:pt>
                <c:pt idx="11">
                  <c:v>8.2887002587012317E-91</c:v>
                </c:pt>
                <c:pt idx="12">
                  <c:v>1.6353252735710395E-71</c:v>
                </c:pt>
                <c:pt idx="13">
                  <c:v>1.4339732592919344E-54</c:v>
                </c:pt>
                <c:pt idx="14">
                  <c:v>5.6186872156016569E-40</c:v>
                </c:pt>
                <c:pt idx="15">
                  <c:v>9.9206213131683569E-28</c:v>
                </c:pt>
                <c:pt idx="16">
                  <c:v>8.0060441707773178E-18</c:v>
                </c:pt>
                <c:pt idx="17">
                  <c:v>3.0328884153377354E-10</c:v>
                </c:pt>
                <c:pt idx="18">
                  <c:v>5.7197827313023665E-5</c:v>
                </c:pt>
                <c:pt idx="19">
                  <c:v>6.3385642286705998E-2</c:v>
                </c:pt>
                <c:pt idx="20">
                  <c:v>0.78927783203263213</c:v>
                </c:pt>
                <c:pt idx="21">
                  <c:v>0.98</c:v>
                </c:pt>
                <c:pt idx="22">
                  <c:v>0.99999997694209841</c:v>
                </c:pt>
                <c:pt idx="23">
                  <c:v>0.99999999999999678</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0-4E09-4274-B8D2-2432A9E71C7C}"/>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pt idx="0">
                  <c:v>4.523482417812425E-126</c:v>
                </c:pt>
                <c:pt idx="1">
                  <c:v>1.5348950472333874E-114</c:v>
                </c:pt>
                <c:pt idx="2">
                  <c:v>1.4296533818841025E-103</c:v>
                </c:pt>
                <c:pt idx="3">
                  <c:v>3.6563235004272554E-93</c:v>
                </c:pt>
                <c:pt idx="4">
                  <c:v>2.5683561926964525E-83</c:v>
                </c:pt>
                <c:pt idx="5">
                  <c:v>4.9570328976686204E-74</c:v>
                </c:pt>
                <c:pt idx="6">
                  <c:v>2.6298658207866195E-65</c:v>
                </c:pt>
                <c:pt idx="7">
                  <c:v>3.8372339254361108E-57</c:v>
                </c:pt>
                <c:pt idx="8">
                  <c:v>1.5408232698344886E-49</c:v>
                </c:pt>
                <c:pt idx="9">
                  <c:v>1.7040359921045269E-42</c:v>
                </c:pt>
                <c:pt idx="10">
                  <c:v>5.1954557116850918E-36</c:v>
                </c:pt>
                <c:pt idx="11">
                  <c:v>4.3725246979056288E-30</c:v>
                </c:pt>
                <c:pt idx="12">
                  <c:v>1.0174500866977073E-24</c:v>
                </c:pt>
                <c:pt idx="13">
                  <c:v>6.5600911573122469E-20</c:v>
                </c:pt>
                <c:pt idx="14">
                  <c:v>1.1754817518295022E-15</c:v>
                </c:pt>
                <c:pt idx="15">
                  <c:v>5.8784848632246803E-12</c:v>
                </c:pt>
                <c:pt idx="16">
                  <c:v>8.2560139419403656E-9</c:v>
                </c:pt>
                <c:pt idx="17">
                  <c:v>3.2881488991022728E-6</c:v>
                </c:pt>
                <c:pt idx="18">
                  <c:v>3.7740318119135202E-4</c:v>
                </c:pt>
                <c:pt idx="19">
                  <c:v>1.2848733317716424E-2</c:v>
                </c:pt>
                <c:pt idx="20">
                  <c:v>0.13727373683503322</c:v>
                </c:pt>
                <c:pt idx="21">
                  <c:v>0.51812700193899275</c:v>
                </c:pt>
                <c:pt idx="22">
                  <c:v>0.88170569845872815</c:v>
                </c:pt>
                <c:pt idx="23">
                  <c:v>0.98987437557399227</c:v>
                </c:pt>
                <c:pt idx="24">
                  <c:v>0.99972967488573716</c:v>
                </c:pt>
                <c:pt idx="25">
                  <c:v>0.99999786580590311</c:v>
                </c:pt>
                <c:pt idx="26">
                  <c:v>0.99999999515221216</c:v>
                </c:pt>
                <c:pt idx="27">
                  <c:v>0.99999999999688027</c:v>
                </c:pt>
                <c:pt idx="28">
                  <c:v>0.99999999999999944</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1-4E09-4274-B8D2-2432A9E71C7C}"/>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pt idx="0">
                  <c:v>1.1257474879458222E-111</c:v>
                </c:pt>
                <c:pt idx="1">
                  <c:v>6.2630127136528167E-102</c:v>
                </c:pt>
                <c:pt idx="2">
                  <c:v>1.2291710103165333E-92</c:v>
                </c:pt>
                <c:pt idx="3">
                  <c:v>8.5119153294149084E-84</c:v>
                </c:pt>
                <c:pt idx="4">
                  <c:v>2.0803832272808076E-75</c:v>
                </c:pt>
                <c:pt idx="5">
                  <c:v>1.7951259049478231E-67</c:v>
                </c:pt>
                <c:pt idx="6">
                  <c:v>5.4706685677888436E-60</c:v>
                </c:pt>
                <c:pt idx="7">
                  <c:v>5.8907168735060984E-53</c:v>
                </c:pt>
                <c:pt idx="8">
                  <c:v>2.2423551857763343E-46</c:v>
                </c:pt>
                <c:pt idx="9">
                  <c:v>3.0194243736592871E-40</c:v>
                </c:pt>
                <c:pt idx="10">
                  <c:v>1.439348723211731E-34</c:v>
                </c:pt>
                <c:pt idx="11">
                  <c:v>2.4313824799978769E-29</c:v>
                </c:pt>
                <c:pt idx="12">
                  <c:v>1.4572166941654634E-24</c:v>
                </c:pt>
                <c:pt idx="13">
                  <c:v>3.1036781474976835E-20</c:v>
                </c:pt>
                <c:pt idx="14">
                  <c:v>2.3541686429759747E-16</c:v>
                </c:pt>
                <c:pt idx="15">
                  <c:v>6.3778010107848761E-13</c:v>
                </c:pt>
                <c:pt idx="16">
                  <c:v>6.1966705258975927E-10</c:v>
                </c:pt>
                <c:pt idx="17">
                  <c:v>2.1722539714510717E-7</c:v>
                </c:pt>
                <c:pt idx="18">
                  <c:v>2.7729250700352901E-5</c:v>
                </c:pt>
                <c:pt idx="19">
                  <c:v>1.3084646686054237E-3</c:v>
                </c:pt>
                <c:pt idx="20">
                  <c:v>2.3426853101589956E-2</c:v>
                </c:pt>
                <c:pt idx="21">
                  <c:v>0.16708271415228457</c:v>
                </c:pt>
                <c:pt idx="22">
                  <c:v>0.52237083770361026</c:v>
                </c:pt>
                <c:pt idx="23">
                  <c:v>0.85947582778773102</c:v>
                </c:pt>
                <c:pt idx="24">
                  <c:v>0.98212809331705164</c:v>
                </c:pt>
                <c:pt idx="25">
                  <c:v>0.99910092628820035</c:v>
                </c:pt>
                <c:pt idx="26">
                  <c:v>0.99998290183919758</c:v>
                </c:pt>
                <c:pt idx="27">
                  <c:v>0.99999988004850837</c:v>
                </c:pt>
                <c:pt idx="28">
                  <c:v>0.99999999969394382</c:v>
                </c:pt>
                <c:pt idx="29">
                  <c:v>0.99999999999971845</c:v>
                </c:pt>
                <c:pt idx="30">
                  <c:v>0.99999999999999989</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2-4E09-4274-B8D2-2432A9E71C7C}"/>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pt idx="0">
                  <c:v>7.3568478988856595E-48</c:v>
                </c:pt>
                <c:pt idx="1">
                  <c:v>6.9137877832094546E-44</c:v>
                </c:pt>
                <c:pt idx="2">
                  <c:v>4.3081225000758965E-40</c:v>
                </c:pt>
                <c:pt idx="3">
                  <c:v>1.7803096376662537E-36</c:v>
                </c:pt>
                <c:pt idx="4">
                  <c:v>4.8802212379187377E-33</c:v>
                </c:pt>
                <c:pt idx="5">
                  <c:v>8.876399993845305E-30</c:v>
                </c:pt>
                <c:pt idx="6">
                  <c:v>1.0715784334363556E-26</c:v>
                </c:pt>
                <c:pt idx="7">
                  <c:v>8.5893658478244612E-24</c:v>
                </c:pt>
                <c:pt idx="8">
                  <c:v>4.5733910026551064E-21</c:v>
                </c:pt>
                <c:pt idx="9">
                  <c:v>1.6183899757492443E-18</c:v>
                </c:pt>
                <c:pt idx="10">
                  <c:v>3.8086486268031324E-16</c:v>
                </c:pt>
                <c:pt idx="11">
                  <c:v>5.9653853654696716E-14</c:v>
                </c:pt>
                <c:pt idx="12">
                  <c:v>6.2244930939332825E-12</c:v>
                </c:pt>
                <c:pt idx="13">
                  <c:v>4.3320515981998631E-10</c:v>
                </c:pt>
                <c:pt idx="14">
                  <c:v>2.0140999303843342E-8</c:v>
                </c:pt>
                <c:pt idx="15">
                  <c:v>6.2682263971207724E-7</c:v>
                </c:pt>
                <c:pt idx="16">
                  <c:v>1.3093466624000991E-5</c:v>
                </c:pt>
                <c:pt idx="17">
                  <c:v>1.8424951588771212E-4</c:v>
                </c:pt>
                <c:pt idx="18">
                  <c:v>1.7556282423011097E-3</c:v>
                </c:pt>
                <c:pt idx="19">
                  <c:v>1.1411602310965982E-2</c:v>
                </c:pt>
                <c:pt idx="20">
                  <c:v>5.1157228511273321E-2</c:v>
                </c:pt>
                <c:pt idx="21">
                  <c:v>0.16082099421940274</c:v>
                </c:pt>
                <c:pt idx="22">
                  <c:v>0.36375363622310586</c:v>
                </c:pt>
                <c:pt idx="23">
                  <c:v>0.61569846584343635</c:v>
                </c:pt>
                <c:pt idx="24">
                  <c:v>0.82558177622289497</c:v>
                </c:pt>
                <c:pt idx="25">
                  <c:v>0.9428886665582239</c:v>
                </c:pt>
                <c:pt idx="26">
                  <c:v>0.98686309399466654</c:v>
                </c:pt>
                <c:pt idx="27">
                  <c:v>0.99791354729309822</c:v>
                </c:pt>
                <c:pt idx="28">
                  <c:v>0.9997737733619837</c:v>
                </c:pt>
                <c:pt idx="29">
                  <c:v>0.9999833819267504</c:v>
                </c:pt>
                <c:pt idx="30">
                  <c:v>0.99999917734179611</c:v>
                </c:pt>
                <c:pt idx="31">
                  <c:v>0.99999997265862173</c:v>
                </c:pt>
                <c:pt idx="32">
                  <c:v>0.99999999939160777</c:v>
                </c:pt>
                <c:pt idx="33">
                  <c:v>0.99999999999095501</c:v>
                </c:pt>
                <c:pt idx="34">
                  <c:v>0.99999999999991029</c:v>
                </c:pt>
                <c:pt idx="35">
                  <c:v>0.99999999999999944</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3-4E09-4274-B8D2-2432A9E71C7C}"/>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pt idx="0">
                  <c:v>1.1054324828098461E-86</c:v>
                </c:pt>
                <c:pt idx="1">
                  <c:v>1.0550084887555623E-79</c:v>
                </c:pt>
                <c:pt idx="2">
                  <c:v>5.0552609649323436E-73</c:v>
                </c:pt>
                <c:pt idx="3">
                  <c:v>1.2163877156900867E-66</c:v>
                </c:pt>
                <c:pt idx="4">
                  <c:v>1.4700407035247151E-60</c:v>
                </c:pt>
                <c:pt idx="5">
                  <c:v>8.9251811474743026E-55</c:v>
                </c:pt>
                <c:pt idx="6">
                  <c:v>2.723031986914463E-49</c:v>
                </c:pt>
                <c:pt idx="7">
                  <c:v>4.1761298416453575E-44</c:v>
                </c:pt>
                <c:pt idx="8">
                  <c:v>3.2206448404920196E-39</c:v>
                </c:pt>
                <c:pt idx="9">
                  <c:v>1.2495451910994956E-34</c:v>
                </c:pt>
                <c:pt idx="10">
                  <c:v>2.4402419292416653E-30</c:v>
                </c:pt>
                <c:pt idx="11">
                  <c:v>2.4003074996380139E-26</c:v>
                </c:pt>
                <c:pt idx="12">
                  <c:v>1.1901458246287058E-22</c:v>
                </c:pt>
                <c:pt idx="13">
                  <c:v>2.9775916211097318E-19</c:v>
                </c:pt>
                <c:pt idx="14">
                  <c:v>3.7636627159446077E-16</c:v>
                </c:pt>
                <c:pt idx="15">
                  <c:v>2.4073939804339322E-13</c:v>
                </c:pt>
                <c:pt idx="16">
                  <c:v>7.8093334260598429E-11</c:v>
                </c:pt>
                <c:pt idx="17">
                  <c:v>1.2885029660552902E-8</c:v>
                </c:pt>
                <c:pt idx="18">
                  <c:v>1.0857805489263161E-6</c:v>
                </c:pt>
                <c:pt idx="19">
                  <c:v>4.7006591088948197E-5</c:v>
                </c:pt>
                <c:pt idx="20">
                  <c:v>1.0548979073203015E-3</c:v>
                </c:pt>
                <c:pt idx="21">
                  <c:v>1.2445039878136275E-2</c:v>
                </c:pt>
                <c:pt idx="22">
                  <c:v>7.8992048768208936E-2</c:v>
                </c:pt>
                <c:pt idx="23">
                  <c:v>0.28073356590392962</c:v>
                </c:pt>
                <c:pt idx="24">
                  <c:v>0.59892155969820249</c:v>
                </c:pt>
                <c:pt idx="25">
                  <c:v>0.86032419710563557</c:v>
                </c:pt>
                <c:pt idx="26">
                  <c:v>0.97212580911707425</c:v>
                </c:pt>
                <c:pt idx="27">
                  <c:v>0.9969672360248395</c:v>
                </c:pt>
                <c:pt idx="28">
                  <c:v>0.99982517910342072</c:v>
                </c:pt>
                <c:pt idx="29">
                  <c:v>0.9999947511263948</c:v>
                </c:pt>
                <c:pt idx="30">
                  <c:v>0.99999991878372196</c:v>
                </c:pt>
                <c:pt idx="31">
                  <c:v>0.99999999935685202</c:v>
                </c:pt>
                <c:pt idx="32">
                  <c:v>0.99999999999740574</c:v>
                </c:pt>
                <c:pt idx="33">
                  <c:v>0.99999999999999467</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4-4E09-4274-B8D2-2432A9E71C7C}"/>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pt idx="0">
                  <c:v>9.757393279336034E-54</c:v>
                </c:pt>
                <c:pt idx="1">
                  <c:v>1.4084100161186386E-49</c:v>
                </c:pt>
                <c:pt idx="2">
                  <c:v>1.3647972584653684E-45</c:v>
                </c:pt>
                <c:pt idx="3">
                  <c:v>8.880147789248363E-42</c:v>
                </c:pt>
                <c:pt idx="4">
                  <c:v>3.8802894157922719E-38</c:v>
                </c:pt>
                <c:pt idx="5">
                  <c:v>1.138912056430251E-34</c:v>
                </c:pt>
                <c:pt idx="6">
                  <c:v>2.2459618762956137E-31</c:v>
                </c:pt>
                <c:pt idx="7">
                  <c:v>2.9766052302693461E-28</c:v>
                </c:pt>
                <c:pt idx="8">
                  <c:v>2.6520857855223007E-25</c:v>
                </c:pt>
                <c:pt idx="9">
                  <c:v>1.5891581527528942E-22</c:v>
                </c:pt>
                <c:pt idx="10">
                  <c:v>6.4070301343299406E-20</c:v>
                </c:pt>
                <c:pt idx="11">
                  <c:v>1.7389720728181997E-17</c:v>
                </c:pt>
                <c:pt idx="12">
                  <c:v>3.1795148644575447E-15</c:v>
                </c:pt>
                <c:pt idx="13">
                  <c:v>3.9193376485407436E-13</c:v>
                </c:pt>
                <c:pt idx="14">
                  <c:v>3.2605037410636175E-11</c:v>
                </c:pt>
                <c:pt idx="15">
                  <c:v>1.8328547974959611E-9</c:v>
                </c:pt>
                <c:pt idx="16">
                  <c:v>6.9734904841468554E-8</c:v>
                </c:pt>
                <c:pt idx="17">
                  <c:v>1.7996026986518075E-6</c:v>
                </c:pt>
                <c:pt idx="18">
                  <c:v>3.1589588140031562E-5</c:v>
                </c:pt>
                <c:pt idx="19">
                  <c:v>3.7865534917388597E-4</c:v>
                </c:pt>
                <c:pt idx="20">
                  <c:v>3.1163953243129269E-3</c:v>
                </c:pt>
                <c:pt idx="21">
                  <c:v>1.774997101658431E-2</c:v>
                </c:pt>
                <c:pt idx="22">
                  <c:v>7.0788728701945039E-2</c:v>
                </c:pt>
                <c:pt idx="23">
                  <c:v>0.20121905818688995</c:v>
                </c:pt>
                <c:pt idx="24">
                  <c:v>0.41893936070679516</c:v>
                </c:pt>
                <c:pt idx="25">
                  <c:v>0.66569614235110786</c:v>
                </c:pt>
                <c:pt idx="26">
                  <c:v>0.85559296892129844</c:v>
                </c:pt>
                <c:pt idx="27">
                  <c:v>0.95480975624449971</c:v>
                </c:pt>
                <c:pt idx="28">
                  <c:v>0.98999235854889622</c:v>
                </c:pt>
                <c:pt idx="29">
                  <c:v>0.99845544421865073</c:v>
                </c:pt>
                <c:pt idx="30">
                  <c:v>0.99983554408831765</c:v>
                </c:pt>
                <c:pt idx="31">
                  <c:v>0.99998800314813441</c:v>
                </c:pt>
                <c:pt idx="32">
                  <c:v>0.99999940329961656</c:v>
                </c:pt>
                <c:pt idx="33">
                  <c:v>0.9999999798346263</c:v>
                </c:pt>
                <c:pt idx="34">
                  <c:v>0.999999999538147</c:v>
                </c:pt>
                <c:pt idx="35">
                  <c:v>0.99999999999284506</c:v>
                </c:pt>
                <c:pt idx="36">
                  <c:v>0.99999999999992517</c:v>
                </c:pt>
                <c:pt idx="37">
                  <c:v>0.99999999999999944</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5-4E09-4274-B8D2-2432A9E71C7C}"/>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pt idx="0">
                  <c:v>8.4361816427816553E-293</c:v>
                </c:pt>
                <c:pt idx="1">
                  <c:v>5.1472155099405947E-270</c:v>
                </c:pt>
                <c:pt idx="2">
                  <c:v>3.6938555968217086E-248</c:v>
                </c:pt>
                <c:pt idx="3">
                  <c:v>3.1184246772644545E-227</c:v>
                </c:pt>
                <c:pt idx="4">
                  <c:v>3.0975211941030643E-207</c:v>
                </c:pt>
                <c:pt idx="5">
                  <c:v>3.6207949892721574E-188</c:v>
                </c:pt>
                <c:pt idx="6">
                  <c:v>4.9820080542555081E-170</c:v>
                </c:pt>
                <c:pt idx="7">
                  <c:v>8.0710883551841053E-153</c:v>
                </c:pt>
                <c:pt idx="8">
                  <c:v>1.5400083731103738E-136</c:v>
                </c:pt>
                <c:pt idx="9">
                  <c:v>3.4620871071492661E-121</c:v>
                </c:pt>
                <c:pt idx="10">
                  <c:v>9.1741997884536843E-107</c:v>
                </c:pt>
                <c:pt idx="11">
                  <c:v>2.8671086219466529E-93</c:v>
                </c:pt>
                <c:pt idx="12">
                  <c:v>1.0574181650902695E-80</c:v>
                </c:pt>
                <c:pt idx="13">
                  <c:v>4.6059926339977536E-69</c:v>
                </c:pt>
                <c:pt idx="14">
                  <c:v>2.3719716797110329E-58</c:v>
                </c:pt>
                <c:pt idx="15">
                  <c:v>1.4459825593125681E-48</c:v>
                </c:pt>
                <c:pt idx="16">
                  <c:v>1.0452312144537817E-39</c:v>
                </c:pt>
                <c:pt idx="17">
                  <c:v>8.9791217968678236E-32</c:v>
                </c:pt>
                <c:pt idx="18">
                  <c:v>9.1955356273203195E-25</c:v>
                </c:pt>
                <c:pt idx="19">
                  <c:v>1.1276602785352488E-18</c:v>
                </c:pt>
                <c:pt idx="20">
                  <c:v>1.6670517388568042E-13</c:v>
                </c:pt>
                <c:pt idx="21">
                  <c:v>3.0028591198868859E-9</c:v>
                </c:pt>
                <c:pt idx="22">
                  <c:v>6.7134031736894106E-6</c:v>
                </c:pt>
                <c:pt idx="23">
                  <c:v>1.9294967832240426E-3</c:v>
                </c:pt>
                <c:pt idx="24">
                  <c:v>7.694909860170894E-2</c:v>
                </c:pt>
                <c:pt idx="25">
                  <c:v>0.51502488424077941</c:v>
                </c:pt>
                <c:pt idx="26">
                  <c:v>0.93335299182226894</c:v>
                </c:pt>
                <c:pt idx="27">
                  <c:v>0.99848562714924316</c:v>
                </c:pt>
                <c:pt idx="28">
                  <c:v>0.99999525266047506</c:v>
                </c:pt>
                <c:pt idx="29">
                  <c:v>0.99999999809155937</c:v>
                </c:pt>
                <c:pt idx="30">
                  <c:v>0.99999999999990485</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6-4E09-4274-B8D2-2432A9E71C7C}"/>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pt idx="0">
                  <c:v>0</c:v>
                </c:pt>
                <c:pt idx="1">
                  <c:v>0</c:v>
                </c:pt>
                <c:pt idx="2">
                  <c:v>0</c:v>
                </c:pt>
                <c:pt idx="3">
                  <c:v>0</c:v>
                </c:pt>
                <c:pt idx="4">
                  <c:v>0</c:v>
                </c:pt>
                <c:pt idx="5">
                  <c:v>0</c:v>
                </c:pt>
                <c:pt idx="6">
                  <c:v>0</c:v>
                </c:pt>
                <c:pt idx="7">
                  <c:v>0</c:v>
                </c:pt>
                <c:pt idx="8">
                  <c:v>0</c:v>
                </c:pt>
                <c:pt idx="9">
                  <c:v>2.7206911156214057E-291</c:v>
                </c:pt>
                <c:pt idx="10">
                  <c:v>5.9479686870223225E-259</c:v>
                </c:pt>
                <c:pt idx="11">
                  <c:v>1.576418980421206E-228</c:v>
                </c:pt>
                <c:pt idx="12">
                  <c:v>5.0676353549358374E-200</c:v>
                </c:pt>
                <c:pt idx="13">
                  <c:v>1.9771229477310974E-173</c:v>
                </c:pt>
                <c:pt idx="14">
                  <c:v>9.3687497664399636E-149</c:v>
                </c:pt>
                <c:pt idx="15">
                  <c:v>5.3970421029155598E-126</c:v>
                </c:pt>
                <c:pt idx="16">
                  <c:v>3.7841987759737025E-105</c:v>
                </c:pt>
                <c:pt idx="17">
                  <c:v>3.234517212300499E-86</c:v>
                </c:pt>
                <c:pt idx="18">
                  <c:v>3.3772288216375471E-69</c:v>
                </c:pt>
                <c:pt idx="19">
                  <c:v>4.3197795419998518E-54</c:v>
                </c:pt>
                <c:pt idx="20">
                  <c:v>6.7963292647367151E-41</c:v>
                </c:pt>
                <c:pt idx="21">
                  <c:v>1.3232255201928876E-29</c:v>
                </c:pt>
                <c:pt idx="22">
                  <c:v>3.2190608936994066E-20</c:v>
                </c:pt>
                <c:pt idx="23">
                  <c:v>9.9492631178298483E-13</c:v>
                </c:pt>
                <c:pt idx="24">
                  <c:v>4.034806674984143E-7</c:v>
                </c:pt>
                <c:pt idx="25">
                  <c:v>0.03</c:v>
                </c:pt>
                <c:pt idx="26">
                  <c:v>0.23249869475556045</c:v>
                </c:pt>
                <c:pt idx="27">
                  <c:v>0.91479288427035044</c:v>
                </c:pt>
                <c:pt idx="28">
                  <c:v>0.99974207758363709</c:v>
                </c:pt>
                <c:pt idx="29">
                  <c:v>0.9999999875456036</c:v>
                </c:pt>
                <c:pt idx="30">
                  <c:v>0.99999999999999178</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7-4E09-4274-B8D2-2432A9E71C7C}"/>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8-4E09-4274-B8D2-2432A9E71C7C}"/>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9-4E09-4274-B8D2-2432A9E71C7C}"/>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A-4E09-4274-B8D2-2432A9E71C7C}"/>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B-4E09-4274-B8D2-2432A9E71C7C}"/>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C-4E09-4274-B8D2-2432A9E71C7C}"/>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D-4E09-4274-B8D2-2432A9E71C7C}"/>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E-4E09-4274-B8D2-2432A9E71C7C}"/>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F-4E09-4274-B8D2-2432A9E71C7C}"/>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10-4E09-4274-B8D2-2432A9E71C7C}"/>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1-4E09-4274-B8D2-2432A9E71C7C}"/>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2-4E09-4274-B8D2-2432A9E71C7C}"/>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1"/>
        <c:axPos val="b"/>
        <c:numFmt formatCode="#,##0" sourceLinked="0"/>
        <c:majorTickMark val="out"/>
        <c:minorTickMark val="none"/>
        <c:tickLblPos val="nextTo"/>
        <c:crossAx val="180884607"/>
        <c:crosses val="autoZero"/>
        <c:crossBetween val="midCat"/>
      </c:valAx>
      <c:valAx>
        <c:axId val="180884607"/>
        <c:scaling>
          <c:orientation val="minMax"/>
          <c:max val="1.01"/>
          <c:min val="-1.0000000000000002E-2"/>
        </c:scaling>
        <c:delete val="1"/>
        <c:axPos val="l"/>
        <c:numFmt formatCode="#,##0.00" sourceLinked="0"/>
        <c:majorTickMark val="out"/>
        <c:minorTickMark val="none"/>
        <c:tickLblPos val="nextTo"/>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0A2-8040-83D1-3CFDD9F44996}"/>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A2-8040-83D1-3CFDD9F44996}"/>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0A2-8040-83D1-3CFDD9F44996}"/>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30A2-8040-83D1-3CFDD9F44996}"/>
            </c:ext>
          </c:extLst>
        </c:ser>
        <c:dLbls>
          <c:showLegendKey val="0"/>
          <c:showVal val="0"/>
          <c:showCatName val="0"/>
          <c:showSerName val="0"/>
          <c:showPercent val="0"/>
          <c:showBubbleSize val="0"/>
        </c:dLbls>
        <c:gapWidth val="60"/>
        <c:overlap val="-24"/>
        <c:axId val="1272880312"/>
        <c:axId val="1280023800"/>
      </c:barChart>
      <c:catAx>
        <c:axId val="1272880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80023800"/>
        <c:crosses val="autoZero"/>
        <c:auto val="1"/>
        <c:lblAlgn val="ctr"/>
        <c:lblOffset val="100"/>
        <c:noMultiLvlLbl val="0"/>
      </c:catAx>
      <c:valAx>
        <c:axId val="1280023800"/>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127288031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Sheet1!$A$2:$A$10</c:f>
              <c:numCache>
                <c:formatCode>General</c:formatCode>
                <c:ptCount val="9"/>
                <c:pt idx="0">
                  <c:v>0</c:v>
                </c:pt>
                <c:pt idx="1">
                  <c:v>1</c:v>
                </c:pt>
                <c:pt idx="2">
                  <c:v>2</c:v>
                </c:pt>
                <c:pt idx="3">
                  <c:v>3</c:v>
                </c:pt>
                <c:pt idx="4">
                  <c:v>4</c:v>
                </c:pt>
                <c:pt idx="5">
                  <c:v>5</c:v>
                </c:pt>
                <c:pt idx="6">
                  <c:v>6</c:v>
                </c:pt>
                <c:pt idx="7">
                  <c:v>7</c:v>
                </c:pt>
              </c:numCache>
            </c:numRef>
          </c:xVal>
          <c:yVal>
            <c:numRef>
              <c:f>Sheet1!$B$2:$B$10</c:f>
              <c:numCache>
                <c:formatCode>General</c:formatCode>
                <c:ptCount val="9"/>
              </c:numCache>
            </c:numRef>
          </c:yVal>
          <c:smooth val="1"/>
          <c:extLst>
            <c:ext xmlns:c16="http://schemas.microsoft.com/office/drawing/2014/chart" uri="{C3380CC4-5D6E-409C-BE32-E72D297353CC}">
              <c16:uniqueId val="{00000000-3C58-4F61-8CE2-0D3283FBA0FE}"/>
            </c:ext>
          </c:extLst>
        </c:ser>
        <c:dLbls>
          <c:showLegendKey val="0"/>
          <c:showVal val="0"/>
          <c:showCatName val="0"/>
          <c:showSerName val="0"/>
          <c:showPercent val="0"/>
          <c:showBubbleSize val="0"/>
        </c:dLbls>
        <c:axId val="180886687"/>
        <c:axId val="180884607"/>
      </c:scatterChart>
      <c:valAx>
        <c:axId val="180886687"/>
        <c:scaling>
          <c:orientation val="minMax"/>
          <c:max val="6"/>
          <c:min val="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4607"/>
        <c:crosses val="autoZero"/>
        <c:crossBetween val="midCat"/>
      </c:valAx>
      <c:valAx>
        <c:axId val="180884607"/>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b="0" i="0" u="none" strike="noStrike" baseline="0" dirty="0">
                    <a:effectLst/>
                  </a:rPr>
                  <a:t>Probability of </a:t>
                </a:r>
                <a:r>
                  <a:rPr lang="en-US" sz="2800" dirty="0">
                    <a:solidFill>
                      <a:schemeClr val="tx1"/>
                    </a:solidFill>
                    <a:latin typeface="Cambria" panose="02040503050406030204" pitchFamily="18" charset="0"/>
                  </a:rPr>
                  <a:t>Read</a:t>
                </a:r>
                <a:r>
                  <a:rPr lang="en-US" sz="2800" baseline="0" dirty="0">
                    <a:solidFill>
                      <a:schemeClr val="tx1"/>
                    </a:solidFill>
                    <a:latin typeface="Cambria" panose="02040503050406030204" pitchFamily="18" charset="0"/>
                  </a:rPr>
                  <a:t> </a:t>
                </a:r>
                <a:r>
                  <a:rPr lang="en-US" sz="2800" dirty="0">
                    <a:solidFill>
                      <a:schemeClr val="tx1"/>
                    </a:solidFill>
                    <a:latin typeface="Cambria" panose="02040503050406030204" pitchFamily="18" charset="0"/>
                  </a:rPr>
                  <a:t>Failure</a:t>
                </a:r>
              </a:p>
            </c:rich>
          </c:tx>
          <c:layout>
            <c:manualLayout>
              <c:xMode val="edge"/>
              <c:yMode val="edge"/>
              <c:x val="7.1839080459770114E-3"/>
              <c:y val="6.8416137662899126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Sheet1!$A$2:$A$10</c:f>
              <c:numCache>
                <c:formatCode>General</c:formatCode>
                <c:ptCount val="9"/>
                <c:pt idx="0">
                  <c:v>0</c:v>
                </c:pt>
                <c:pt idx="1">
                  <c:v>1</c:v>
                </c:pt>
                <c:pt idx="2">
                  <c:v>2</c:v>
                </c:pt>
                <c:pt idx="3">
                  <c:v>3</c:v>
                </c:pt>
                <c:pt idx="4">
                  <c:v>4</c:v>
                </c:pt>
                <c:pt idx="5">
                  <c:v>5</c:v>
                </c:pt>
                <c:pt idx="6">
                  <c:v>6</c:v>
                </c:pt>
                <c:pt idx="7">
                  <c:v>7</c:v>
                </c:pt>
              </c:numCache>
            </c:numRef>
          </c:xVal>
          <c:yVal>
            <c:numRef>
              <c:f>Sheet1!$B$2:$B$10</c:f>
              <c:numCache>
                <c:formatCode>General</c:formatCode>
                <c:ptCount val="9"/>
              </c:numCache>
            </c:numRef>
          </c:yVal>
          <c:smooth val="1"/>
          <c:extLst>
            <c:ext xmlns:c16="http://schemas.microsoft.com/office/drawing/2014/chart" uri="{C3380CC4-5D6E-409C-BE32-E72D297353CC}">
              <c16:uniqueId val="{00000000-3C58-4F61-8CE2-0D3283FBA0FE}"/>
            </c:ext>
          </c:extLst>
        </c:ser>
        <c:dLbls>
          <c:showLegendKey val="0"/>
          <c:showVal val="0"/>
          <c:showCatName val="0"/>
          <c:showSerName val="0"/>
          <c:showPercent val="0"/>
          <c:showBubbleSize val="0"/>
        </c:dLbls>
        <c:axId val="180886687"/>
        <c:axId val="180884607"/>
      </c:scatterChart>
      <c:valAx>
        <c:axId val="180886687"/>
        <c:scaling>
          <c:orientation val="minMax"/>
          <c:max val="6"/>
          <c:min val="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4607"/>
        <c:crosses val="autoZero"/>
        <c:crossBetween val="midCat"/>
      </c:valAx>
      <c:valAx>
        <c:axId val="180884607"/>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b="0" i="0" u="none" strike="noStrike" baseline="0" dirty="0">
                    <a:effectLst/>
                  </a:rPr>
                  <a:t>Probability of </a:t>
                </a:r>
                <a:r>
                  <a:rPr lang="en-US" sz="2800" dirty="0">
                    <a:solidFill>
                      <a:schemeClr val="tx1"/>
                    </a:solidFill>
                    <a:latin typeface="Cambria" panose="02040503050406030204" pitchFamily="18" charset="0"/>
                  </a:rPr>
                  <a:t>Read</a:t>
                </a:r>
                <a:r>
                  <a:rPr lang="en-US" sz="2800" baseline="0" dirty="0">
                    <a:solidFill>
                      <a:schemeClr val="tx1"/>
                    </a:solidFill>
                    <a:latin typeface="Cambria" panose="02040503050406030204" pitchFamily="18" charset="0"/>
                  </a:rPr>
                  <a:t> </a:t>
                </a:r>
                <a:r>
                  <a:rPr lang="en-US" sz="2800" dirty="0">
                    <a:solidFill>
                      <a:schemeClr val="tx1"/>
                    </a:solidFill>
                    <a:latin typeface="Cambria" panose="02040503050406030204" pitchFamily="18" charset="0"/>
                  </a:rPr>
                  <a:t>Failure</a:t>
                </a:r>
              </a:p>
            </c:rich>
          </c:tx>
          <c:layout>
            <c:manualLayout>
              <c:xMode val="edge"/>
              <c:yMode val="edge"/>
              <c:x val="7.1839080459770114E-3"/>
              <c:y val="6.8416137662899126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Sheet1!$E$1</c:f>
              <c:strCache>
                <c:ptCount val="1"/>
                <c:pt idx="0">
                  <c:v>Column3</c:v>
                </c:pt>
              </c:strCache>
            </c:strRef>
          </c:tx>
          <c:spPr>
            <a:ln w="57150" cap="rnd">
              <a:solidFill>
                <a:schemeClr val="accent4"/>
              </a:solidFill>
              <a:round/>
            </a:ln>
            <a:effectLst/>
          </c:spPr>
          <c:marker>
            <c:symbol val="none"/>
          </c:marker>
          <c:xVal>
            <c:numRef>
              <c:f>Sheet1!$A$2:$A$63</c:f>
              <c:numCache>
                <c:formatCode>General</c:formatCode>
                <c:ptCount val="62"/>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Sheet1!$E$2:$E$63</c:f>
              <c:numCache>
                <c:formatCode>General</c:formatCode>
                <c:ptCount val="6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1.0526000000000001E-2</c:v>
                </c:pt>
                <c:pt idx="20">
                  <c:v>1.0526000000000001E-2</c:v>
                </c:pt>
                <c:pt idx="21">
                  <c:v>0.15789500000000001</c:v>
                </c:pt>
                <c:pt idx="22">
                  <c:v>0.42105300000000001</c:v>
                </c:pt>
                <c:pt idx="23">
                  <c:v>0.56842099999999895</c:v>
                </c:pt>
                <c:pt idx="24">
                  <c:v>0.81052599999999897</c:v>
                </c:pt>
                <c:pt idx="25">
                  <c:v>0.98947399999999897</c:v>
                </c:pt>
                <c:pt idx="26">
                  <c:v>0.98947399999999897</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0-2460-432F-822C-30DE2975ACD7}"/>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1"/>
        <c:axPos val="b"/>
        <c:numFmt formatCode="#,##0.0" sourceLinked="0"/>
        <c:majorTickMark val="out"/>
        <c:minorTickMark val="none"/>
        <c:tickLblPos val="nextTo"/>
        <c:crossAx val="180884607"/>
        <c:crosses val="autoZero"/>
        <c:crossBetween val="midCat"/>
      </c:valAx>
      <c:valAx>
        <c:axId val="180884607"/>
        <c:scaling>
          <c:orientation val="minMax"/>
          <c:max val="1.01"/>
          <c:min val="-1.0000000000000002E-2"/>
        </c:scaling>
        <c:delete val="1"/>
        <c:axPos val="l"/>
        <c:numFmt formatCode="#,##0.00" sourceLinked="0"/>
        <c:majorTickMark val="out"/>
        <c:minorTickMark val="none"/>
        <c:tickLblPos val="nextTo"/>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numCache>
            </c:numRef>
          </c:yVal>
          <c:smooth val="1"/>
          <c:extLst>
            <c:ext xmlns:c16="http://schemas.microsoft.com/office/drawing/2014/chart" uri="{C3380CC4-5D6E-409C-BE32-E72D297353CC}">
              <c16:uniqueId val="{00000000-3C58-4F61-8CE2-0D3283FBA0FE}"/>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numCache>
            </c:numRef>
          </c:yVal>
          <c:smooth val="1"/>
          <c:extLst>
            <c:ext xmlns:c16="http://schemas.microsoft.com/office/drawing/2014/chart" uri="{C3380CC4-5D6E-409C-BE32-E72D297353CC}">
              <c16:uniqueId val="{00000000-3625-4DA6-A2C5-C9D0756BAB85}"/>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numCache>
            </c:numRef>
          </c:yVal>
          <c:smooth val="1"/>
          <c:extLst>
            <c:ext xmlns:c16="http://schemas.microsoft.com/office/drawing/2014/chart" uri="{C3380CC4-5D6E-409C-BE32-E72D297353CC}">
              <c16:uniqueId val="{00000001-3625-4DA6-A2C5-C9D0756BAB85}"/>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numCache>
            </c:numRef>
          </c:yVal>
          <c:smooth val="1"/>
          <c:extLst>
            <c:ext xmlns:c16="http://schemas.microsoft.com/office/drawing/2014/chart" uri="{C3380CC4-5D6E-409C-BE32-E72D297353CC}">
              <c16:uniqueId val="{00000002-3625-4DA6-A2C5-C9D0756BAB85}"/>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numCache>
            </c:numRef>
          </c:yVal>
          <c:smooth val="1"/>
          <c:extLst>
            <c:ext xmlns:c16="http://schemas.microsoft.com/office/drawing/2014/chart" uri="{C3380CC4-5D6E-409C-BE32-E72D297353CC}">
              <c16:uniqueId val="{00000003-3625-4DA6-A2C5-C9D0756BAB85}"/>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numCache>
            </c:numRef>
          </c:yVal>
          <c:smooth val="1"/>
          <c:extLst>
            <c:ext xmlns:c16="http://schemas.microsoft.com/office/drawing/2014/chart" uri="{C3380CC4-5D6E-409C-BE32-E72D297353CC}">
              <c16:uniqueId val="{00000004-3625-4DA6-A2C5-C9D0756BAB85}"/>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numCache>
            </c:numRef>
          </c:yVal>
          <c:smooth val="1"/>
          <c:extLst>
            <c:ext xmlns:c16="http://schemas.microsoft.com/office/drawing/2014/chart" uri="{C3380CC4-5D6E-409C-BE32-E72D297353CC}">
              <c16:uniqueId val="{00000005-3625-4DA6-A2C5-C9D0756BAB85}"/>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numCache>
            </c:numRef>
          </c:yVal>
          <c:smooth val="1"/>
          <c:extLst>
            <c:ext xmlns:c16="http://schemas.microsoft.com/office/drawing/2014/chart" uri="{C3380CC4-5D6E-409C-BE32-E72D297353CC}">
              <c16:uniqueId val="{00000006-3625-4DA6-A2C5-C9D0756BAB85}"/>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7-3625-4DA6-A2C5-C9D0756BAB85}"/>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8-3625-4DA6-A2C5-C9D0756BAB85}"/>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9-3625-4DA6-A2C5-C9D0756BAB85}"/>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A-3625-4DA6-A2C5-C9D0756BAB85}"/>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B-3625-4DA6-A2C5-C9D0756BAB85}"/>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C-3625-4DA6-A2C5-C9D0756BAB85}"/>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D-3625-4DA6-A2C5-C9D0756BAB85}"/>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E-3625-4DA6-A2C5-C9D0756BAB85}"/>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0F-3625-4DA6-A2C5-C9D0756BAB85}"/>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0-3625-4DA6-A2C5-C9D0756BAB85}"/>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1-3625-4DA6-A2C5-C9D0756BAB85}"/>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4607"/>
        <c:crosses val="autoZero"/>
        <c:crossBetween val="midCat"/>
        <c:majorUnit val="0.1"/>
      </c:valAx>
      <c:valAx>
        <c:axId val="180884607"/>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Read Failure Probability</a:t>
                </a:r>
              </a:p>
            </c:rich>
          </c:tx>
          <c:layout>
            <c:manualLayout>
              <c:xMode val="edge"/>
              <c:yMode val="edge"/>
              <c:x val="1.6955199666741225E-2"/>
              <c:y val="7.316576498544819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Sheet1!$E$1</c:f>
              <c:strCache>
                <c:ptCount val="1"/>
                <c:pt idx="0">
                  <c:v>Column3</c:v>
                </c:pt>
              </c:strCache>
            </c:strRef>
          </c:tx>
          <c:spPr>
            <a:ln w="57150" cap="rnd">
              <a:solidFill>
                <a:schemeClr val="accent4"/>
              </a:solidFill>
              <a:round/>
            </a:ln>
            <a:effectLst/>
          </c:spPr>
          <c:marker>
            <c:symbol val="none"/>
          </c:marker>
          <c:xVal>
            <c:numRef>
              <c:f>Sheet1!$A$2:$A$63</c:f>
              <c:numCache>
                <c:formatCode>General</c:formatCode>
                <c:ptCount val="62"/>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Sheet1!$E$2:$E$63</c:f>
              <c:numCache>
                <c:formatCode>General</c:formatCode>
                <c:ptCount val="6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1.0526000000000001E-2</c:v>
                </c:pt>
                <c:pt idx="20">
                  <c:v>1.0526000000000001E-2</c:v>
                </c:pt>
                <c:pt idx="21">
                  <c:v>0.15789500000000001</c:v>
                </c:pt>
                <c:pt idx="22">
                  <c:v>0.42105300000000001</c:v>
                </c:pt>
                <c:pt idx="23">
                  <c:v>0.56842099999999895</c:v>
                </c:pt>
                <c:pt idx="24">
                  <c:v>0.81052599999999897</c:v>
                </c:pt>
                <c:pt idx="25">
                  <c:v>0.98947399999999897</c:v>
                </c:pt>
                <c:pt idx="26">
                  <c:v>0.98947399999999897</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0-2460-432F-822C-30DE2975ACD7}"/>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1"/>
        <c:axPos val="b"/>
        <c:numFmt formatCode="#,##0.0" sourceLinked="0"/>
        <c:majorTickMark val="out"/>
        <c:minorTickMark val="none"/>
        <c:tickLblPos val="nextTo"/>
        <c:crossAx val="180884607"/>
        <c:crosses val="autoZero"/>
        <c:crossBetween val="midCat"/>
      </c:valAx>
      <c:valAx>
        <c:axId val="180884607"/>
        <c:scaling>
          <c:orientation val="minMax"/>
          <c:max val="1.01"/>
          <c:min val="-1.0000000000000002E-2"/>
        </c:scaling>
        <c:delete val="1"/>
        <c:axPos val="l"/>
        <c:numFmt formatCode="#,##0.00" sourceLinked="0"/>
        <c:majorTickMark val="out"/>
        <c:minorTickMark val="none"/>
        <c:tickLblPos val="nextTo"/>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numCache>
            </c:numRef>
          </c:yVal>
          <c:smooth val="1"/>
          <c:extLst>
            <c:ext xmlns:c16="http://schemas.microsoft.com/office/drawing/2014/chart" uri="{C3380CC4-5D6E-409C-BE32-E72D297353CC}">
              <c16:uniqueId val="{00000000-3C58-4F61-8CE2-0D3283FBA0FE}"/>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numCache>
            </c:numRef>
          </c:yVal>
          <c:smooth val="1"/>
          <c:extLst>
            <c:ext xmlns:c16="http://schemas.microsoft.com/office/drawing/2014/chart" uri="{C3380CC4-5D6E-409C-BE32-E72D297353CC}">
              <c16:uniqueId val="{00000000-3625-4DA6-A2C5-C9D0756BAB85}"/>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numCache>
            </c:numRef>
          </c:yVal>
          <c:smooth val="1"/>
          <c:extLst>
            <c:ext xmlns:c16="http://schemas.microsoft.com/office/drawing/2014/chart" uri="{C3380CC4-5D6E-409C-BE32-E72D297353CC}">
              <c16:uniqueId val="{00000001-3625-4DA6-A2C5-C9D0756BAB85}"/>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numCache>
            </c:numRef>
          </c:yVal>
          <c:smooth val="1"/>
          <c:extLst>
            <c:ext xmlns:c16="http://schemas.microsoft.com/office/drawing/2014/chart" uri="{C3380CC4-5D6E-409C-BE32-E72D297353CC}">
              <c16:uniqueId val="{00000002-3625-4DA6-A2C5-C9D0756BAB85}"/>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numCache>
            </c:numRef>
          </c:yVal>
          <c:smooth val="1"/>
          <c:extLst>
            <c:ext xmlns:c16="http://schemas.microsoft.com/office/drawing/2014/chart" uri="{C3380CC4-5D6E-409C-BE32-E72D297353CC}">
              <c16:uniqueId val="{00000003-3625-4DA6-A2C5-C9D0756BAB85}"/>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numCache>
            </c:numRef>
          </c:yVal>
          <c:smooth val="1"/>
          <c:extLst>
            <c:ext xmlns:c16="http://schemas.microsoft.com/office/drawing/2014/chart" uri="{C3380CC4-5D6E-409C-BE32-E72D297353CC}">
              <c16:uniqueId val="{00000004-3625-4DA6-A2C5-C9D0756BAB85}"/>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numCache>
            </c:numRef>
          </c:yVal>
          <c:smooth val="1"/>
          <c:extLst>
            <c:ext xmlns:c16="http://schemas.microsoft.com/office/drawing/2014/chart" uri="{C3380CC4-5D6E-409C-BE32-E72D297353CC}">
              <c16:uniqueId val="{00000005-3625-4DA6-A2C5-C9D0756BAB85}"/>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numCache>
            </c:numRef>
          </c:yVal>
          <c:smooth val="1"/>
          <c:extLst>
            <c:ext xmlns:c16="http://schemas.microsoft.com/office/drawing/2014/chart" uri="{C3380CC4-5D6E-409C-BE32-E72D297353CC}">
              <c16:uniqueId val="{00000006-3625-4DA6-A2C5-C9D0756BAB85}"/>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7-3625-4DA6-A2C5-C9D0756BAB85}"/>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8-3625-4DA6-A2C5-C9D0756BAB85}"/>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9-3625-4DA6-A2C5-C9D0756BAB85}"/>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A-3625-4DA6-A2C5-C9D0756BAB85}"/>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B-3625-4DA6-A2C5-C9D0756BAB85}"/>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C-3625-4DA6-A2C5-C9D0756BAB85}"/>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D-3625-4DA6-A2C5-C9D0756BAB85}"/>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E-3625-4DA6-A2C5-C9D0756BAB85}"/>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0F-3625-4DA6-A2C5-C9D0756BAB85}"/>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0-3625-4DA6-A2C5-C9D0756BAB85}"/>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1-3625-4DA6-A2C5-C9D0756BAB85}"/>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4607"/>
        <c:crosses val="autoZero"/>
        <c:crossBetween val="midCat"/>
        <c:majorUnit val="0.1"/>
      </c:valAx>
      <c:valAx>
        <c:axId val="180884607"/>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Read Failure Probability</a:t>
                </a:r>
              </a:p>
            </c:rich>
          </c:tx>
          <c:layout>
            <c:manualLayout>
              <c:xMode val="edge"/>
              <c:yMode val="edge"/>
              <c:x val="1.6955199666741225E-2"/>
              <c:y val="7.316576498544819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numCache>
            </c:numRef>
          </c:yVal>
          <c:smooth val="1"/>
          <c:extLst>
            <c:ext xmlns:c16="http://schemas.microsoft.com/office/drawing/2014/chart" uri="{C3380CC4-5D6E-409C-BE32-E72D297353CC}">
              <c16:uniqueId val="{00000000-3C58-4F61-8CE2-0D3283FBA0FE}"/>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numCache>
            </c:numRef>
          </c:yVal>
          <c:smooth val="1"/>
          <c:extLst>
            <c:ext xmlns:c16="http://schemas.microsoft.com/office/drawing/2014/chart" uri="{C3380CC4-5D6E-409C-BE32-E72D297353CC}">
              <c16:uniqueId val="{00000000-3625-4DA6-A2C5-C9D0756BAB85}"/>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numCache>
            </c:numRef>
          </c:yVal>
          <c:smooth val="1"/>
          <c:extLst>
            <c:ext xmlns:c16="http://schemas.microsoft.com/office/drawing/2014/chart" uri="{C3380CC4-5D6E-409C-BE32-E72D297353CC}">
              <c16:uniqueId val="{00000001-3625-4DA6-A2C5-C9D0756BAB85}"/>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numCache>
            </c:numRef>
          </c:yVal>
          <c:smooth val="1"/>
          <c:extLst>
            <c:ext xmlns:c16="http://schemas.microsoft.com/office/drawing/2014/chart" uri="{C3380CC4-5D6E-409C-BE32-E72D297353CC}">
              <c16:uniqueId val="{00000002-3625-4DA6-A2C5-C9D0756BAB85}"/>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numCache>
            </c:numRef>
          </c:yVal>
          <c:smooth val="1"/>
          <c:extLst>
            <c:ext xmlns:c16="http://schemas.microsoft.com/office/drawing/2014/chart" uri="{C3380CC4-5D6E-409C-BE32-E72D297353CC}">
              <c16:uniqueId val="{00000003-3625-4DA6-A2C5-C9D0756BAB85}"/>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numCache>
            </c:numRef>
          </c:yVal>
          <c:smooth val="1"/>
          <c:extLst>
            <c:ext xmlns:c16="http://schemas.microsoft.com/office/drawing/2014/chart" uri="{C3380CC4-5D6E-409C-BE32-E72D297353CC}">
              <c16:uniqueId val="{00000004-3625-4DA6-A2C5-C9D0756BAB85}"/>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numCache>
            </c:numRef>
          </c:yVal>
          <c:smooth val="1"/>
          <c:extLst>
            <c:ext xmlns:c16="http://schemas.microsoft.com/office/drawing/2014/chart" uri="{C3380CC4-5D6E-409C-BE32-E72D297353CC}">
              <c16:uniqueId val="{00000005-3625-4DA6-A2C5-C9D0756BAB85}"/>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numCache>
            </c:numRef>
          </c:yVal>
          <c:smooth val="1"/>
          <c:extLst>
            <c:ext xmlns:c16="http://schemas.microsoft.com/office/drawing/2014/chart" uri="{C3380CC4-5D6E-409C-BE32-E72D297353CC}">
              <c16:uniqueId val="{00000006-3625-4DA6-A2C5-C9D0756BAB85}"/>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7-3625-4DA6-A2C5-C9D0756BAB85}"/>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8-3625-4DA6-A2C5-C9D0756BAB85}"/>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9-3625-4DA6-A2C5-C9D0756BAB85}"/>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A-3625-4DA6-A2C5-C9D0756BAB85}"/>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B-3625-4DA6-A2C5-C9D0756BAB85}"/>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C-3625-4DA6-A2C5-C9D0756BAB85}"/>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D-3625-4DA6-A2C5-C9D0756BAB85}"/>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E-3625-4DA6-A2C5-C9D0756BAB85}"/>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0F-3625-4DA6-A2C5-C9D0756BAB85}"/>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0-3625-4DA6-A2C5-C9D0756BAB85}"/>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1.4079999999999899</c:v>
                </c:pt>
                <c:pt idx="19">
                  <c:v>1.47199999999999</c:v>
                </c:pt>
                <c:pt idx="20">
                  <c:v>1.536</c:v>
                </c:pt>
                <c:pt idx="21">
                  <c:v>1.6</c:v>
                </c:pt>
                <c:pt idx="22">
                  <c:v>1.6639999999999899</c:v>
                </c:pt>
                <c:pt idx="23">
                  <c:v>1.72799999999999</c:v>
                </c:pt>
                <c:pt idx="24">
                  <c:v>1.792</c:v>
                </c:pt>
                <c:pt idx="25">
                  <c:v>1.8560000000000001</c:v>
                </c:pt>
                <c:pt idx="26">
                  <c:v>1.9199999999999899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2.4959999999999898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1-3625-4DA6-A2C5-C9D0756BAB85}"/>
            </c:ext>
          </c:extLst>
        </c:ser>
        <c:dLbls>
          <c:showLegendKey val="0"/>
          <c:showVal val="0"/>
          <c:showCatName val="0"/>
          <c:showSerName val="0"/>
          <c:showPercent val="0"/>
          <c:showBubbleSize val="0"/>
        </c:dLbls>
        <c:axId val="180886687"/>
        <c:axId val="180884607"/>
      </c:scatterChart>
      <c:valAx>
        <c:axId val="180886687"/>
        <c:scaling>
          <c:orientation val="minMax"/>
          <c:max val="2"/>
          <c:min val="1.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4607"/>
        <c:crosses val="autoZero"/>
        <c:crossBetween val="midCat"/>
        <c:majorUnit val="0.1"/>
      </c:valAx>
      <c:valAx>
        <c:axId val="180884607"/>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Read Failure Probability</a:t>
                </a:r>
              </a:p>
            </c:rich>
          </c:tx>
          <c:layout>
            <c:manualLayout>
              <c:xMode val="edge"/>
              <c:yMode val="edge"/>
              <c:x val="1.6955199666741225E-2"/>
              <c:y val="7.316576498544819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180886687"/>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7/8/19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7/8/19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3964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4992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5844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4969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60409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477089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addition, they have serious implications for security</a:t>
            </a:r>
          </a:p>
          <a:p>
            <a:endParaRPr lang="en-US" baseline="0" dirty="0"/>
          </a:p>
          <a:p>
            <a:r>
              <a:rPr lang="en-US" baseline="0" dirty="0"/>
              <a:t>When disturbance errors occur, they could breach memory protection. This is because an OS page fits inside a DRAM row. So an error in a different DRAM row means an error in a different OS page.</a:t>
            </a:r>
          </a:p>
          <a:p>
            <a:endParaRPr lang="en-US" baseline="0" dirty="0"/>
          </a:p>
          <a:p>
            <a:r>
              <a:rPr lang="en-US" baseline="0" dirty="0"/>
              <a:t>This opens up a vulnerability to disturbance attacks. Just by accessing its own page, a malicious program could corrupt pages belonging to another program.</a:t>
            </a:r>
          </a:p>
          <a:p>
            <a:endParaRPr lang="en-US" baseline="0" dirty="0"/>
          </a:p>
          <a:p>
            <a:r>
              <a:rPr lang="en-US" baseline="0" dirty="0"/>
              <a:t>And, as shown previously, we constructed a proof-of-concept using only user-level instructions.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292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4131818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the errors occur? We see three possible causes.</a:t>
            </a:r>
          </a:p>
          <a:p>
            <a:endParaRPr lang="en-US" dirty="0"/>
          </a:p>
          <a:p>
            <a:r>
              <a:rPr lang="en-US" dirty="0"/>
              <a:t>First, there could electromagnetic</a:t>
            </a:r>
            <a:r>
              <a:rPr lang="en-US" baseline="0" dirty="0"/>
              <a:t> coupling between adjacent </a:t>
            </a:r>
            <a:r>
              <a:rPr lang="en-US" baseline="0" dirty="0" err="1"/>
              <a:t>wordlines</a:t>
            </a:r>
            <a:r>
              <a:rPr lang="en-US" baseline="0" dirty="0"/>
              <a:t>. When the voltage of one is toggled, it could briefly increase the voltage of the other and facilitate the leakage of charge.</a:t>
            </a:r>
          </a:p>
          <a:p>
            <a:endParaRPr lang="en-US" baseline="0" dirty="0"/>
          </a:p>
          <a:p>
            <a:r>
              <a:rPr lang="en-US" baseline="0" dirty="0"/>
              <a:t>Two other possibilities are conductive bridges and hot-carrier injection.</a:t>
            </a:r>
          </a:p>
          <a:p>
            <a:endParaRPr lang="en-US" baseline="0" dirty="0"/>
          </a:p>
          <a:p>
            <a:r>
              <a:rPr lang="en-US" baseline="0" dirty="0"/>
              <a:t>At least one manufacturer confirmed that these three could play a role in the disturbance errors we see them today.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99532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present the characterization</a:t>
            </a:r>
            <a:r>
              <a:rPr lang="en-US" baseline="0" dirty="0"/>
              <a:t> results, one-by-one.</a:t>
            </a:r>
          </a:p>
          <a:p>
            <a:endParaRPr lang="en-US" baseline="0" dirty="0"/>
          </a:p>
          <a:p>
            <a:r>
              <a:rPr lang="en-US" baseline="0" dirty="0"/>
              <a:t>First, I show that most modules are at risk. Second, I show the number of errors in a module as a function of the manufacture date. Third, I show that the errors are symptomatic of charge loss. Fourth, I show that an aggressor induces errors in adjacent rows. Fifth, I show several sensitivity studies. And, finally, I briefly describe other results in the paper.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2096564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a:t>
            </a:r>
            <a:r>
              <a:rPr lang="en-US" dirty="0"/>
              <a:t> row-address difference</a:t>
            </a:r>
            <a:r>
              <a:rPr lang="en-US" baseline="0" dirty="0"/>
              <a:t> between an aggressor and its victims. And the y-axis is the number of victim-aggressor pairs that correspond to the row-address difference. For all three modules, we see strong peaks at plus/minus 1. This implies that aggressors and victims have consecutive row-addresses, in other words, they are adjacent.</a:t>
            </a:r>
          </a:p>
          <a:p>
            <a:endParaRPr lang="en-US" baseline="0" dirty="0"/>
          </a:p>
          <a:p>
            <a:r>
              <a:rPr lang="en-US" baseline="0" dirty="0"/>
              <a:t>However, the figure also shows some victims that are not adjacent to the aggressor. We believe this could be caused by two reasons. First, depending on the mapping, two rows that are physically adjacent within the DRAM chip may not have consecutive row-addresses. Second, fault rows are often re-mapped to spare rows that may reside on a different portion of the DRAM chip.</a:t>
            </a:r>
          </a:p>
          <a:p>
            <a:endParaRPr lang="en-US" baseline="0" dirty="0"/>
          </a:p>
          <a:p>
            <a:r>
              <a:rPr lang="en-US" baseline="0" dirty="0"/>
              <a:t>Nevertheless, we conclude that the vast majority of aggressors &amp; victims are adjacent.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928711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FE2350-F2DF-964B-A38F-A60565610F04}" type="slidenum">
              <a:rPr lang="en-US" sz="1200">
                <a:solidFill>
                  <a:srgbClr val="000000"/>
                </a:solidFill>
                <a:latin typeface="Calibri" charset="0"/>
                <a:cs typeface="Arial" charset="0"/>
              </a:rPr>
              <a:pPr eaLnBrk="1" hangingPunct="1"/>
              <a:t>24</a:t>
            </a:fld>
            <a:endParaRPr lang="en-US" sz="1200">
              <a:solidFill>
                <a:srgbClr val="000000"/>
              </a:solidFill>
              <a:latin typeface="Calibri" charset="0"/>
              <a:cs typeface="Arial" charset="0"/>
            </a:endParaRPr>
          </a:p>
        </p:txBody>
      </p:sp>
    </p:spTree>
    <p:extLst>
      <p:ext uri="{BB962C8B-B14F-4D97-AF65-F5344CB8AC3E}">
        <p14:creationId xmlns:p14="http://schemas.microsoft.com/office/powerpoint/2010/main" val="613727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interval at which we access the aggressor. And the y-axis is the number of errors. To comply with the DRAM standard, we employ a default value of 55ns in our experiments. However, as we increase the access-interval, we see that the number of errors decreases. In particular, at 500ns, there are no errors for all three modules.</a:t>
            </a:r>
          </a:p>
          <a:p>
            <a:endParaRPr lang="en-US" baseline="0" dirty="0"/>
          </a:p>
          <a:p>
            <a:r>
              <a:rPr lang="en-US" baseline="0" dirty="0"/>
              <a:t>From this, we conclude that less frequent accesses induce fewer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2830828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refresh-interval. And the y-axis is the number of errors. To comply with the DRAM standard, we employ a default value of 64ms in our experiments. However, as we decrease the refresh-interval, we see that the number of errors decreases. In particular, when the refresh is shortened by 7x, there are no errors for all three modules.</a:t>
            </a:r>
          </a:p>
          <a:p>
            <a:endParaRPr lang="en-US" baseline="0" dirty="0"/>
          </a:p>
          <a:p>
            <a:r>
              <a:rPr lang="en-US" baseline="0" dirty="0"/>
              <a:t>From this, we conclude that more frequent accesses induce fewer errors.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160278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tested the modules with four different data-patterns:</a:t>
            </a:r>
            <a:r>
              <a:rPr lang="en-US" baseline="0" dirty="0"/>
              <a:t> Solid, inverse Solid, </a:t>
            </a:r>
            <a:r>
              <a:rPr lang="en-US" baseline="0" dirty="0" err="1"/>
              <a:t>RowStripe</a:t>
            </a:r>
            <a:r>
              <a:rPr lang="en-US" baseline="0" dirty="0"/>
              <a:t>, and inverse </a:t>
            </a:r>
            <a:r>
              <a:rPr lang="en-US" baseline="0" dirty="0" err="1"/>
              <a:t>RowStripe</a:t>
            </a:r>
            <a:r>
              <a:rPr lang="en-US" baseline="0" dirty="0"/>
              <a:t>. Solid and inverse Solid give us full coverage since each cell is tested with both 1s and 0s. And the same applies to </a:t>
            </a:r>
            <a:r>
              <a:rPr lang="en-US" baseline="0" dirty="0" err="1"/>
              <a:t>RowStripe</a:t>
            </a:r>
            <a:r>
              <a:rPr lang="en-US" baseline="0" dirty="0"/>
              <a:t> and its inverse.</a:t>
            </a:r>
          </a:p>
          <a:p>
            <a:endParaRPr lang="en-US" baseline="0" dirty="0"/>
          </a:p>
          <a:p>
            <a:r>
              <a:rPr lang="en-US" baseline="0" dirty="0"/>
              <a:t>However, we found that the </a:t>
            </a:r>
            <a:r>
              <a:rPr lang="en-US" baseline="0" dirty="0" err="1"/>
              <a:t>rowstripe</a:t>
            </a:r>
            <a:r>
              <a:rPr lang="en-US" baseline="0" dirty="0"/>
              <a:t> pattern had 10 times as more errors than the solid pattern. We also tested many other data-patterns, including random, but found </a:t>
            </a:r>
            <a:r>
              <a:rPr lang="en-US" baseline="0" dirty="0" err="1"/>
              <a:t>RowStripe</a:t>
            </a:r>
            <a:r>
              <a:rPr lang="en-US" baseline="0" dirty="0"/>
              <a:t> to induce the most errors.</a:t>
            </a:r>
          </a:p>
          <a:p>
            <a:endParaRPr lang="en-US" baseline="0" dirty="0"/>
          </a:p>
          <a:p>
            <a:r>
              <a:rPr lang="en-US" baseline="0" dirty="0"/>
              <a:t>Therefore, we conclude that errors are affected by data stored in other cells due to differences in coupling effects between the cells.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1166316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we show that victim cells are not weak cells, which are cells that are inherently leaky. According to our experiments, we saw almost no overlap between them.</a:t>
            </a:r>
          </a:p>
          <a:p>
            <a:endParaRPr lang="en-US" baseline="0" dirty="0"/>
          </a:p>
          <a:p>
            <a:r>
              <a:rPr lang="en-US" baseline="0" dirty="0"/>
              <a:t>Second, we show that errors are not strongly affected by temperature. In all of the tests so far, we set the temperature to 50 degrees Celsius. But even when we changed the temperature by 20 degrees, the number of errors changed by less than 15 percent.</a:t>
            </a:r>
          </a:p>
          <a:p>
            <a:endParaRPr lang="en-US" baseline="0" dirty="0"/>
          </a:p>
          <a:p>
            <a:r>
              <a:rPr lang="en-US" baseline="0" dirty="0"/>
              <a:t>Third, we show that errors are repeatable. Across ten iterations of testing, more than 70% of victim cells had errors in every iteration.</a:t>
            </a:r>
          </a:p>
          <a:p>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1480180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Fourth, we show that there</a:t>
            </a:r>
            <a:r>
              <a:rPr lang="en-US" baseline="0" dirty="0"/>
              <a:t> are as many as four errors per </a:t>
            </a:r>
            <a:r>
              <a:rPr lang="en-US" baseline="0" dirty="0" err="1"/>
              <a:t>cacheline</a:t>
            </a:r>
            <a:r>
              <a:rPr lang="en-US" baseline="0" dirty="0"/>
              <a:t>. From this, we conclude that simple ECC schemes (for example, SECDED) cannot prevent all errors.</a:t>
            </a:r>
          </a:p>
          <a:p>
            <a:endParaRPr lang="en-US" baseline="0" dirty="0"/>
          </a:p>
          <a:p>
            <a:r>
              <a:rPr lang="en-US" baseline="0" dirty="0"/>
              <a:t>Fifth, we show that the number of cells &amp; rows affected by an aggressor can be as high as 110 or 9, respectively.</a:t>
            </a:r>
          </a:p>
          <a:p>
            <a:endParaRPr lang="en-US" baseline="0" dirty="0"/>
          </a:p>
          <a:p>
            <a:r>
              <a:rPr lang="en-US" baseline="0" dirty="0"/>
              <a:t>Lastly, we show that a very small fraction of victim cells experience an error when either one of the aggressors is toggled.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24152765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4204629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list of four potential solutions to disturbance errors: making better DRAM chips, refreshing more frequently, employing sophisticated ECC schemes, and using hardware counters to track the number of accesses to different rows.</a:t>
            </a:r>
          </a:p>
          <a:p>
            <a:endParaRPr lang="en-US" baseline="0" dirty="0"/>
          </a:p>
          <a:p>
            <a:r>
              <a:rPr lang="en-US" baseline="0" dirty="0"/>
              <a:t>However, all of these solutions incur a large overhead in terms cost, power, performance, and/or complexity.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1457413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what we learned from the sensitivity studies,</a:t>
            </a:r>
            <a:r>
              <a:rPr lang="en-US" baseline="0" dirty="0"/>
              <a:t> there are two naive solutions that immediately present themselves.</a:t>
            </a:r>
          </a:p>
          <a:p>
            <a:endParaRPr lang="en-US" baseline="0" dirty="0"/>
          </a:p>
          <a:p>
            <a:r>
              <a:rPr lang="en-US" baseline="0" dirty="0"/>
              <a:t>First, we can throttle accesses to the same row. If the access-interval is greater than 500ns, I showed how errors are not induced. We can achieve the same effect by limiting the maximum number of accesses to the same row to be less than 128K, within a refresh interval.</a:t>
            </a:r>
          </a:p>
          <a:p>
            <a:endParaRPr lang="en-US" baseline="0" dirty="0"/>
          </a:p>
          <a:p>
            <a:r>
              <a:rPr lang="en-US" baseline="0" dirty="0"/>
              <a:t>Second, we can refresh the module more frequently. If the refresh-interval is shortened by 7x, I showed how errors can be prevented.</a:t>
            </a:r>
          </a:p>
          <a:p>
            <a:endParaRPr lang="en-US" baseline="0" dirty="0"/>
          </a:p>
          <a:p>
            <a:r>
              <a:rPr lang="en-US" baseline="0" dirty="0"/>
              <a:t>However, both naive solutions introduce significant overhead in both performance and power. Later on, I will propose a much more efficient solution.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864072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40464870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has many</a:t>
            </a:r>
            <a:r>
              <a:rPr lang="en-US" baseline="0" dirty="0"/>
              <a:t> advantages. Since it refreshes row infrequently, it has low power and low performance-overhead. Simulated across 29 benchmarks, we saw an average of only 0.2% slowdown and a maximum of only 0.75% slowdown.</a:t>
            </a:r>
          </a:p>
          <a:p>
            <a:endParaRPr lang="en-US" baseline="0" dirty="0"/>
          </a:p>
          <a:p>
            <a:r>
              <a:rPr lang="en-US" baseline="0" dirty="0"/>
              <a:t>In addition, due to its stateless nature, PARA has low cost and complexity.</a:t>
            </a:r>
          </a:p>
          <a:p>
            <a:endParaRPr lang="en-US" baseline="0" dirty="0"/>
          </a:p>
          <a:p>
            <a:r>
              <a:rPr lang="en-US" baseline="0" dirty="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925074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454437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6474539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58729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4406770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78949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74743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4916528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If a cell has lost enough charge, this noise can be large enough to cause a failure on a read</a:t>
            </a:r>
          </a:p>
          <a:p>
            <a:r>
              <a:rPr lang="en-US">
                <a:latin typeface="Arial" charset="0"/>
                <a:ea typeface="ＭＳ Ｐゴシック" charset="0"/>
                <a:cs typeface="ＭＳ Ｐゴシック" charset="0"/>
              </a:rPr>
              <a:t>(normally, there is enough noise margin to tolerate the coupling noise)</a:t>
            </a:r>
          </a:p>
        </p:txBody>
      </p:sp>
      <p:sp>
        <p:nvSpPr>
          <p:cNvPr id="310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B371F93-1368-364E-BACD-3968E0AEB83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8622130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If a cell has lost enough charge, this noise can be large enough to cause a failure on a read</a:t>
            </a:r>
          </a:p>
          <a:p>
            <a:r>
              <a:rPr lang="en-US">
                <a:latin typeface="Arial" charset="0"/>
                <a:ea typeface="ＭＳ Ｐゴシック" charset="0"/>
                <a:cs typeface="ＭＳ Ｐゴシック" charset="0"/>
              </a:rPr>
              <a:t>(normally, there is enough noise margin to tolerate the coupling noise)</a:t>
            </a:r>
          </a:p>
        </p:txBody>
      </p:sp>
      <p:sp>
        <p:nvSpPr>
          <p:cNvPr id="310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B371F93-1368-364E-BACD-3968E0AEB83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8755003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a:ln/>
        </p:spPr>
      </p:sp>
      <p:sp>
        <p:nvSpPr>
          <p:cNvPr id="311298"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
        <p:nvSpPr>
          <p:cNvPr id="311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F8212E5-32B0-1B40-8DB6-AB53737688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3064088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384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16384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960F916-6C97-E94D-9CB7-52CBDA6F7E2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2719026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4719678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high-level</a:t>
            </a:r>
            <a:r>
              <a:rPr lang="en-US" baseline="0" dirty="0"/>
              <a:t> design for online profiling system is based to thee key observations: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43FFD-D063-514F-A548-7BE898989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82789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a:t>
            </a:r>
            <a:r>
              <a:rPr lang="en-US" baseline="0" dirty="0"/>
              <a:t> these observations, we propose that in an online profiling system,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43FFD-D063-514F-A548-7BE898989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22752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93012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5D215-8349-204F-BC92-9713F59A7B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14948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5D215-8349-204F-BC92-9713F59A7B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45074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5D215-8349-204F-BC92-9713F59A7B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81488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Ideally,</a:t>
            </a:r>
            <a:r>
              <a:rPr lang="en-US" baseline="0" dirty="0"/>
              <a:t> we would like to identify all the cells that fail at a given refresh interval so that we can extend the default refresh interval past 64ms and mitigate DRAM refresh overhead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4691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a:t>
            </a:r>
            <a:r>
              <a:rPr lang="en-US" baseline="0" dirty="0"/>
              <a:t> there are a number of unwanted effects that complicate profiling, which I will go into in detail in my talk later this afternoon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1060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better</a:t>
            </a:r>
            <a:r>
              <a:rPr lang="en-US" baseline="0" dirty="0"/>
              <a:t> understand these effects in modern DRAM, we perform the first extensive characterization of 368 LPDDR4 DRAM chips</a:t>
            </a:r>
          </a:p>
          <a:p>
            <a:endParaRPr lang="en-US" baseline="0" dirty="0"/>
          </a:p>
          <a:p>
            <a:r>
              <a:rPr lang="en-US" baseline="0" dirty="0"/>
              <a:t>We make two major observations</a:t>
            </a:r>
          </a:p>
          <a:p>
            <a:endParaRPr lang="en-US" baseline="0" dirty="0"/>
          </a:p>
          <a:p>
            <a:r>
              <a:rPr lang="en-US" baseline="0" dirty="0"/>
              <a:t>First, we find that cells are more likely to fail at an increased refresh interval or temperature</a:t>
            </a:r>
          </a:p>
          <a:p>
            <a:endParaRPr lang="en-US" baseline="0" dirty="0"/>
          </a:p>
          <a:p>
            <a:r>
              <a:rPr lang="en-US" baseline="0" dirty="0"/>
              <a:t>Second, we identify a complex tradeoff space surrounding profiling, and characterize it in terms of profiling speed, failure coverage, and false positive rate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47574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leverage these observations to develop the</a:t>
            </a:r>
            <a:r>
              <a:rPr lang="en-US" baseline="0" dirty="0"/>
              <a:t> reach profiler, which searches for failures NOT at the operating conditions,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052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822841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rather at</a:t>
            </a:r>
            <a:r>
              <a:rPr lang="en-US" baseline="0" dirty="0"/>
              <a:t> reach conditions, where cells are more likely to fail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7925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find that this not only increases profiling speed and reliability beyond</a:t>
            </a:r>
            <a:r>
              <a:rPr lang="en-US" baseline="0" dirty="0"/>
              <a:t> prior approaches to profiling, </a:t>
            </a:r>
          </a:p>
          <a:p>
            <a:endParaRPr lang="en-US" baseline="0" dirty="0"/>
          </a:p>
          <a:p>
            <a:r>
              <a:rPr lang="en-US" baseline="0" dirty="0"/>
              <a:t>But also enables longer refresh intervals that were previously unreasonable due to profiling overhead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5061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Here are the studies that we did using our infrastructure.</a:t>
            </a:r>
          </a:p>
          <a:p>
            <a:pPr marL="0" indent="0">
              <a:buNone/>
            </a:pPr>
            <a:endParaRPr lang="en-US" baseline="0" dirty="0"/>
          </a:p>
          <a:p>
            <a:pPr marL="0" indent="0">
              <a:buNone/>
            </a:pPr>
            <a:r>
              <a:rPr lang="en-US" baseline="0" dirty="0"/>
              <a:t>We find that the first three, temperature, data pattern dependence, and retention time distributions, show results similar to those in prior work using DDR3 DRAM.</a:t>
            </a:r>
          </a:p>
          <a:p>
            <a:pPr marL="0" indent="0">
              <a:buNone/>
            </a:pPr>
            <a:endParaRPr lang="en-US" baseline="0" dirty="0"/>
          </a:p>
          <a:p>
            <a:pPr marL="0" indent="0">
              <a:buNone/>
            </a:pPr>
            <a:r>
              <a:rPr lang="en-US" baseline="0" dirty="0"/>
              <a:t>[CLICK]</a:t>
            </a:r>
          </a:p>
          <a:p>
            <a:pPr marL="0" indent="0">
              <a:buNone/>
            </a:pPr>
            <a:endParaRPr lang="en-US" baseline="0" dirty="0"/>
          </a:p>
          <a:p>
            <a:pPr marL="0" indent="0">
              <a:buNone/>
            </a:pPr>
            <a:r>
              <a:rPr lang="en-US" baseline="0" dirty="0"/>
              <a:t>Therefore, in this talk I’m going to focus on  4 and 5, variable retention time, and individual cell characterization, </a:t>
            </a:r>
            <a:r>
              <a:rPr lang="en-US" b="1" baseline="0" dirty="0"/>
              <a:t>which show new results that help motivate our mechanism</a:t>
            </a:r>
            <a:r>
              <a:rPr lang="en-US" baseline="0" dirty="0"/>
              <a:t>.</a:t>
            </a:r>
          </a:p>
          <a:p>
            <a:pPr marL="0" indent="0">
              <a:buNone/>
            </a:pPr>
            <a:endParaRPr lang="en-US" baseline="0" dirty="0"/>
          </a:p>
          <a:p>
            <a:pPr marL="0" indent="0">
              <a:buNone/>
            </a:pPr>
            <a:r>
              <a:rPr lang="en-US" baseline="0" dirty="0"/>
              <a:t>[END]</a:t>
            </a:r>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9927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a:t>Here is some data we collected </a:t>
            </a:r>
            <a:r>
              <a:rPr lang="en-US" b="1" baseline="0" dirty="0"/>
              <a:t>from a representative chip at a fixed refresh interval of 2048ms.</a:t>
            </a:r>
          </a:p>
          <a:p>
            <a:endParaRPr lang="en-US" b="1" baseline="0" dirty="0"/>
          </a:p>
          <a:p>
            <a:r>
              <a:rPr lang="en-US" b="0" baseline="0" dirty="0"/>
              <a:t>We show the number of new failing cells discovered by continuously profiling over 6 days.</a:t>
            </a:r>
          </a:p>
          <a:p>
            <a:endParaRPr lang="en-US" b="0" baseline="0" dirty="0"/>
          </a:p>
          <a:p>
            <a:r>
              <a:rPr lang="en-US" b="0" baseline="0" dirty="0"/>
              <a:t>[CLICK]</a:t>
            </a:r>
          </a:p>
          <a:p>
            <a:endParaRPr lang="en-US" b="0" baseline="0" dirty="0"/>
          </a:p>
          <a:p>
            <a:r>
              <a:rPr lang="en-US" b="0" baseline="0" dirty="0"/>
              <a:t>We see that new failing cells continue to appear over time.</a:t>
            </a:r>
          </a:p>
          <a:p>
            <a:endParaRPr lang="en-US" b="0" baseline="0" dirty="0"/>
          </a:p>
          <a:p>
            <a:r>
              <a:rPr lang="en-US" b="0" baseline="0" dirty="0"/>
              <a:t>We attribute these to variable retention time effects, which mean that </a:t>
            </a:r>
            <a:r>
              <a:rPr lang="en-US" b="1" baseline="0" dirty="0"/>
              <a:t>cells can randomly change retention times at any point</a:t>
            </a:r>
            <a:r>
              <a:rPr lang="en-US" b="0" baseline="0" dirty="0"/>
              <a:t>.</a:t>
            </a:r>
          </a:p>
          <a:p>
            <a:endParaRPr lang="en-US" b="0" baseline="0" dirty="0"/>
          </a:p>
          <a:p>
            <a:r>
              <a:rPr lang="en-US" b="0" baseline="0" dirty="0"/>
              <a:t>[CLICK]</a:t>
            </a:r>
          </a:p>
          <a:p>
            <a:endParaRPr lang="en-US" b="0" baseline="0" dirty="0"/>
          </a:p>
          <a:p>
            <a:r>
              <a:rPr lang="en-US" b="0" baseline="0" dirty="0"/>
              <a:t>This shows that the set of failing cells </a:t>
            </a:r>
            <a:r>
              <a:rPr lang="en-US" b="1" baseline="0" dirty="0"/>
              <a:t>we find at 2048ms</a:t>
            </a:r>
            <a:r>
              <a:rPr lang="en-US" b="0" baseline="0" dirty="0"/>
              <a:t> changes over time</a:t>
            </a:r>
          </a:p>
          <a:p>
            <a:endParaRPr lang="en-US" b="0" baseline="0" dirty="0"/>
          </a:p>
          <a:p>
            <a:r>
              <a:rPr lang="en-US" b="0" baseline="0" dirty="0"/>
              <a:t>[CLICK]</a:t>
            </a:r>
          </a:p>
          <a:p>
            <a:endParaRPr lang="en-US" b="0" baseline="0" dirty="0"/>
          </a:p>
          <a:p>
            <a:r>
              <a:rPr lang="en-US" b="0" baseline="0" dirty="0"/>
              <a:t>This means that error correction codes and online profiling are necessary to manage new failing cells that continue to appear</a:t>
            </a:r>
          </a:p>
          <a:p>
            <a:endParaRPr lang="en-US" b="0" baseline="0" dirty="0"/>
          </a:p>
          <a:p>
            <a:r>
              <a:rPr lang="en-US" b="0" baseline="0" dirty="0"/>
              <a:t>[END]</a:t>
            </a:r>
            <a:endParaRPr lang="tr-TR"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4441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a:t>Here is some data we collected </a:t>
            </a:r>
            <a:r>
              <a:rPr lang="en-US" b="1" baseline="0" dirty="0"/>
              <a:t>from a representative chip at a fixed refresh interval of 2048ms.</a:t>
            </a:r>
          </a:p>
          <a:p>
            <a:endParaRPr lang="en-US" b="1" baseline="0" dirty="0"/>
          </a:p>
          <a:p>
            <a:r>
              <a:rPr lang="en-US" b="0" baseline="0" dirty="0"/>
              <a:t>We show the number of new failing cells discovered by continuously profiling over 6 days.</a:t>
            </a:r>
          </a:p>
          <a:p>
            <a:endParaRPr lang="en-US" b="0" baseline="0" dirty="0"/>
          </a:p>
          <a:p>
            <a:r>
              <a:rPr lang="en-US" b="0" baseline="0" dirty="0"/>
              <a:t>[CLICK]</a:t>
            </a:r>
          </a:p>
          <a:p>
            <a:endParaRPr lang="en-US" b="0" baseline="0" dirty="0"/>
          </a:p>
          <a:p>
            <a:r>
              <a:rPr lang="en-US" b="0" baseline="0" dirty="0"/>
              <a:t>We see that new failing cells continue to appear over time.</a:t>
            </a:r>
          </a:p>
          <a:p>
            <a:endParaRPr lang="en-US" b="0" baseline="0" dirty="0"/>
          </a:p>
          <a:p>
            <a:r>
              <a:rPr lang="en-US" b="0" baseline="0" dirty="0"/>
              <a:t>We attribute these to variable retention time effects, which mean that </a:t>
            </a:r>
            <a:r>
              <a:rPr lang="en-US" b="1" baseline="0" dirty="0"/>
              <a:t>cells can randomly change retention times at any point</a:t>
            </a:r>
            <a:r>
              <a:rPr lang="en-US" b="0" baseline="0" dirty="0"/>
              <a:t>.</a:t>
            </a:r>
          </a:p>
          <a:p>
            <a:endParaRPr lang="en-US" b="0" baseline="0" dirty="0"/>
          </a:p>
          <a:p>
            <a:r>
              <a:rPr lang="en-US" b="0" baseline="0" dirty="0"/>
              <a:t>[CLICK]</a:t>
            </a:r>
          </a:p>
          <a:p>
            <a:endParaRPr lang="en-US" b="0" baseline="0" dirty="0"/>
          </a:p>
          <a:p>
            <a:r>
              <a:rPr lang="en-US" b="0" baseline="0" dirty="0"/>
              <a:t>This shows that the set of failing cells </a:t>
            </a:r>
            <a:r>
              <a:rPr lang="en-US" b="1" baseline="0" dirty="0"/>
              <a:t>we find at 2048ms</a:t>
            </a:r>
            <a:r>
              <a:rPr lang="en-US" b="0" baseline="0" dirty="0"/>
              <a:t> changes over time</a:t>
            </a:r>
          </a:p>
          <a:p>
            <a:endParaRPr lang="en-US" b="0" baseline="0" dirty="0"/>
          </a:p>
          <a:p>
            <a:r>
              <a:rPr lang="en-US" b="0" baseline="0" dirty="0"/>
              <a:t>[CLICK]</a:t>
            </a:r>
          </a:p>
          <a:p>
            <a:endParaRPr lang="en-US" b="0" baseline="0" dirty="0"/>
          </a:p>
          <a:p>
            <a:r>
              <a:rPr lang="en-US" b="0" baseline="0" dirty="0"/>
              <a:t>This means that error correction codes and online profiling are necessary to manage new failing cells that continue to appear</a:t>
            </a:r>
          </a:p>
          <a:p>
            <a:endParaRPr lang="en-US" b="0" baseline="0" dirty="0"/>
          </a:p>
          <a:p>
            <a:r>
              <a:rPr lang="en-US" b="0" baseline="0" dirty="0"/>
              <a:t>[END]</a:t>
            </a:r>
            <a:endParaRPr lang="tr-TR"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8778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another study, we analyzed the failure probability of individual cells.</a:t>
            </a:r>
          </a:p>
          <a:p>
            <a:endParaRPr lang="en-US" baseline="0" dirty="0"/>
          </a:p>
          <a:p>
            <a:r>
              <a:rPr lang="en-US" baseline="0" dirty="0"/>
              <a:t>Here we show the </a:t>
            </a:r>
            <a:r>
              <a:rPr lang="en-US" b="1" baseline="0" dirty="0"/>
              <a:t>probability of read failure for a single cell </a:t>
            </a:r>
            <a:r>
              <a:rPr lang="en-US" baseline="0" dirty="0"/>
              <a:t>over different refresh intervals</a:t>
            </a:r>
          </a:p>
          <a:p>
            <a:endParaRPr lang="en-US" baseline="0" dirty="0"/>
          </a:p>
          <a:p>
            <a:r>
              <a:rPr lang="en-US" baseline="0" dirty="0"/>
              <a:t>We show an idealized cell, with never fails below 3.5 seconds, but always fails above 3.5s</a:t>
            </a:r>
          </a:p>
          <a:p>
            <a:endParaRPr lang="en-US" baseline="0" dirty="0"/>
          </a:p>
          <a:p>
            <a:r>
              <a:rPr lang="en-US" baseline="0" dirty="0"/>
              <a:t>We can say that this cell has a retention time of 3.5s.</a:t>
            </a:r>
          </a:p>
          <a:p>
            <a:endParaRPr lang="en-US" baseline="0" dirty="0"/>
          </a:p>
          <a:p>
            <a:r>
              <a:rPr lang="en-US" baseline="0" dirty="0"/>
              <a:t>[CLICK]</a:t>
            </a:r>
          </a:p>
          <a:p>
            <a:endParaRPr lang="en-US" baseline="0" dirty="0"/>
          </a:p>
          <a:p>
            <a:r>
              <a:rPr lang="en-US" baseline="0" dirty="0"/>
              <a:t>However, we find that real cells look more like the blue cartoon, which follows a normal distribution with a mean at 3.5s.</a:t>
            </a:r>
          </a:p>
          <a:p>
            <a:endParaRPr lang="en-US" baseline="0" dirty="0"/>
          </a:p>
          <a:p>
            <a:r>
              <a:rPr lang="en-US" baseline="0" dirty="0"/>
              <a:t>Note that even below 3.5s, there is a nonzero probability of the cell failing.</a:t>
            </a:r>
          </a:p>
          <a:p>
            <a:endParaRPr lang="en-US" baseline="0" dirty="0"/>
          </a:p>
          <a:p>
            <a:r>
              <a:rPr lang="en-US" baseline="0" dirty="0"/>
              <a:t>[END]</a:t>
            </a:r>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6979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another study, we analyzed the failure probability of individual cells.</a:t>
            </a:r>
          </a:p>
          <a:p>
            <a:endParaRPr lang="en-US" baseline="0" dirty="0"/>
          </a:p>
          <a:p>
            <a:r>
              <a:rPr lang="en-US" baseline="0" dirty="0"/>
              <a:t>Here we show the </a:t>
            </a:r>
            <a:r>
              <a:rPr lang="en-US" b="1" baseline="0" dirty="0"/>
              <a:t>probability of read failure for a single cell </a:t>
            </a:r>
            <a:r>
              <a:rPr lang="en-US" baseline="0" dirty="0"/>
              <a:t>over different refresh intervals</a:t>
            </a:r>
          </a:p>
          <a:p>
            <a:endParaRPr lang="en-US" baseline="0" dirty="0"/>
          </a:p>
          <a:p>
            <a:r>
              <a:rPr lang="en-US" baseline="0" dirty="0"/>
              <a:t>We show an idealized cell, with never fails below 3.5 seconds, but always fails above 3.5s</a:t>
            </a:r>
          </a:p>
          <a:p>
            <a:endParaRPr lang="en-US" baseline="0" dirty="0"/>
          </a:p>
          <a:p>
            <a:r>
              <a:rPr lang="en-US" baseline="0" dirty="0"/>
              <a:t>We can say that this cell has a retention time of 3.5s.</a:t>
            </a:r>
          </a:p>
          <a:p>
            <a:endParaRPr lang="en-US" baseline="0" dirty="0"/>
          </a:p>
          <a:p>
            <a:r>
              <a:rPr lang="en-US" baseline="0" dirty="0"/>
              <a:t>[CLICK]</a:t>
            </a:r>
          </a:p>
          <a:p>
            <a:endParaRPr lang="en-US" baseline="0" dirty="0"/>
          </a:p>
          <a:p>
            <a:r>
              <a:rPr lang="en-US" baseline="0" dirty="0"/>
              <a:t>However, we find that real cells look more like the blue cartoon, which follows a normal distribution with a mean at 3.5s.</a:t>
            </a:r>
          </a:p>
          <a:p>
            <a:endParaRPr lang="en-US" baseline="0" dirty="0"/>
          </a:p>
          <a:p>
            <a:r>
              <a:rPr lang="en-US" baseline="0" dirty="0"/>
              <a:t>Note that even below 3.5s, there is a nonzero probability of the cell failing.</a:t>
            </a:r>
          </a:p>
          <a:p>
            <a:endParaRPr lang="en-US" baseline="0" dirty="0"/>
          </a:p>
          <a:p>
            <a:r>
              <a:rPr lang="en-US" baseline="0" dirty="0"/>
              <a:t>[END]</a:t>
            </a:r>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9501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baseline="0" dirty="0"/>
              <a:t>TEMPERATURE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endParaRPr lang="en-US" b="1" baseline="0" dirty="0"/>
          </a:p>
          <a:p>
            <a:endParaRPr lang="en-US" baseline="0" dirty="0"/>
          </a:p>
          <a:p>
            <a:r>
              <a:rPr lang="en-US" baseline="0" dirty="0"/>
              <a:t>Here we show real data from a real chip, </a:t>
            </a:r>
            <a:r>
              <a:rPr lang="en-US" b="1" baseline="0" dirty="0"/>
              <a:t>[CLICK] </a:t>
            </a:r>
            <a:r>
              <a:rPr lang="en-US" baseline="0" dirty="0"/>
              <a:t>which we collected by testing how often the cell failed out of 16 trials for different refresh intervals.</a:t>
            </a:r>
          </a:p>
          <a:p>
            <a:endParaRPr lang="en-US" baseline="0" dirty="0"/>
          </a:p>
          <a:p>
            <a:r>
              <a:rPr lang="en-US" baseline="0" dirty="0"/>
              <a:t>[CLICK]</a:t>
            </a:r>
          </a:p>
          <a:p>
            <a:endParaRPr lang="en-US" baseline="0" dirty="0"/>
          </a:p>
          <a:p>
            <a:r>
              <a:rPr lang="en-US" baseline="0" dirty="0"/>
              <a:t>We now show 8 different cells from the same chip.</a:t>
            </a:r>
          </a:p>
          <a:p>
            <a:endParaRPr lang="en-US" baseline="0" dirty="0"/>
          </a:p>
          <a:p>
            <a:r>
              <a:rPr lang="en-US" baseline="0" dirty="0"/>
              <a:t>[CLICK]</a:t>
            </a:r>
          </a:p>
          <a:p>
            <a:endParaRPr lang="en-US" baseline="0" dirty="0"/>
          </a:p>
          <a:p>
            <a:r>
              <a:rPr lang="en-US" baseline="0" dirty="0"/>
              <a:t>Suppose we are interested in operating at a refresh interval of 1.7 seconds.</a:t>
            </a:r>
          </a:p>
          <a:p>
            <a:endParaRPr lang="en-US" baseline="0" dirty="0"/>
          </a:p>
          <a:p>
            <a:r>
              <a:rPr lang="en-US" baseline="0" dirty="0"/>
              <a:t>[CLICK]</a:t>
            </a:r>
          </a:p>
          <a:p>
            <a:endParaRPr lang="en-US" baseline="0" dirty="0"/>
          </a:p>
          <a:p>
            <a:r>
              <a:rPr lang="en-US" baseline="0" dirty="0"/>
              <a:t>We will find 6 cells with a non-negligible probability of failing</a:t>
            </a:r>
          </a:p>
          <a:p>
            <a:endParaRPr lang="en-US" baseline="0" dirty="0"/>
          </a:p>
          <a:p>
            <a:r>
              <a:rPr lang="en-US" baseline="0" dirty="0"/>
              <a:t>[CLICK]</a:t>
            </a:r>
          </a:p>
          <a:p>
            <a:endParaRPr lang="en-US" baseline="0" dirty="0"/>
          </a:p>
          <a:p>
            <a:r>
              <a:rPr lang="en-US" baseline="0" dirty="0"/>
              <a:t>However, the bottom two cells will be hard to find since they have a low probability of failure at this refresh interval</a:t>
            </a:r>
          </a:p>
          <a:p>
            <a:endParaRPr lang="en-US" baseline="0" dirty="0"/>
          </a:p>
          <a:p>
            <a:r>
              <a:rPr lang="en-US" baseline="0" dirty="0"/>
              <a:t>[CLICK]</a:t>
            </a:r>
          </a:p>
          <a:p>
            <a:endParaRPr lang="en-US" baseline="0" dirty="0"/>
          </a:p>
          <a:p>
            <a:r>
              <a:rPr lang="en-US" baseline="0" dirty="0"/>
              <a:t>Instead, if we profile at an increased refresh interval, </a:t>
            </a:r>
            <a:r>
              <a:rPr lang="en-US" b="1" baseline="0" dirty="0"/>
              <a:t>[CLICK]</a:t>
            </a:r>
            <a:r>
              <a:rPr lang="en-US" b="0" baseline="0" dirty="0"/>
              <a:t> the same cells will be much easier to find since they will have a high probability of failure.</a:t>
            </a:r>
          </a:p>
          <a:p>
            <a:endParaRPr lang="en-US" b="0" baseline="0" dirty="0"/>
          </a:p>
          <a:p>
            <a:r>
              <a:rPr lang="en-US" b="0" baseline="0" dirty="0"/>
              <a:t>[CLICK]</a:t>
            </a:r>
          </a:p>
          <a:p>
            <a:endParaRPr lang="en-US" b="0" baseline="0" dirty="0"/>
          </a:p>
          <a:p>
            <a:r>
              <a:rPr lang="en-US" b="0" baseline="0" dirty="0"/>
              <a:t>However, we will also identify some additional cells as failing, which can end up being false positives.</a:t>
            </a:r>
          </a:p>
          <a:p>
            <a:endParaRPr lang="en-US" b="0" baseline="0" dirty="0"/>
          </a:p>
          <a:p>
            <a:r>
              <a:rPr lang="en-US" b="0" baseline="0" dirty="0"/>
              <a:t>[CLICK]</a:t>
            </a:r>
          </a:p>
          <a:p>
            <a:endParaRPr lang="en-US" b="0" baseline="0" dirty="0"/>
          </a:p>
          <a:p>
            <a:r>
              <a:rPr lang="en-US" b="0" baseline="0" dirty="0"/>
              <a:t>We repeat the same analysis for temperature variation and find that cells behave similarly. We show details of this analysis in the paper.</a:t>
            </a:r>
          </a:p>
          <a:p>
            <a:endParaRPr lang="en-US" b="0" baseline="0" dirty="0"/>
          </a:p>
          <a:p>
            <a:r>
              <a:rPr lang="en-US" b="0" baseline="0" dirty="0"/>
              <a:t>[CLICK]</a:t>
            </a:r>
          </a:p>
          <a:p>
            <a:endParaRPr lang="en-US" b="0" baseline="0" dirty="0"/>
          </a:p>
          <a:p>
            <a:r>
              <a:rPr lang="en-US" b="0" baseline="0" dirty="0"/>
              <a:t>The takeaway here is that any given cell is more likely to fail at a longer refresh interval or a higher temperature.</a:t>
            </a:r>
          </a:p>
          <a:p>
            <a:endParaRPr lang="en-US" b="0" baseline="0" dirty="0"/>
          </a:p>
          <a:p>
            <a:r>
              <a:rPr lang="en-US" b="0" baseline="0" dirty="0"/>
              <a:t>[END]</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2934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baseline="0" dirty="0"/>
              <a:t>TEMPERATURE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endParaRPr lang="en-US" b="1" baseline="0" dirty="0"/>
          </a:p>
          <a:p>
            <a:endParaRPr lang="en-US" baseline="0" dirty="0"/>
          </a:p>
          <a:p>
            <a:r>
              <a:rPr lang="en-US" baseline="0" dirty="0"/>
              <a:t>Here we show real data from a real chip, </a:t>
            </a:r>
            <a:r>
              <a:rPr lang="en-US" b="1" baseline="0" dirty="0"/>
              <a:t>[CLICK] </a:t>
            </a:r>
            <a:r>
              <a:rPr lang="en-US" baseline="0" dirty="0"/>
              <a:t>which we collected by testing how often the cell failed out of 16 trials for different refresh intervals.</a:t>
            </a:r>
          </a:p>
          <a:p>
            <a:endParaRPr lang="en-US" baseline="0" dirty="0"/>
          </a:p>
          <a:p>
            <a:r>
              <a:rPr lang="en-US" baseline="0" dirty="0"/>
              <a:t>[CLICK]</a:t>
            </a:r>
          </a:p>
          <a:p>
            <a:endParaRPr lang="en-US" baseline="0" dirty="0"/>
          </a:p>
          <a:p>
            <a:r>
              <a:rPr lang="en-US" baseline="0" dirty="0"/>
              <a:t>We now show 8 different cells from the same chip.</a:t>
            </a:r>
          </a:p>
          <a:p>
            <a:endParaRPr lang="en-US" baseline="0" dirty="0"/>
          </a:p>
          <a:p>
            <a:r>
              <a:rPr lang="en-US" baseline="0" dirty="0"/>
              <a:t>[CLICK]</a:t>
            </a:r>
          </a:p>
          <a:p>
            <a:endParaRPr lang="en-US" baseline="0" dirty="0"/>
          </a:p>
          <a:p>
            <a:r>
              <a:rPr lang="en-US" baseline="0" dirty="0"/>
              <a:t>Suppose we are interested in operating at a refresh interval of 1.7 seconds.</a:t>
            </a:r>
          </a:p>
          <a:p>
            <a:endParaRPr lang="en-US" baseline="0" dirty="0"/>
          </a:p>
          <a:p>
            <a:r>
              <a:rPr lang="en-US" baseline="0" dirty="0"/>
              <a:t>[CLICK]</a:t>
            </a:r>
          </a:p>
          <a:p>
            <a:endParaRPr lang="en-US" baseline="0" dirty="0"/>
          </a:p>
          <a:p>
            <a:r>
              <a:rPr lang="en-US" baseline="0" dirty="0"/>
              <a:t>We will find 6 cells with a non-negligible probability of failing</a:t>
            </a:r>
          </a:p>
          <a:p>
            <a:endParaRPr lang="en-US" baseline="0" dirty="0"/>
          </a:p>
          <a:p>
            <a:r>
              <a:rPr lang="en-US" baseline="0" dirty="0"/>
              <a:t>[CLICK]</a:t>
            </a:r>
          </a:p>
          <a:p>
            <a:endParaRPr lang="en-US" baseline="0" dirty="0"/>
          </a:p>
          <a:p>
            <a:r>
              <a:rPr lang="en-US" baseline="0" dirty="0"/>
              <a:t>However, the bottom two cells will be hard to find since they have a low probability of failure at this refresh interval</a:t>
            </a:r>
          </a:p>
          <a:p>
            <a:endParaRPr lang="en-US" baseline="0" dirty="0"/>
          </a:p>
          <a:p>
            <a:r>
              <a:rPr lang="en-US" baseline="0" dirty="0"/>
              <a:t>[CLICK]</a:t>
            </a:r>
          </a:p>
          <a:p>
            <a:endParaRPr lang="en-US" baseline="0" dirty="0"/>
          </a:p>
          <a:p>
            <a:r>
              <a:rPr lang="en-US" baseline="0" dirty="0"/>
              <a:t>Instead, if we profile at an increased refresh interval, </a:t>
            </a:r>
            <a:r>
              <a:rPr lang="en-US" b="1" baseline="0" dirty="0"/>
              <a:t>[CLICK]</a:t>
            </a:r>
            <a:r>
              <a:rPr lang="en-US" b="0" baseline="0" dirty="0"/>
              <a:t> the same cells will be much easier to find since they will have a high probability of failure.</a:t>
            </a:r>
          </a:p>
          <a:p>
            <a:endParaRPr lang="en-US" b="0" baseline="0" dirty="0"/>
          </a:p>
          <a:p>
            <a:r>
              <a:rPr lang="en-US" b="0" baseline="0" dirty="0"/>
              <a:t>[CLICK]</a:t>
            </a:r>
          </a:p>
          <a:p>
            <a:endParaRPr lang="en-US" b="0" baseline="0" dirty="0"/>
          </a:p>
          <a:p>
            <a:r>
              <a:rPr lang="en-US" b="0" baseline="0" dirty="0"/>
              <a:t>However, we will also identify some additional cells as failing, which can end up being false positives.</a:t>
            </a:r>
          </a:p>
          <a:p>
            <a:endParaRPr lang="en-US" b="0" baseline="0" dirty="0"/>
          </a:p>
          <a:p>
            <a:r>
              <a:rPr lang="en-US" b="0" baseline="0" dirty="0"/>
              <a:t>[CLICK]</a:t>
            </a:r>
          </a:p>
          <a:p>
            <a:endParaRPr lang="en-US" b="0" baseline="0" dirty="0"/>
          </a:p>
          <a:p>
            <a:r>
              <a:rPr lang="en-US" b="0" baseline="0" dirty="0"/>
              <a:t>We repeat the same analysis for temperature variation and find that cells behave similarly. We show details of this analysis in the paper.</a:t>
            </a:r>
          </a:p>
          <a:p>
            <a:endParaRPr lang="en-US" b="0" baseline="0" dirty="0"/>
          </a:p>
          <a:p>
            <a:r>
              <a:rPr lang="en-US" b="0" baseline="0" dirty="0"/>
              <a:t>[CLICK]</a:t>
            </a:r>
          </a:p>
          <a:p>
            <a:endParaRPr lang="en-US" b="0" baseline="0" dirty="0"/>
          </a:p>
          <a:p>
            <a:r>
              <a:rPr lang="en-US" b="0" baseline="0" dirty="0"/>
              <a:t>The takeaway here is that any given cell is more likely to fail at a longer refresh interval or a higher temperature.</a:t>
            </a:r>
          </a:p>
          <a:p>
            <a:endParaRPr lang="en-US" b="0" baseline="0" dirty="0"/>
          </a:p>
          <a:p>
            <a:r>
              <a:rPr lang="en-US" b="0" baseline="0" dirty="0"/>
              <a:t>[END]</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6482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baseline="0" dirty="0"/>
              <a:t>TEMPERATURE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endParaRPr lang="en-US" b="1" baseline="0" dirty="0"/>
          </a:p>
          <a:p>
            <a:endParaRPr lang="en-US" baseline="0" dirty="0"/>
          </a:p>
          <a:p>
            <a:r>
              <a:rPr lang="en-US" baseline="0" dirty="0"/>
              <a:t>Here we show real data from a real chip, </a:t>
            </a:r>
            <a:r>
              <a:rPr lang="en-US" b="1" baseline="0" dirty="0"/>
              <a:t>[CLICK] </a:t>
            </a:r>
            <a:r>
              <a:rPr lang="en-US" baseline="0" dirty="0"/>
              <a:t>which we collected by testing how often the cell failed out of 16 trials for different refresh intervals.</a:t>
            </a:r>
          </a:p>
          <a:p>
            <a:endParaRPr lang="en-US" baseline="0" dirty="0"/>
          </a:p>
          <a:p>
            <a:r>
              <a:rPr lang="en-US" baseline="0" dirty="0"/>
              <a:t>[CLICK]</a:t>
            </a:r>
          </a:p>
          <a:p>
            <a:endParaRPr lang="en-US" baseline="0" dirty="0"/>
          </a:p>
          <a:p>
            <a:r>
              <a:rPr lang="en-US" baseline="0" dirty="0"/>
              <a:t>We now show 8 different cells from the same chip.</a:t>
            </a:r>
          </a:p>
          <a:p>
            <a:endParaRPr lang="en-US" baseline="0" dirty="0"/>
          </a:p>
          <a:p>
            <a:r>
              <a:rPr lang="en-US" baseline="0" dirty="0"/>
              <a:t>[CLICK]</a:t>
            </a:r>
          </a:p>
          <a:p>
            <a:endParaRPr lang="en-US" baseline="0" dirty="0"/>
          </a:p>
          <a:p>
            <a:r>
              <a:rPr lang="en-US" baseline="0" dirty="0"/>
              <a:t>Suppose we are interested in operating at a refresh interval of 1.7 seconds.</a:t>
            </a:r>
          </a:p>
          <a:p>
            <a:endParaRPr lang="en-US" baseline="0" dirty="0"/>
          </a:p>
          <a:p>
            <a:r>
              <a:rPr lang="en-US" baseline="0" dirty="0"/>
              <a:t>[CLICK]</a:t>
            </a:r>
          </a:p>
          <a:p>
            <a:endParaRPr lang="en-US" baseline="0" dirty="0"/>
          </a:p>
          <a:p>
            <a:r>
              <a:rPr lang="en-US" baseline="0" dirty="0"/>
              <a:t>We will find 6 cells with a non-negligible probability of failing</a:t>
            </a:r>
          </a:p>
          <a:p>
            <a:endParaRPr lang="en-US" baseline="0" dirty="0"/>
          </a:p>
          <a:p>
            <a:r>
              <a:rPr lang="en-US" baseline="0" dirty="0"/>
              <a:t>[CLICK]</a:t>
            </a:r>
          </a:p>
          <a:p>
            <a:endParaRPr lang="en-US" baseline="0" dirty="0"/>
          </a:p>
          <a:p>
            <a:r>
              <a:rPr lang="en-US" baseline="0" dirty="0"/>
              <a:t>However, the bottom two cells will be hard to find since they have a low probability of failure at this refresh interval</a:t>
            </a:r>
          </a:p>
          <a:p>
            <a:endParaRPr lang="en-US" baseline="0" dirty="0"/>
          </a:p>
          <a:p>
            <a:r>
              <a:rPr lang="en-US" baseline="0" dirty="0"/>
              <a:t>[CLICK]</a:t>
            </a:r>
          </a:p>
          <a:p>
            <a:endParaRPr lang="en-US" baseline="0" dirty="0"/>
          </a:p>
          <a:p>
            <a:r>
              <a:rPr lang="en-US" baseline="0" dirty="0"/>
              <a:t>Instead, if we profile at an increased refresh interval, </a:t>
            </a:r>
            <a:r>
              <a:rPr lang="en-US" b="1" baseline="0" dirty="0"/>
              <a:t>[CLICK]</a:t>
            </a:r>
            <a:r>
              <a:rPr lang="en-US" b="0" baseline="0" dirty="0"/>
              <a:t> the same cells will be much easier to find since they will have a high probability of failure.</a:t>
            </a:r>
          </a:p>
          <a:p>
            <a:endParaRPr lang="en-US" b="0" baseline="0" dirty="0"/>
          </a:p>
          <a:p>
            <a:r>
              <a:rPr lang="en-US" b="0" baseline="0" dirty="0"/>
              <a:t>[CLICK]</a:t>
            </a:r>
          </a:p>
          <a:p>
            <a:endParaRPr lang="en-US" b="0" baseline="0" dirty="0"/>
          </a:p>
          <a:p>
            <a:r>
              <a:rPr lang="en-US" b="0" baseline="0" dirty="0"/>
              <a:t>However, we will also identify some additional cells as failing, which can end up being false positives.</a:t>
            </a:r>
          </a:p>
          <a:p>
            <a:endParaRPr lang="en-US" b="0" baseline="0" dirty="0"/>
          </a:p>
          <a:p>
            <a:r>
              <a:rPr lang="en-US" b="0" baseline="0" dirty="0"/>
              <a:t>[CLICK]</a:t>
            </a:r>
          </a:p>
          <a:p>
            <a:endParaRPr lang="en-US" b="0" baseline="0" dirty="0"/>
          </a:p>
          <a:p>
            <a:r>
              <a:rPr lang="en-US" b="0" baseline="0" dirty="0"/>
              <a:t>We repeat the same analysis for temperature variation and find that cells behave similarly. We show details of this analysis in the paper.</a:t>
            </a:r>
          </a:p>
          <a:p>
            <a:endParaRPr lang="en-US" b="0" baseline="0" dirty="0"/>
          </a:p>
          <a:p>
            <a:r>
              <a:rPr lang="en-US" b="0" baseline="0" dirty="0"/>
              <a:t>[CLICK]</a:t>
            </a:r>
          </a:p>
          <a:p>
            <a:endParaRPr lang="en-US" b="0" baseline="0" dirty="0"/>
          </a:p>
          <a:p>
            <a:r>
              <a:rPr lang="en-US" b="0" baseline="0" dirty="0"/>
              <a:t>The takeaway here is that any given cell is more likely to fail at a longer refresh interval or a higher temperature.</a:t>
            </a:r>
          </a:p>
          <a:p>
            <a:endParaRPr lang="en-US" b="0" baseline="0" dirty="0"/>
          </a:p>
          <a:p>
            <a:r>
              <a:rPr lang="en-US" b="0" baseline="0" dirty="0"/>
              <a:t>[END]</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1580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516285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baseline="0" dirty="0"/>
              <a:t>TEMPERATURE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endParaRPr lang="en-US" b="1" baseline="0" dirty="0"/>
          </a:p>
          <a:p>
            <a:endParaRPr lang="en-US" baseline="0" dirty="0"/>
          </a:p>
          <a:p>
            <a:r>
              <a:rPr lang="en-US" baseline="0" dirty="0"/>
              <a:t>Here we show real data from a real chip, </a:t>
            </a:r>
            <a:r>
              <a:rPr lang="en-US" b="1" baseline="0" dirty="0"/>
              <a:t>[CLICK] </a:t>
            </a:r>
            <a:r>
              <a:rPr lang="en-US" baseline="0" dirty="0"/>
              <a:t>which we collected by testing how often the cell failed out of 16 trials for different refresh intervals.</a:t>
            </a:r>
          </a:p>
          <a:p>
            <a:endParaRPr lang="en-US" baseline="0" dirty="0"/>
          </a:p>
          <a:p>
            <a:r>
              <a:rPr lang="en-US" baseline="0" dirty="0"/>
              <a:t>[CLICK]</a:t>
            </a:r>
          </a:p>
          <a:p>
            <a:endParaRPr lang="en-US" baseline="0" dirty="0"/>
          </a:p>
          <a:p>
            <a:r>
              <a:rPr lang="en-US" baseline="0" dirty="0"/>
              <a:t>We now show 8 different cells from the same chip.</a:t>
            </a:r>
          </a:p>
          <a:p>
            <a:endParaRPr lang="en-US" baseline="0" dirty="0"/>
          </a:p>
          <a:p>
            <a:r>
              <a:rPr lang="en-US" baseline="0" dirty="0"/>
              <a:t>[CLICK]</a:t>
            </a:r>
          </a:p>
          <a:p>
            <a:endParaRPr lang="en-US" baseline="0" dirty="0"/>
          </a:p>
          <a:p>
            <a:r>
              <a:rPr lang="en-US" baseline="0" dirty="0"/>
              <a:t>Suppose we are interested in operating at a refresh interval of 1.7 seconds.</a:t>
            </a:r>
          </a:p>
          <a:p>
            <a:endParaRPr lang="en-US" baseline="0" dirty="0"/>
          </a:p>
          <a:p>
            <a:r>
              <a:rPr lang="en-US" baseline="0" dirty="0"/>
              <a:t>[CLICK]</a:t>
            </a:r>
          </a:p>
          <a:p>
            <a:endParaRPr lang="en-US" baseline="0" dirty="0"/>
          </a:p>
          <a:p>
            <a:r>
              <a:rPr lang="en-US" baseline="0" dirty="0"/>
              <a:t>We will find 6 cells with a non-negligible probability of failing</a:t>
            </a:r>
          </a:p>
          <a:p>
            <a:endParaRPr lang="en-US" baseline="0" dirty="0"/>
          </a:p>
          <a:p>
            <a:r>
              <a:rPr lang="en-US" baseline="0" dirty="0"/>
              <a:t>[CLICK]</a:t>
            </a:r>
          </a:p>
          <a:p>
            <a:endParaRPr lang="en-US" baseline="0" dirty="0"/>
          </a:p>
          <a:p>
            <a:r>
              <a:rPr lang="en-US" baseline="0" dirty="0"/>
              <a:t>However, the bottom two cells will be hard to find since they have a low probability of failure at this refresh interval</a:t>
            </a:r>
          </a:p>
          <a:p>
            <a:endParaRPr lang="en-US" baseline="0" dirty="0"/>
          </a:p>
          <a:p>
            <a:r>
              <a:rPr lang="en-US" baseline="0" dirty="0"/>
              <a:t>[CLICK]</a:t>
            </a:r>
          </a:p>
          <a:p>
            <a:endParaRPr lang="en-US" baseline="0" dirty="0"/>
          </a:p>
          <a:p>
            <a:r>
              <a:rPr lang="en-US" baseline="0" dirty="0"/>
              <a:t>Instead, if we profile at an increased refresh interval, </a:t>
            </a:r>
            <a:r>
              <a:rPr lang="en-US" b="1" baseline="0" dirty="0"/>
              <a:t>[CLICK]</a:t>
            </a:r>
            <a:r>
              <a:rPr lang="en-US" b="0" baseline="0" dirty="0"/>
              <a:t> the same cells will be much easier to find since they will have a high probability of failure.</a:t>
            </a:r>
          </a:p>
          <a:p>
            <a:endParaRPr lang="en-US" b="0" baseline="0" dirty="0"/>
          </a:p>
          <a:p>
            <a:r>
              <a:rPr lang="en-US" b="0" baseline="0" dirty="0"/>
              <a:t>[CLICK]</a:t>
            </a:r>
          </a:p>
          <a:p>
            <a:endParaRPr lang="en-US" b="0" baseline="0" dirty="0"/>
          </a:p>
          <a:p>
            <a:r>
              <a:rPr lang="en-US" b="0" baseline="0" dirty="0"/>
              <a:t>However, we will also identify some additional cells as failing, which can end up being false positives.</a:t>
            </a:r>
          </a:p>
          <a:p>
            <a:endParaRPr lang="en-US" b="0" baseline="0" dirty="0"/>
          </a:p>
          <a:p>
            <a:r>
              <a:rPr lang="en-US" b="0" baseline="0" dirty="0"/>
              <a:t>[CLICK]</a:t>
            </a:r>
          </a:p>
          <a:p>
            <a:endParaRPr lang="en-US" b="0" baseline="0" dirty="0"/>
          </a:p>
          <a:p>
            <a:r>
              <a:rPr lang="en-US" b="0" baseline="0" dirty="0"/>
              <a:t>We repeat the same analysis for temperature variation and find that cells behave similarly. We show details of this analysis in the paper.</a:t>
            </a:r>
          </a:p>
          <a:p>
            <a:endParaRPr lang="en-US" b="0" baseline="0" dirty="0"/>
          </a:p>
          <a:p>
            <a:r>
              <a:rPr lang="en-US" b="0" baseline="0" dirty="0"/>
              <a:t>[CLICK]</a:t>
            </a:r>
          </a:p>
          <a:p>
            <a:endParaRPr lang="en-US" b="0" baseline="0" dirty="0"/>
          </a:p>
          <a:p>
            <a:r>
              <a:rPr lang="en-US" b="0" baseline="0" dirty="0"/>
              <a:t>The takeaway here is that any given cell is more likely to fail at a longer refresh interval or a higher temperature.</a:t>
            </a:r>
          </a:p>
          <a:p>
            <a:endParaRPr lang="en-US" b="0" baseline="0" dirty="0"/>
          </a:p>
          <a:p>
            <a:r>
              <a:rPr lang="en-US" b="0" baseline="0" dirty="0"/>
              <a:t>[END]</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74140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baseline="0" dirty="0"/>
              <a:t>TEMPERATURE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endParaRPr lang="en-US" b="1" baseline="0" dirty="0"/>
          </a:p>
          <a:p>
            <a:endParaRPr lang="en-US" baseline="0" dirty="0"/>
          </a:p>
          <a:p>
            <a:r>
              <a:rPr lang="en-US" baseline="0" dirty="0"/>
              <a:t>Here we show real data from a real chip, </a:t>
            </a:r>
            <a:r>
              <a:rPr lang="en-US" b="1" baseline="0" dirty="0"/>
              <a:t>[CLICK] </a:t>
            </a:r>
            <a:r>
              <a:rPr lang="en-US" baseline="0" dirty="0"/>
              <a:t>which we collected by testing how often the cell failed out of 16 trials for different refresh intervals.</a:t>
            </a:r>
          </a:p>
          <a:p>
            <a:endParaRPr lang="en-US" baseline="0" dirty="0"/>
          </a:p>
          <a:p>
            <a:r>
              <a:rPr lang="en-US" baseline="0" dirty="0"/>
              <a:t>[CLICK]</a:t>
            </a:r>
          </a:p>
          <a:p>
            <a:endParaRPr lang="en-US" baseline="0" dirty="0"/>
          </a:p>
          <a:p>
            <a:r>
              <a:rPr lang="en-US" baseline="0" dirty="0"/>
              <a:t>We now show 8 different cells from the same chip.</a:t>
            </a:r>
          </a:p>
          <a:p>
            <a:endParaRPr lang="en-US" baseline="0" dirty="0"/>
          </a:p>
          <a:p>
            <a:r>
              <a:rPr lang="en-US" baseline="0" dirty="0"/>
              <a:t>[CLICK]</a:t>
            </a:r>
          </a:p>
          <a:p>
            <a:endParaRPr lang="en-US" baseline="0" dirty="0"/>
          </a:p>
          <a:p>
            <a:r>
              <a:rPr lang="en-US" baseline="0" dirty="0"/>
              <a:t>Suppose we are interested in operating at a refresh interval of 1.7 seconds.</a:t>
            </a:r>
          </a:p>
          <a:p>
            <a:endParaRPr lang="en-US" baseline="0" dirty="0"/>
          </a:p>
          <a:p>
            <a:r>
              <a:rPr lang="en-US" baseline="0" dirty="0"/>
              <a:t>[CLICK]</a:t>
            </a:r>
          </a:p>
          <a:p>
            <a:endParaRPr lang="en-US" baseline="0" dirty="0"/>
          </a:p>
          <a:p>
            <a:r>
              <a:rPr lang="en-US" baseline="0" dirty="0"/>
              <a:t>We will find 6 cells with a non-negligible probability of failing</a:t>
            </a:r>
          </a:p>
          <a:p>
            <a:endParaRPr lang="en-US" baseline="0" dirty="0"/>
          </a:p>
          <a:p>
            <a:r>
              <a:rPr lang="en-US" baseline="0" dirty="0"/>
              <a:t>[CLICK]</a:t>
            </a:r>
          </a:p>
          <a:p>
            <a:endParaRPr lang="en-US" baseline="0" dirty="0"/>
          </a:p>
          <a:p>
            <a:r>
              <a:rPr lang="en-US" baseline="0" dirty="0"/>
              <a:t>However, the bottom two cells will be hard to find since they have a low probability of failure at this refresh interval</a:t>
            </a:r>
          </a:p>
          <a:p>
            <a:endParaRPr lang="en-US" baseline="0" dirty="0"/>
          </a:p>
          <a:p>
            <a:r>
              <a:rPr lang="en-US" baseline="0" dirty="0"/>
              <a:t>[CLICK]</a:t>
            </a:r>
          </a:p>
          <a:p>
            <a:endParaRPr lang="en-US" baseline="0" dirty="0"/>
          </a:p>
          <a:p>
            <a:r>
              <a:rPr lang="en-US" baseline="0" dirty="0"/>
              <a:t>Instead, if we profile at an increased refresh interval, </a:t>
            </a:r>
            <a:r>
              <a:rPr lang="en-US" b="1" baseline="0" dirty="0"/>
              <a:t>[CLICK]</a:t>
            </a:r>
            <a:r>
              <a:rPr lang="en-US" b="0" baseline="0" dirty="0"/>
              <a:t> the same cells will be much easier to find since they will have a high probability of failure.</a:t>
            </a:r>
          </a:p>
          <a:p>
            <a:endParaRPr lang="en-US" b="0" baseline="0" dirty="0"/>
          </a:p>
          <a:p>
            <a:r>
              <a:rPr lang="en-US" b="0" baseline="0" dirty="0"/>
              <a:t>[CLICK]</a:t>
            </a:r>
          </a:p>
          <a:p>
            <a:endParaRPr lang="en-US" b="0" baseline="0" dirty="0"/>
          </a:p>
          <a:p>
            <a:r>
              <a:rPr lang="en-US" b="0" baseline="0" dirty="0"/>
              <a:t>However, we will also identify some additional cells as failing, which can end up being false positives.</a:t>
            </a:r>
          </a:p>
          <a:p>
            <a:endParaRPr lang="en-US" b="0" baseline="0" dirty="0"/>
          </a:p>
          <a:p>
            <a:r>
              <a:rPr lang="en-US" b="0" baseline="0" dirty="0"/>
              <a:t>[CLICK]</a:t>
            </a:r>
          </a:p>
          <a:p>
            <a:endParaRPr lang="en-US" b="0" baseline="0" dirty="0"/>
          </a:p>
          <a:p>
            <a:r>
              <a:rPr lang="en-US" b="0" baseline="0" dirty="0"/>
              <a:t>We repeat the same analysis for temperature variation and find that cells behave similarly. We show details of this analysis in the paper.</a:t>
            </a:r>
          </a:p>
          <a:p>
            <a:endParaRPr lang="en-US" b="0" baseline="0" dirty="0"/>
          </a:p>
          <a:p>
            <a:r>
              <a:rPr lang="en-US" b="0" baseline="0" dirty="0"/>
              <a:t>[CLICK]</a:t>
            </a:r>
          </a:p>
          <a:p>
            <a:endParaRPr lang="en-US" b="0" baseline="0" dirty="0"/>
          </a:p>
          <a:p>
            <a:r>
              <a:rPr lang="en-US" b="0" baseline="0" dirty="0"/>
              <a:t>The takeaway here is that any given cell is more likely to fail at a longer refresh interval or a higher temperature.</a:t>
            </a:r>
          </a:p>
          <a:p>
            <a:endParaRPr lang="en-US" b="0" baseline="0" dirty="0"/>
          </a:p>
          <a:p>
            <a:r>
              <a:rPr lang="en-US" b="0" baseline="0" dirty="0"/>
              <a:t>[END]</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89294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baseline="0" dirty="0"/>
              <a:t>TEMPERATURE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endParaRPr lang="en-US" b="1" baseline="0" dirty="0"/>
          </a:p>
          <a:p>
            <a:endParaRPr lang="en-US" baseline="0" dirty="0"/>
          </a:p>
          <a:p>
            <a:r>
              <a:rPr lang="en-US" baseline="0" dirty="0"/>
              <a:t>Here we show real data from a real chip, </a:t>
            </a:r>
            <a:r>
              <a:rPr lang="en-US" b="1" baseline="0" dirty="0"/>
              <a:t>[CLICK] </a:t>
            </a:r>
            <a:r>
              <a:rPr lang="en-US" baseline="0" dirty="0"/>
              <a:t>which we collected by testing how often the cell failed out of 16 trials for different refresh intervals.</a:t>
            </a:r>
          </a:p>
          <a:p>
            <a:endParaRPr lang="en-US" baseline="0" dirty="0"/>
          </a:p>
          <a:p>
            <a:r>
              <a:rPr lang="en-US" baseline="0" dirty="0"/>
              <a:t>[CLICK]</a:t>
            </a:r>
          </a:p>
          <a:p>
            <a:endParaRPr lang="en-US" baseline="0" dirty="0"/>
          </a:p>
          <a:p>
            <a:r>
              <a:rPr lang="en-US" baseline="0" dirty="0"/>
              <a:t>We now show 8 different cells from the same chip.</a:t>
            </a:r>
          </a:p>
          <a:p>
            <a:endParaRPr lang="en-US" baseline="0" dirty="0"/>
          </a:p>
          <a:p>
            <a:r>
              <a:rPr lang="en-US" baseline="0" dirty="0"/>
              <a:t>[CLICK]</a:t>
            </a:r>
          </a:p>
          <a:p>
            <a:endParaRPr lang="en-US" baseline="0" dirty="0"/>
          </a:p>
          <a:p>
            <a:r>
              <a:rPr lang="en-US" baseline="0" dirty="0"/>
              <a:t>Suppose we are interested in operating at a refresh interval of 1.7 seconds.</a:t>
            </a:r>
          </a:p>
          <a:p>
            <a:endParaRPr lang="en-US" baseline="0" dirty="0"/>
          </a:p>
          <a:p>
            <a:r>
              <a:rPr lang="en-US" baseline="0" dirty="0"/>
              <a:t>[CLICK]</a:t>
            </a:r>
          </a:p>
          <a:p>
            <a:endParaRPr lang="en-US" baseline="0" dirty="0"/>
          </a:p>
          <a:p>
            <a:r>
              <a:rPr lang="en-US" baseline="0" dirty="0"/>
              <a:t>We will find 6 cells with a non-negligible probability of failing</a:t>
            </a:r>
          </a:p>
          <a:p>
            <a:endParaRPr lang="en-US" baseline="0" dirty="0"/>
          </a:p>
          <a:p>
            <a:r>
              <a:rPr lang="en-US" baseline="0" dirty="0"/>
              <a:t>[CLICK]</a:t>
            </a:r>
          </a:p>
          <a:p>
            <a:endParaRPr lang="en-US" baseline="0" dirty="0"/>
          </a:p>
          <a:p>
            <a:r>
              <a:rPr lang="en-US" baseline="0" dirty="0"/>
              <a:t>However, the bottom two cells will be hard to find since they have a low probability of failure at this refresh interval</a:t>
            </a:r>
          </a:p>
          <a:p>
            <a:endParaRPr lang="en-US" baseline="0" dirty="0"/>
          </a:p>
          <a:p>
            <a:r>
              <a:rPr lang="en-US" baseline="0" dirty="0"/>
              <a:t>[CLICK]</a:t>
            </a:r>
          </a:p>
          <a:p>
            <a:endParaRPr lang="en-US" baseline="0" dirty="0"/>
          </a:p>
          <a:p>
            <a:r>
              <a:rPr lang="en-US" baseline="0" dirty="0"/>
              <a:t>Instead, if we profile at an increased refresh interval, </a:t>
            </a:r>
            <a:r>
              <a:rPr lang="en-US" b="1" baseline="0" dirty="0"/>
              <a:t>[CLICK]</a:t>
            </a:r>
            <a:r>
              <a:rPr lang="en-US" b="0" baseline="0" dirty="0"/>
              <a:t> the same cells will be much easier to find since they will have a high probability of failure.</a:t>
            </a:r>
          </a:p>
          <a:p>
            <a:endParaRPr lang="en-US" b="0" baseline="0" dirty="0"/>
          </a:p>
          <a:p>
            <a:r>
              <a:rPr lang="en-US" b="0" baseline="0" dirty="0"/>
              <a:t>[CLICK]</a:t>
            </a:r>
          </a:p>
          <a:p>
            <a:endParaRPr lang="en-US" b="0" baseline="0" dirty="0"/>
          </a:p>
          <a:p>
            <a:r>
              <a:rPr lang="en-US" b="0" baseline="0" dirty="0"/>
              <a:t>However, we will also identify some additional cells as failing, which can end up being false positives.</a:t>
            </a:r>
          </a:p>
          <a:p>
            <a:endParaRPr lang="en-US" b="0" baseline="0" dirty="0"/>
          </a:p>
          <a:p>
            <a:r>
              <a:rPr lang="en-US" b="0" baseline="0" dirty="0"/>
              <a:t>[CLICK]</a:t>
            </a:r>
          </a:p>
          <a:p>
            <a:endParaRPr lang="en-US" b="0" baseline="0" dirty="0"/>
          </a:p>
          <a:p>
            <a:r>
              <a:rPr lang="en-US" b="0" baseline="0" dirty="0"/>
              <a:t>We repeat the same analysis for temperature variation and find that cells behave similarly. We show details of this analysis in the paper.</a:t>
            </a:r>
          </a:p>
          <a:p>
            <a:endParaRPr lang="en-US" b="0" baseline="0" dirty="0"/>
          </a:p>
          <a:p>
            <a:r>
              <a:rPr lang="en-US" b="0" baseline="0" dirty="0"/>
              <a:t>[CLICK]</a:t>
            </a:r>
          </a:p>
          <a:p>
            <a:endParaRPr lang="en-US" b="0" baseline="0" dirty="0"/>
          </a:p>
          <a:p>
            <a:r>
              <a:rPr lang="en-US" b="0" baseline="0" dirty="0"/>
              <a:t>The takeaway here is that any given cell is more likely to fail at a longer refresh interval or a higher temperature.</a:t>
            </a:r>
          </a:p>
          <a:p>
            <a:endParaRPr lang="en-US" b="0" baseline="0" dirty="0"/>
          </a:p>
          <a:p>
            <a:r>
              <a:rPr lang="en-US" b="0" baseline="0" dirty="0"/>
              <a:t>[END]</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8400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baseline="0" dirty="0"/>
              <a:t>TEMPERATURE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endParaRPr lang="en-US" b="1" baseline="0" dirty="0"/>
          </a:p>
          <a:p>
            <a:endParaRPr lang="en-US" baseline="0" dirty="0"/>
          </a:p>
          <a:p>
            <a:r>
              <a:rPr lang="en-US" baseline="0" dirty="0"/>
              <a:t>Here we show real data from a real chip, </a:t>
            </a:r>
            <a:r>
              <a:rPr lang="en-US" b="1" baseline="0" dirty="0"/>
              <a:t>[CLICK] </a:t>
            </a:r>
            <a:r>
              <a:rPr lang="en-US" baseline="0" dirty="0"/>
              <a:t>which we collected by testing how often the cell failed out of 16 trials for different refresh intervals.</a:t>
            </a:r>
          </a:p>
          <a:p>
            <a:endParaRPr lang="en-US" baseline="0" dirty="0"/>
          </a:p>
          <a:p>
            <a:r>
              <a:rPr lang="en-US" baseline="0" dirty="0"/>
              <a:t>[CLICK]</a:t>
            </a:r>
          </a:p>
          <a:p>
            <a:endParaRPr lang="en-US" baseline="0" dirty="0"/>
          </a:p>
          <a:p>
            <a:r>
              <a:rPr lang="en-US" baseline="0" dirty="0"/>
              <a:t>We now show 8 different cells from the same chip.</a:t>
            </a:r>
          </a:p>
          <a:p>
            <a:endParaRPr lang="en-US" baseline="0" dirty="0"/>
          </a:p>
          <a:p>
            <a:r>
              <a:rPr lang="en-US" baseline="0" dirty="0"/>
              <a:t>[CLICK]</a:t>
            </a:r>
          </a:p>
          <a:p>
            <a:endParaRPr lang="en-US" baseline="0" dirty="0"/>
          </a:p>
          <a:p>
            <a:r>
              <a:rPr lang="en-US" baseline="0" dirty="0"/>
              <a:t>Suppose we are interested in operating at a refresh interval of 1.7 seconds.</a:t>
            </a:r>
          </a:p>
          <a:p>
            <a:endParaRPr lang="en-US" baseline="0" dirty="0"/>
          </a:p>
          <a:p>
            <a:r>
              <a:rPr lang="en-US" baseline="0" dirty="0"/>
              <a:t>[CLICK]</a:t>
            </a:r>
          </a:p>
          <a:p>
            <a:endParaRPr lang="en-US" baseline="0" dirty="0"/>
          </a:p>
          <a:p>
            <a:r>
              <a:rPr lang="en-US" baseline="0" dirty="0"/>
              <a:t>We will find 6 cells with a non-negligible probability of failing</a:t>
            </a:r>
          </a:p>
          <a:p>
            <a:endParaRPr lang="en-US" baseline="0" dirty="0"/>
          </a:p>
          <a:p>
            <a:r>
              <a:rPr lang="en-US" baseline="0" dirty="0"/>
              <a:t>[CLICK]</a:t>
            </a:r>
          </a:p>
          <a:p>
            <a:endParaRPr lang="en-US" baseline="0" dirty="0"/>
          </a:p>
          <a:p>
            <a:r>
              <a:rPr lang="en-US" baseline="0" dirty="0"/>
              <a:t>However, the bottom two cells will be hard to find since they have a low probability of failure at this refresh interval</a:t>
            </a:r>
          </a:p>
          <a:p>
            <a:endParaRPr lang="en-US" baseline="0" dirty="0"/>
          </a:p>
          <a:p>
            <a:r>
              <a:rPr lang="en-US" baseline="0" dirty="0"/>
              <a:t>[CLICK]</a:t>
            </a:r>
          </a:p>
          <a:p>
            <a:endParaRPr lang="en-US" baseline="0" dirty="0"/>
          </a:p>
          <a:p>
            <a:r>
              <a:rPr lang="en-US" baseline="0" dirty="0"/>
              <a:t>Instead, if we profile at an increased refresh interval, </a:t>
            </a:r>
            <a:r>
              <a:rPr lang="en-US" b="1" baseline="0" dirty="0"/>
              <a:t>[CLICK]</a:t>
            </a:r>
            <a:r>
              <a:rPr lang="en-US" b="0" baseline="0" dirty="0"/>
              <a:t> the same cells will be much easier to find since they will have a high probability of failure.</a:t>
            </a:r>
          </a:p>
          <a:p>
            <a:endParaRPr lang="en-US" b="0" baseline="0" dirty="0"/>
          </a:p>
          <a:p>
            <a:r>
              <a:rPr lang="en-US" b="0" baseline="0" dirty="0"/>
              <a:t>[CLICK]</a:t>
            </a:r>
          </a:p>
          <a:p>
            <a:endParaRPr lang="en-US" b="0" baseline="0" dirty="0"/>
          </a:p>
          <a:p>
            <a:r>
              <a:rPr lang="en-US" b="0" baseline="0" dirty="0"/>
              <a:t>However, we will also identify some additional cells as failing, which can end up being false positives.</a:t>
            </a:r>
          </a:p>
          <a:p>
            <a:endParaRPr lang="en-US" b="0" baseline="0" dirty="0"/>
          </a:p>
          <a:p>
            <a:r>
              <a:rPr lang="en-US" b="0" baseline="0" dirty="0"/>
              <a:t>[CLICK]</a:t>
            </a:r>
          </a:p>
          <a:p>
            <a:endParaRPr lang="en-US" b="0" baseline="0" dirty="0"/>
          </a:p>
          <a:p>
            <a:r>
              <a:rPr lang="en-US" b="0" baseline="0" dirty="0"/>
              <a:t>We repeat the same analysis for temperature variation and find that cells behave similarly. We show details of this analysis in the paper.</a:t>
            </a:r>
          </a:p>
          <a:p>
            <a:endParaRPr lang="en-US" b="0" baseline="0" dirty="0"/>
          </a:p>
          <a:p>
            <a:r>
              <a:rPr lang="en-US" b="0" baseline="0" dirty="0"/>
              <a:t>[CLICK]</a:t>
            </a:r>
          </a:p>
          <a:p>
            <a:endParaRPr lang="en-US" b="0" baseline="0" dirty="0"/>
          </a:p>
          <a:p>
            <a:r>
              <a:rPr lang="en-US" b="0" baseline="0" dirty="0"/>
              <a:t>The takeaway here is that any given cell is more likely to fail at a longer refresh interval or a higher temperature.</a:t>
            </a:r>
          </a:p>
          <a:p>
            <a:endParaRPr lang="en-US" b="0" baseline="0" dirty="0"/>
          </a:p>
          <a:p>
            <a:r>
              <a:rPr lang="en-US" b="0" baseline="0" dirty="0"/>
              <a:t>[END]</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4858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baseline="0" dirty="0"/>
              <a:t>TEMPERATURE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endParaRPr lang="en-US" b="1" baseline="0" dirty="0"/>
          </a:p>
          <a:p>
            <a:endParaRPr lang="en-US" baseline="0" dirty="0"/>
          </a:p>
          <a:p>
            <a:r>
              <a:rPr lang="en-US" baseline="0" dirty="0"/>
              <a:t>Here we show real data from a real chip, </a:t>
            </a:r>
            <a:r>
              <a:rPr lang="en-US" b="1" baseline="0" dirty="0"/>
              <a:t>[CLICK] </a:t>
            </a:r>
            <a:r>
              <a:rPr lang="en-US" baseline="0" dirty="0"/>
              <a:t>which we collected by testing how often the cell failed out of 16 trials for different refresh intervals.</a:t>
            </a:r>
          </a:p>
          <a:p>
            <a:endParaRPr lang="en-US" baseline="0" dirty="0"/>
          </a:p>
          <a:p>
            <a:r>
              <a:rPr lang="en-US" baseline="0" dirty="0"/>
              <a:t>[CLICK]</a:t>
            </a:r>
          </a:p>
          <a:p>
            <a:endParaRPr lang="en-US" baseline="0" dirty="0"/>
          </a:p>
          <a:p>
            <a:r>
              <a:rPr lang="en-US" baseline="0" dirty="0"/>
              <a:t>We now show 8 different cells from the same chip.</a:t>
            </a:r>
          </a:p>
          <a:p>
            <a:endParaRPr lang="en-US" baseline="0" dirty="0"/>
          </a:p>
          <a:p>
            <a:r>
              <a:rPr lang="en-US" baseline="0" dirty="0"/>
              <a:t>[CLICK]</a:t>
            </a:r>
          </a:p>
          <a:p>
            <a:endParaRPr lang="en-US" baseline="0" dirty="0"/>
          </a:p>
          <a:p>
            <a:r>
              <a:rPr lang="en-US" baseline="0" dirty="0"/>
              <a:t>Suppose we are interested in operating at a refresh interval of 1.7 seconds.</a:t>
            </a:r>
          </a:p>
          <a:p>
            <a:endParaRPr lang="en-US" baseline="0" dirty="0"/>
          </a:p>
          <a:p>
            <a:r>
              <a:rPr lang="en-US" baseline="0" dirty="0"/>
              <a:t>[CLICK]</a:t>
            </a:r>
          </a:p>
          <a:p>
            <a:endParaRPr lang="en-US" baseline="0" dirty="0"/>
          </a:p>
          <a:p>
            <a:r>
              <a:rPr lang="en-US" baseline="0" dirty="0"/>
              <a:t>We will find 6 cells with a non-negligible probability of failing</a:t>
            </a:r>
          </a:p>
          <a:p>
            <a:endParaRPr lang="en-US" baseline="0" dirty="0"/>
          </a:p>
          <a:p>
            <a:r>
              <a:rPr lang="en-US" baseline="0" dirty="0"/>
              <a:t>[CLICK]</a:t>
            </a:r>
          </a:p>
          <a:p>
            <a:endParaRPr lang="en-US" baseline="0" dirty="0"/>
          </a:p>
          <a:p>
            <a:r>
              <a:rPr lang="en-US" baseline="0" dirty="0"/>
              <a:t>However, the bottom two cells will be hard to find since they have a low probability of failure at this refresh interval</a:t>
            </a:r>
          </a:p>
          <a:p>
            <a:endParaRPr lang="en-US" baseline="0" dirty="0"/>
          </a:p>
          <a:p>
            <a:r>
              <a:rPr lang="en-US" baseline="0" dirty="0"/>
              <a:t>[CLICK]</a:t>
            </a:r>
          </a:p>
          <a:p>
            <a:endParaRPr lang="en-US" baseline="0" dirty="0"/>
          </a:p>
          <a:p>
            <a:r>
              <a:rPr lang="en-US" baseline="0" dirty="0"/>
              <a:t>Instead, if we profile at an increased refresh interval, </a:t>
            </a:r>
            <a:r>
              <a:rPr lang="en-US" b="1" baseline="0" dirty="0"/>
              <a:t>[CLICK]</a:t>
            </a:r>
            <a:r>
              <a:rPr lang="en-US" b="0" baseline="0" dirty="0"/>
              <a:t> the same cells will be much easier to find since they will have a high probability of failure.</a:t>
            </a:r>
          </a:p>
          <a:p>
            <a:endParaRPr lang="en-US" b="0" baseline="0" dirty="0"/>
          </a:p>
          <a:p>
            <a:r>
              <a:rPr lang="en-US" b="0" baseline="0" dirty="0"/>
              <a:t>[CLICK]</a:t>
            </a:r>
          </a:p>
          <a:p>
            <a:endParaRPr lang="en-US" b="0" baseline="0" dirty="0"/>
          </a:p>
          <a:p>
            <a:r>
              <a:rPr lang="en-US" b="0" baseline="0" dirty="0"/>
              <a:t>However, we will also identify some additional cells as failing, which can end up being false positives.</a:t>
            </a:r>
          </a:p>
          <a:p>
            <a:endParaRPr lang="en-US" b="0" baseline="0" dirty="0"/>
          </a:p>
          <a:p>
            <a:r>
              <a:rPr lang="en-US" b="0" baseline="0" dirty="0"/>
              <a:t>[CLICK]</a:t>
            </a:r>
          </a:p>
          <a:p>
            <a:endParaRPr lang="en-US" b="0" baseline="0" dirty="0"/>
          </a:p>
          <a:p>
            <a:r>
              <a:rPr lang="en-US" b="0" baseline="0" dirty="0"/>
              <a:t>We repeat the same analysis for temperature variation and find that cells behave similarly. We show details of this analysis in the paper.</a:t>
            </a:r>
          </a:p>
          <a:p>
            <a:endParaRPr lang="en-US" b="0" baseline="0" dirty="0"/>
          </a:p>
          <a:p>
            <a:r>
              <a:rPr lang="en-US" b="0" baseline="0" dirty="0"/>
              <a:t>[CLICK]</a:t>
            </a:r>
          </a:p>
          <a:p>
            <a:endParaRPr lang="en-US" b="0" baseline="0" dirty="0"/>
          </a:p>
          <a:p>
            <a:r>
              <a:rPr lang="en-US" b="0" baseline="0" dirty="0"/>
              <a:t>The takeaway here is that any given cell is more likely to fail at a longer refresh interval or a higher temperature.</a:t>
            </a:r>
          </a:p>
          <a:p>
            <a:endParaRPr lang="en-US" b="0" baseline="0" dirty="0"/>
          </a:p>
          <a:p>
            <a:r>
              <a:rPr lang="en-US" b="0" baseline="0" dirty="0"/>
              <a:t>[END]</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5843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baseline="0" dirty="0"/>
              <a:t>TEMPERATURE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endParaRPr lang="en-US" b="1" baseline="0" dirty="0"/>
          </a:p>
          <a:p>
            <a:endParaRPr lang="en-US" baseline="0" dirty="0"/>
          </a:p>
          <a:p>
            <a:r>
              <a:rPr lang="en-US" baseline="0" dirty="0"/>
              <a:t>Here we show real data from a real chip, </a:t>
            </a:r>
            <a:r>
              <a:rPr lang="en-US" b="1" baseline="0" dirty="0"/>
              <a:t>[CLICK] </a:t>
            </a:r>
            <a:r>
              <a:rPr lang="en-US" baseline="0" dirty="0"/>
              <a:t>which we collected by testing how often the cell failed out of 16 trials for different refresh intervals.</a:t>
            </a:r>
          </a:p>
          <a:p>
            <a:endParaRPr lang="en-US" baseline="0" dirty="0"/>
          </a:p>
          <a:p>
            <a:r>
              <a:rPr lang="en-US" baseline="0" dirty="0"/>
              <a:t>[CLICK]</a:t>
            </a:r>
          </a:p>
          <a:p>
            <a:endParaRPr lang="en-US" baseline="0" dirty="0"/>
          </a:p>
          <a:p>
            <a:r>
              <a:rPr lang="en-US" baseline="0" dirty="0"/>
              <a:t>We now show 8 different cells from the same chip.</a:t>
            </a:r>
          </a:p>
          <a:p>
            <a:endParaRPr lang="en-US" baseline="0" dirty="0"/>
          </a:p>
          <a:p>
            <a:r>
              <a:rPr lang="en-US" baseline="0" dirty="0"/>
              <a:t>[CLICK]</a:t>
            </a:r>
          </a:p>
          <a:p>
            <a:endParaRPr lang="en-US" baseline="0" dirty="0"/>
          </a:p>
          <a:p>
            <a:r>
              <a:rPr lang="en-US" baseline="0" dirty="0"/>
              <a:t>Suppose we are interested in operating at a refresh interval of 1.7 seconds.</a:t>
            </a:r>
          </a:p>
          <a:p>
            <a:endParaRPr lang="en-US" baseline="0" dirty="0"/>
          </a:p>
          <a:p>
            <a:r>
              <a:rPr lang="en-US" baseline="0" dirty="0"/>
              <a:t>[CLICK]</a:t>
            </a:r>
          </a:p>
          <a:p>
            <a:endParaRPr lang="en-US" baseline="0" dirty="0"/>
          </a:p>
          <a:p>
            <a:r>
              <a:rPr lang="en-US" baseline="0" dirty="0"/>
              <a:t>We will find 6 cells with a non-negligible probability of failing</a:t>
            </a:r>
          </a:p>
          <a:p>
            <a:endParaRPr lang="en-US" baseline="0" dirty="0"/>
          </a:p>
          <a:p>
            <a:r>
              <a:rPr lang="en-US" baseline="0" dirty="0"/>
              <a:t>[CLICK]</a:t>
            </a:r>
          </a:p>
          <a:p>
            <a:endParaRPr lang="en-US" baseline="0" dirty="0"/>
          </a:p>
          <a:p>
            <a:r>
              <a:rPr lang="en-US" baseline="0" dirty="0"/>
              <a:t>However, the bottom two cells will be hard to find since they have a low probability of failure at this refresh interval</a:t>
            </a:r>
          </a:p>
          <a:p>
            <a:endParaRPr lang="en-US" baseline="0" dirty="0"/>
          </a:p>
          <a:p>
            <a:r>
              <a:rPr lang="en-US" baseline="0" dirty="0"/>
              <a:t>[CLICK]</a:t>
            </a:r>
          </a:p>
          <a:p>
            <a:endParaRPr lang="en-US" baseline="0" dirty="0"/>
          </a:p>
          <a:p>
            <a:r>
              <a:rPr lang="en-US" baseline="0" dirty="0"/>
              <a:t>Instead, if we profile at an increased refresh interval, </a:t>
            </a:r>
            <a:r>
              <a:rPr lang="en-US" b="1" baseline="0" dirty="0"/>
              <a:t>[CLICK]</a:t>
            </a:r>
            <a:r>
              <a:rPr lang="en-US" b="0" baseline="0" dirty="0"/>
              <a:t> the same cells will be much easier to find since they will have a high probability of failure.</a:t>
            </a:r>
          </a:p>
          <a:p>
            <a:endParaRPr lang="en-US" b="0" baseline="0" dirty="0"/>
          </a:p>
          <a:p>
            <a:r>
              <a:rPr lang="en-US" b="0" baseline="0" dirty="0"/>
              <a:t>[CLICK]</a:t>
            </a:r>
          </a:p>
          <a:p>
            <a:endParaRPr lang="en-US" b="0" baseline="0" dirty="0"/>
          </a:p>
          <a:p>
            <a:r>
              <a:rPr lang="en-US" b="0" baseline="0" dirty="0"/>
              <a:t>However, we will also identify some additional cells as failing, which can end up being false positives.</a:t>
            </a:r>
          </a:p>
          <a:p>
            <a:endParaRPr lang="en-US" b="0" baseline="0" dirty="0"/>
          </a:p>
          <a:p>
            <a:r>
              <a:rPr lang="en-US" b="0" baseline="0" dirty="0"/>
              <a:t>[CLICK]</a:t>
            </a:r>
          </a:p>
          <a:p>
            <a:endParaRPr lang="en-US" b="0" baseline="0" dirty="0"/>
          </a:p>
          <a:p>
            <a:r>
              <a:rPr lang="en-US" b="0" baseline="0" dirty="0"/>
              <a:t>We repeat the same analysis for temperature variation and find that cells behave similarly. We show details of this analysis in the paper.</a:t>
            </a:r>
          </a:p>
          <a:p>
            <a:endParaRPr lang="en-US" b="0" baseline="0" dirty="0"/>
          </a:p>
          <a:p>
            <a:r>
              <a:rPr lang="en-US" b="0" baseline="0" dirty="0"/>
              <a:t>[CLICK]</a:t>
            </a:r>
          </a:p>
          <a:p>
            <a:endParaRPr lang="en-US" b="0" baseline="0" dirty="0"/>
          </a:p>
          <a:p>
            <a:r>
              <a:rPr lang="en-US" b="0" baseline="0" dirty="0"/>
              <a:t>The takeaway here is that any given cell is more likely to fail at a longer refresh interval or a higher temperature.</a:t>
            </a:r>
          </a:p>
          <a:p>
            <a:endParaRPr lang="en-US" b="0" baseline="0" dirty="0"/>
          </a:p>
          <a:p>
            <a:r>
              <a:rPr lang="en-US" b="0" baseline="0" dirty="0"/>
              <a:t>[END]</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9722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baseline="0" dirty="0"/>
              <a:t>TEMPERATURE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endParaRPr lang="en-US" b="1" baseline="0" dirty="0"/>
          </a:p>
          <a:p>
            <a:endParaRPr lang="en-US" baseline="0" dirty="0"/>
          </a:p>
          <a:p>
            <a:r>
              <a:rPr lang="en-US" baseline="0" dirty="0"/>
              <a:t>Here we show real data from a real chip, </a:t>
            </a:r>
            <a:r>
              <a:rPr lang="en-US" b="1" baseline="0" dirty="0"/>
              <a:t>[CLICK] </a:t>
            </a:r>
            <a:r>
              <a:rPr lang="en-US" baseline="0" dirty="0"/>
              <a:t>which we collected by testing how often the cell failed out of 16 trials for different refresh intervals.</a:t>
            </a:r>
          </a:p>
          <a:p>
            <a:endParaRPr lang="en-US" baseline="0" dirty="0"/>
          </a:p>
          <a:p>
            <a:r>
              <a:rPr lang="en-US" baseline="0" dirty="0"/>
              <a:t>[CLICK]</a:t>
            </a:r>
          </a:p>
          <a:p>
            <a:endParaRPr lang="en-US" baseline="0" dirty="0"/>
          </a:p>
          <a:p>
            <a:r>
              <a:rPr lang="en-US" baseline="0" dirty="0"/>
              <a:t>We now show 8 different cells from the same chip.</a:t>
            </a:r>
          </a:p>
          <a:p>
            <a:endParaRPr lang="en-US" baseline="0" dirty="0"/>
          </a:p>
          <a:p>
            <a:r>
              <a:rPr lang="en-US" baseline="0" dirty="0"/>
              <a:t>[CLICK]</a:t>
            </a:r>
          </a:p>
          <a:p>
            <a:endParaRPr lang="en-US" baseline="0" dirty="0"/>
          </a:p>
          <a:p>
            <a:r>
              <a:rPr lang="en-US" baseline="0" dirty="0"/>
              <a:t>Suppose we are interested in operating at a refresh interval of 1.7 seconds.</a:t>
            </a:r>
          </a:p>
          <a:p>
            <a:endParaRPr lang="en-US" baseline="0" dirty="0"/>
          </a:p>
          <a:p>
            <a:r>
              <a:rPr lang="en-US" baseline="0" dirty="0"/>
              <a:t>[CLICK]</a:t>
            </a:r>
          </a:p>
          <a:p>
            <a:endParaRPr lang="en-US" baseline="0" dirty="0"/>
          </a:p>
          <a:p>
            <a:r>
              <a:rPr lang="en-US" baseline="0" dirty="0"/>
              <a:t>We will find 6 cells with a non-negligible probability of failing</a:t>
            </a:r>
          </a:p>
          <a:p>
            <a:endParaRPr lang="en-US" baseline="0" dirty="0"/>
          </a:p>
          <a:p>
            <a:r>
              <a:rPr lang="en-US" baseline="0" dirty="0"/>
              <a:t>[CLICK]</a:t>
            </a:r>
          </a:p>
          <a:p>
            <a:endParaRPr lang="en-US" baseline="0" dirty="0"/>
          </a:p>
          <a:p>
            <a:r>
              <a:rPr lang="en-US" baseline="0" dirty="0"/>
              <a:t>However, the bottom two cells will be hard to find since they have a low probability of failure at this refresh interval</a:t>
            </a:r>
          </a:p>
          <a:p>
            <a:endParaRPr lang="en-US" baseline="0" dirty="0"/>
          </a:p>
          <a:p>
            <a:r>
              <a:rPr lang="en-US" baseline="0" dirty="0"/>
              <a:t>[CLICK]</a:t>
            </a:r>
          </a:p>
          <a:p>
            <a:endParaRPr lang="en-US" baseline="0" dirty="0"/>
          </a:p>
          <a:p>
            <a:r>
              <a:rPr lang="en-US" baseline="0" dirty="0"/>
              <a:t>Instead, if we profile at an increased refresh interval, </a:t>
            </a:r>
            <a:r>
              <a:rPr lang="en-US" b="1" baseline="0" dirty="0"/>
              <a:t>[CLICK]</a:t>
            </a:r>
            <a:r>
              <a:rPr lang="en-US" b="0" baseline="0" dirty="0"/>
              <a:t> the same cells will be much easier to find since they will have a high probability of failure.</a:t>
            </a:r>
          </a:p>
          <a:p>
            <a:endParaRPr lang="en-US" b="0" baseline="0" dirty="0"/>
          </a:p>
          <a:p>
            <a:r>
              <a:rPr lang="en-US" b="0" baseline="0" dirty="0"/>
              <a:t>[CLICK]</a:t>
            </a:r>
          </a:p>
          <a:p>
            <a:endParaRPr lang="en-US" b="0" baseline="0" dirty="0"/>
          </a:p>
          <a:p>
            <a:r>
              <a:rPr lang="en-US" b="0" baseline="0" dirty="0"/>
              <a:t>However, we will also identify some additional cells as failing, which can end up being false positives.</a:t>
            </a:r>
          </a:p>
          <a:p>
            <a:endParaRPr lang="en-US" b="0" baseline="0" dirty="0"/>
          </a:p>
          <a:p>
            <a:r>
              <a:rPr lang="en-US" b="0" baseline="0" dirty="0"/>
              <a:t>[CLICK]</a:t>
            </a:r>
          </a:p>
          <a:p>
            <a:endParaRPr lang="en-US" b="0" baseline="0" dirty="0"/>
          </a:p>
          <a:p>
            <a:r>
              <a:rPr lang="en-US" b="0" baseline="0" dirty="0"/>
              <a:t>We repeat the same analysis for temperature variation and find that cells behave similarly. We show details of this analysis in the paper.</a:t>
            </a:r>
          </a:p>
          <a:p>
            <a:endParaRPr lang="en-US" b="0" baseline="0" dirty="0"/>
          </a:p>
          <a:p>
            <a:r>
              <a:rPr lang="en-US" b="0" baseline="0" dirty="0"/>
              <a:t>[CLICK]</a:t>
            </a:r>
          </a:p>
          <a:p>
            <a:endParaRPr lang="en-US" b="0" baseline="0" dirty="0"/>
          </a:p>
          <a:p>
            <a:r>
              <a:rPr lang="en-US" b="0" baseline="0" dirty="0"/>
              <a:t>The takeaway here is that any given cell is more likely to fail at a longer refresh interval or a higher temperature.</a:t>
            </a:r>
          </a:p>
          <a:p>
            <a:endParaRPr lang="en-US" b="0" baseline="0" dirty="0"/>
          </a:p>
          <a:p>
            <a:r>
              <a:rPr lang="en-US" b="0" baseline="0" dirty="0"/>
              <a:t>[END]</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0979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baseline="0" dirty="0"/>
              <a:t>TEMPERATURE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endParaRPr lang="en-US" b="1" baseline="0" dirty="0"/>
          </a:p>
          <a:p>
            <a:endParaRPr lang="en-US" baseline="0" dirty="0"/>
          </a:p>
          <a:p>
            <a:r>
              <a:rPr lang="en-US" baseline="0" dirty="0"/>
              <a:t>Here we show real data from a real chip, </a:t>
            </a:r>
            <a:r>
              <a:rPr lang="en-US" b="1" baseline="0" dirty="0"/>
              <a:t>[CLICK] </a:t>
            </a:r>
            <a:r>
              <a:rPr lang="en-US" baseline="0" dirty="0"/>
              <a:t>which we collected by testing how often the cell failed out of 16 trials for different refresh intervals.</a:t>
            </a:r>
          </a:p>
          <a:p>
            <a:endParaRPr lang="en-US" baseline="0" dirty="0"/>
          </a:p>
          <a:p>
            <a:r>
              <a:rPr lang="en-US" baseline="0" dirty="0"/>
              <a:t>[CLICK]</a:t>
            </a:r>
          </a:p>
          <a:p>
            <a:endParaRPr lang="en-US" baseline="0" dirty="0"/>
          </a:p>
          <a:p>
            <a:r>
              <a:rPr lang="en-US" baseline="0" dirty="0"/>
              <a:t>We now show 8 different cells from the same chip.</a:t>
            </a:r>
          </a:p>
          <a:p>
            <a:endParaRPr lang="en-US" baseline="0" dirty="0"/>
          </a:p>
          <a:p>
            <a:r>
              <a:rPr lang="en-US" baseline="0" dirty="0"/>
              <a:t>[CLICK]</a:t>
            </a:r>
          </a:p>
          <a:p>
            <a:endParaRPr lang="en-US" baseline="0" dirty="0"/>
          </a:p>
          <a:p>
            <a:r>
              <a:rPr lang="en-US" baseline="0" dirty="0"/>
              <a:t>Suppose we are interested in operating at a refresh interval of 1.7 seconds.</a:t>
            </a:r>
          </a:p>
          <a:p>
            <a:endParaRPr lang="en-US" baseline="0" dirty="0"/>
          </a:p>
          <a:p>
            <a:r>
              <a:rPr lang="en-US" baseline="0" dirty="0"/>
              <a:t>[CLICK]</a:t>
            </a:r>
          </a:p>
          <a:p>
            <a:endParaRPr lang="en-US" baseline="0" dirty="0"/>
          </a:p>
          <a:p>
            <a:r>
              <a:rPr lang="en-US" baseline="0" dirty="0"/>
              <a:t>We will find 6 cells with a non-negligible probability of failing</a:t>
            </a:r>
          </a:p>
          <a:p>
            <a:endParaRPr lang="en-US" baseline="0" dirty="0"/>
          </a:p>
          <a:p>
            <a:r>
              <a:rPr lang="en-US" baseline="0" dirty="0"/>
              <a:t>[CLICK]</a:t>
            </a:r>
          </a:p>
          <a:p>
            <a:endParaRPr lang="en-US" baseline="0" dirty="0"/>
          </a:p>
          <a:p>
            <a:r>
              <a:rPr lang="en-US" baseline="0" dirty="0"/>
              <a:t>However, the bottom two cells will be hard to find since they have a low probability of failure at this refresh interval</a:t>
            </a:r>
          </a:p>
          <a:p>
            <a:endParaRPr lang="en-US" baseline="0" dirty="0"/>
          </a:p>
          <a:p>
            <a:r>
              <a:rPr lang="en-US" baseline="0" dirty="0"/>
              <a:t>[CLICK]</a:t>
            </a:r>
          </a:p>
          <a:p>
            <a:endParaRPr lang="en-US" baseline="0" dirty="0"/>
          </a:p>
          <a:p>
            <a:r>
              <a:rPr lang="en-US" baseline="0" dirty="0"/>
              <a:t>Instead, if we profile at an increased refresh interval, </a:t>
            </a:r>
            <a:r>
              <a:rPr lang="en-US" b="1" baseline="0" dirty="0"/>
              <a:t>[CLICK]</a:t>
            </a:r>
            <a:r>
              <a:rPr lang="en-US" b="0" baseline="0" dirty="0"/>
              <a:t> the same cells will be much easier to find since they will have a high probability of failure.</a:t>
            </a:r>
          </a:p>
          <a:p>
            <a:endParaRPr lang="en-US" b="0" baseline="0" dirty="0"/>
          </a:p>
          <a:p>
            <a:r>
              <a:rPr lang="en-US" b="0" baseline="0" dirty="0"/>
              <a:t>[CLICK]</a:t>
            </a:r>
          </a:p>
          <a:p>
            <a:endParaRPr lang="en-US" b="0" baseline="0" dirty="0"/>
          </a:p>
          <a:p>
            <a:r>
              <a:rPr lang="en-US" b="0" baseline="0" dirty="0"/>
              <a:t>However, we will also identify some additional cells as failing, which can end up being false positives.</a:t>
            </a:r>
          </a:p>
          <a:p>
            <a:endParaRPr lang="en-US" b="0" baseline="0" dirty="0"/>
          </a:p>
          <a:p>
            <a:r>
              <a:rPr lang="en-US" b="0" baseline="0" dirty="0"/>
              <a:t>[CLICK]</a:t>
            </a:r>
          </a:p>
          <a:p>
            <a:endParaRPr lang="en-US" b="0" baseline="0" dirty="0"/>
          </a:p>
          <a:p>
            <a:r>
              <a:rPr lang="en-US" b="0" baseline="0" dirty="0"/>
              <a:t>We repeat the same analysis for temperature variation and find that cells behave similarly. We show details of this analysis in the paper.</a:t>
            </a:r>
          </a:p>
          <a:p>
            <a:endParaRPr lang="en-US" b="0" baseline="0" dirty="0"/>
          </a:p>
          <a:p>
            <a:r>
              <a:rPr lang="en-US" b="0" baseline="0" dirty="0"/>
              <a:t>[CLICK]</a:t>
            </a:r>
          </a:p>
          <a:p>
            <a:endParaRPr lang="en-US" b="0" baseline="0" dirty="0"/>
          </a:p>
          <a:p>
            <a:r>
              <a:rPr lang="en-US" b="0" baseline="0" dirty="0"/>
              <a:t>The takeaway here is that any given cell is more likely to fail at a longer refresh interval or a higher temperature.</a:t>
            </a:r>
          </a:p>
          <a:p>
            <a:endParaRPr lang="en-US" b="0" baseline="0" dirty="0"/>
          </a:p>
          <a:p>
            <a:r>
              <a:rPr lang="en-US" b="0" baseline="0" dirty="0"/>
              <a:t>[END]</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8721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…which is to profile NOT at the desired operating conditions, but rather at a longer refresh interval and/or a higher </a:t>
            </a:r>
            <a:r>
              <a:rPr lang="en-US" baseline="0" dirty="0" err="1"/>
              <a:t>tempereature</a:t>
            </a:r>
            <a:endParaRPr lang="en-US" baseline="0" dirty="0"/>
          </a:p>
          <a:p>
            <a:endParaRPr lang="en-US" baseline="0" dirty="0"/>
          </a:p>
          <a:p>
            <a:r>
              <a:rPr lang="en-US" baseline="0" dirty="0"/>
              <a:t>[CLICK]</a:t>
            </a:r>
          </a:p>
          <a:p>
            <a:endParaRPr lang="en-US" baseline="0" dirty="0"/>
          </a:p>
          <a:p>
            <a:r>
              <a:rPr lang="en-US" baseline="0" dirty="0"/>
              <a:t>The pros of this approach are that it’s faster and more reliable since we are profiling for failures where they are most likely to occur</a:t>
            </a:r>
          </a:p>
          <a:p>
            <a:endParaRPr lang="en-US" baseline="0" dirty="0"/>
          </a:p>
          <a:p>
            <a:r>
              <a:rPr lang="en-US" baseline="0" dirty="0"/>
              <a:t>[CLICK]</a:t>
            </a:r>
          </a:p>
          <a:p>
            <a:endParaRPr lang="en-US" baseline="0" dirty="0"/>
          </a:p>
          <a:p>
            <a:r>
              <a:rPr lang="en-US" baseline="0" dirty="0"/>
              <a:t>However, we may also identify false positives, which fail under profiling conditions but not under operating conditions</a:t>
            </a:r>
          </a:p>
          <a:p>
            <a:endParaRPr lang="en-US" baseline="0" dirty="0"/>
          </a:p>
          <a:p>
            <a:r>
              <a:rPr lang="en-US" baseline="0" dirty="0"/>
              <a:t>[END]</a:t>
            </a:r>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7242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Reach profiling as shown is a general methodology.</a:t>
            </a:r>
          </a:p>
          <a:p>
            <a:endParaRPr lang="en-US" baseline="0" dirty="0"/>
          </a:p>
          <a:p>
            <a:r>
              <a:rPr lang="en-US" baseline="0" dirty="0"/>
              <a:t>[CLICK]</a:t>
            </a:r>
          </a:p>
          <a:p>
            <a:endParaRPr lang="en-US" baseline="0" dirty="0"/>
          </a:p>
          <a:p>
            <a:r>
              <a:rPr lang="en-US" baseline="0" dirty="0"/>
              <a:t>In order to turn it into a concrete implementation, we need to answer three key questions</a:t>
            </a:r>
          </a:p>
          <a:p>
            <a:endParaRPr lang="en-US" baseline="0" dirty="0"/>
          </a:p>
          <a:p>
            <a:r>
              <a:rPr lang="en-US" baseline="0" dirty="0"/>
              <a:t>[CLICK]</a:t>
            </a:r>
          </a:p>
          <a:p>
            <a:endParaRPr lang="en-US" baseline="0" dirty="0"/>
          </a:p>
          <a:p>
            <a:r>
              <a:rPr lang="en-US" baseline="0" dirty="0"/>
              <a:t>First, what are the desirable profiling conditions?</a:t>
            </a:r>
          </a:p>
          <a:p>
            <a:endParaRPr lang="en-US" baseline="0" dirty="0"/>
          </a:p>
          <a:p>
            <a:r>
              <a:rPr lang="en-US" baseline="0" dirty="0"/>
              <a:t>[CLICK]</a:t>
            </a:r>
          </a:p>
          <a:p>
            <a:br>
              <a:rPr lang="en-US" baseline="0" dirty="0"/>
            </a:br>
            <a:r>
              <a:rPr lang="en-US" baseline="0" dirty="0"/>
              <a:t>Second, how often must we </a:t>
            </a:r>
            <a:r>
              <a:rPr lang="en-US" baseline="0" dirty="0" err="1"/>
              <a:t>reprofile</a:t>
            </a:r>
            <a:r>
              <a:rPr lang="en-US" baseline="0" dirty="0"/>
              <a:t>?</a:t>
            </a:r>
          </a:p>
          <a:p>
            <a:endParaRPr lang="en-US" baseline="0" dirty="0"/>
          </a:p>
          <a:p>
            <a:r>
              <a:rPr lang="en-US" baseline="0" dirty="0"/>
              <a:t>[CLICK]</a:t>
            </a:r>
          </a:p>
          <a:p>
            <a:endParaRPr lang="en-US" baseline="0" dirty="0"/>
          </a:p>
          <a:p>
            <a:r>
              <a:rPr lang="en-US" baseline="0" dirty="0"/>
              <a:t>Third, what information does the profiler need in order to figure all of this out?</a:t>
            </a:r>
          </a:p>
          <a:p>
            <a:endParaRPr lang="en-US" baseline="0" dirty="0"/>
          </a:p>
          <a:p>
            <a:r>
              <a:rPr lang="en-US" baseline="0" dirty="0"/>
              <a:t>[END]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287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91997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a:t>To this end, we identify three key metrics we can use to characterize any retention failure profiling mechanism.</a:t>
            </a:r>
          </a:p>
          <a:p>
            <a:endParaRPr lang="en-US" baseline="0" dirty="0"/>
          </a:p>
          <a:p>
            <a:r>
              <a:rPr lang="en-US" baseline="0" dirty="0"/>
              <a:t>[CLICK]</a:t>
            </a:r>
          </a:p>
          <a:p>
            <a:endParaRPr lang="en-US" baseline="0" dirty="0"/>
          </a:p>
          <a:p>
            <a:r>
              <a:rPr lang="en-US" baseline="0" dirty="0"/>
              <a:t>Runtime represents how long profiling actually takes</a:t>
            </a:r>
          </a:p>
          <a:p>
            <a:endParaRPr lang="en-US" baseline="0" dirty="0"/>
          </a:p>
          <a:p>
            <a:r>
              <a:rPr lang="en-US" baseline="0" dirty="0"/>
              <a:t>[CLICK]</a:t>
            </a:r>
          </a:p>
          <a:p>
            <a:endParaRPr lang="en-US" baseline="0" dirty="0"/>
          </a:p>
          <a:p>
            <a:r>
              <a:rPr lang="en-US" baseline="0" dirty="0"/>
              <a:t>Coverage represents the portion of all possible failures that are discovered by the profiling mechanism</a:t>
            </a:r>
          </a:p>
          <a:p>
            <a:endParaRPr lang="en-US" baseline="0" dirty="0"/>
          </a:p>
          <a:p>
            <a:r>
              <a:rPr lang="en-US" baseline="0" dirty="0"/>
              <a:t>[CLICK]</a:t>
            </a:r>
          </a:p>
          <a:p>
            <a:endParaRPr lang="en-US" baseline="0" dirty="0"/>
          </a:p>
          <a:p>
            <a:r>
              <a:rPr lang="en-US" baseline="0" dirty="0"/>
              <a:t>False positives represent the number of cells that are observed to fail during profiling, but never during actual operation</a:t>
            </a:r>
          </a:p>
          <a:p>
            <a:endParaRPr lang="en-US" baseline="0" dirty="0"/>
          </a:p>
          <a:p>
            <a:r>
              <a:rPr lang="en-US" baseline="0" dirty="0"/>
              <a:t>[CLICK]</a:t>
            </a:r>
          </a:p>
          <a:p>
            <a:endParaRPr lang="en-US" baseline="0" dirty="0"/>
          </a:p>
          <a:p>
            <a:r>
              <a:rPr lang="en-US" baseline="0" dirty="0"/>
              <a:t>We then perform a detailed exploration of how these three metrics change under many different profiling conditions.</a:t>
            </a:r>
          </a:p>
          <a:p>
            <a:endParaRPr lang="en-US" baseline="0" dirty="0"/>
          </a:p>
          <a:p>
            <a:r>
              <a:rPr lang="en-US" baseline="0" dirty="0"/>
              <a:t>[END]</a:t>
            </a:r>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2239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a:t>To this end, we identify three key metrics we can use to characterize any retention failure profiling mechanism.</a:t>
            </a:r>
          </a:p>
          <a:p>
            <a:endParaRPr lang="en-US" baseline="0" dirty="0"/>
          </a:p>
          <a:p>
            <a:r>
              <a:rPr lang="en-US" baseline="0" dirty="0"/>
              <a:t>[CLICK]</a:t>
            </a:r>
          </a:p>
          <a:p>
            <a:endParaRPr lang="en-US" baseline="0" dirty="0"/>
          </a:p>
          <a:p>
            <a:r>
              <a:rPr lang="en-US" baseline="0" dirty="0"/>
              <a:t>Runtime represents how long profiling actually takes</a:t>
            </a:r>
          </a:p>
          <a:p>
            <a:endParaRPr lang="en-US" baseline="0" dirty="0"/>
          </a:p>
          <a:p>
            <a:r>
              <a:rPr lang="en-US" baseline="0" dirty="0"/>
              <a:t>[CLICK]</a:t>
            </a:r>
          </a:p>
          <a:p>
            <a:endParaRPr lang="en-US" baseline="0" dirty="0"/>
          </a:p>
          <a:p>
            <a:r>
              <a:rPr lang="en-US" baseline="0" dirty="0"/>
              <a:t>Coverage represents the portion of all possible failures that are discovered by the profiling mechanism</a:t>
            </a:r>
          </a:p>
          <a:p>
            <a:endParaRPr lang="en-US" baseline="0" dirty="0"/>
          </a:p>
          <a:p>
            <a:r>
              <a:rPr lang="en-US" baseline="0" dirty="0"/>
              <a:t>[CLICK]</a:t>
            </a:r>
          </a:p>
          <a:p>
            <a:endParaRPr lang="en-US" baseline="0" dirty="0"/>
          </a:p>
          <a:p>
            <a:r>
              <a:rPr lang="en-US" baseline="0" dirty="0"/>
              <a:t>False positives represent the number of cells that are observed to fail during profiling, but never during actual operation</a:t>
            </a:r>
          </a:p>
          <a:p>
            <a:endParaRPr lang="en-US" baseline="0" dirty="0"/>
          </a:p>
          <a:p>
            <a:r>
              <a:rPr lang="en-US" baseline="0" dirty="0"/>
              <a:t>[CLICK]</a:t>
            </a:r>
          </a:p>
          <a:p>
            <a:endParaRPr lang="en-US" baseline="0" dirty="0"/>
          </a:p>
          <a:p>
            <a:r>
              <a:rPr lang="en-US" baseline="0" dirty="0"/>
              <a:t>We then perform a detailed exploration of how these three metrics change under many different profiling conditions.</a:t>
            </a:r>
          </a:p>
          <a:p>
            <a:endParaRPr lang="en-US" baseline="0" dirty="0"/>
          </a:p>
          <a:p>
            <a:r>
              <a:rPr lang="en-US" baseline="0" dirty="0"/>
              <a:t>[END]</a:t>
            </a:r>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618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aseline="0" dirty="0"/>
              <a:t>Here is a plot of our simulated end-to-end performance gain for operating at different refresh intervals.</a:t>
            </a:r>
          </a:p>
          <a:p>
            <a:endParaRPr lang="en-US" baseline="0" dirty="0"/>
          </a:p>
          <a:p>
            <a:r>
              <a:rPr lang="en-US" baseline="0" dirty="0"/>
              <a:t>The boxplots show the distribution of benchmark performance for brute-force profiling, REAPER, and the ideal profiling mechanism with no overhead.</a:t>
            </a:r>
          </a:p>
          <a:p>
            <a:endParaRPr lang="en-US" baseline="0" dirty="0"/>
          </a:p>
          <a:p>
            <a:r>
              <a:rPr lang="en-US" baseline="0" dirty="0"/>
              <a:t>[CLICK]</a:t>
            </a:r>
          </a:p>
          <a:p>
            <a:endParaRPr lang="en-US" baseline="0" dirty="0"/>
          </a:p>
          <a:p>
            <a:r>
              <a:rPr lang="en-US" baseline="0" dirty="0"/>
              <a:t>We see that for short refresh intervals, where we </a:t>
            </a:r>
            <a:r>
              <a:rPr lang="en-US" baseline="0" dirty="0" err="1"/>
              <a:t>reprofile</a:t>
            </a:r>
            <a:r>
              <a:rPr lang="en-US" baseline="0" dirty="0"/>
              <a:t> rarely, profiling overhead is not significant and both profiling mechanisms come close to ideal.</a:t>
            </a:r>
          </a:p>
          <a:p>
            <a:endParaRPr lang="en-US" baseline="0" dirty="0"/>
          </a:p>
          <a:p>
            <a:r>
              <a:rPr lang="en-US" baseline="0" dirty="0"/>
              <a:t>[CLICK]</a:t>
            </a:r>
          </a:p>
          <a:p>
            <a:endParaRPr lang="en-US" baseline="0" dirty="0"/>
          </a:p>
          <a:p>
            <a:r>
              <a:rPr lang="en-US" baseline="0" dirty="0"/>
              <a:t>However, for long refresh intervals where we </a:t>
            </a:r>
            <a:r>
              <a:rPr lang="en-US" baseline="0" dirty="0" err="1"/>
              <a:t>reprofile</a:t>
            </a:r>
            <a:r>
              <a:rPr lang="en-US" baseline="0" dirty="0"/>
              <a:t> often, profiling overhead is highly significant and actually begins to cause system performance degradation.</a:t>
            </a:r>
          </a:p>
          <a:p>
            <a:endParaRPr lang="en-US" baseline="0" dirty="0"/>
          </a:p>
          <a:p>
            <a:r>
              <a:rPr lang="en-US" baseline="0" dirty="0"/>
              <a:t>[CLICK]</a:t>
            </a:r>
          </a:p>
          <a:p>
            <a:endParaRPr lang="en-US" baseline="0" dirty="0"/>
          </a:p>
          <a:p>
            <a:r>
              <a:rPr lang="en-US" baseline="0" dirty="0"/>
              <a:t>We see that at 1024 and 1280 milliseconds, visibly REAPER outperforms brute-force profiling, maintaining more of the ideal profiler’s benefit than brute-force profiling is able to.</a:t>
            </a:r>
          </a:p>
          <a:p>
            <a:endParaRPr lang="en-US" baseline="0" dirty="0"/>
          </a:p>
          <a:p>
            <a:r>
              <a:rPr lang="en-US" baseline="0" dirty="0"/>
              <a:t>[CLICK]</a:t>
            </a:r>
          </a:p>
          <a:p>
            <a:endParaRPr lang="en-US" baseline="0" dirty="0"/>
          </a:p>
          <a:p>
            <a:r>
              <a:rPr lang="en-US" baseline="0" dirty="0"/>
              <a:t>Overall, we find that REAPER enables a best-case 16.3% system performance improvement and a 36.4% DRAM power reduction, which is shown in the paper.</a:t>
            </a:r>
          </a:p>
          <a:p>
            <a:endParaRPr lang="en-US" baseline="0" dirty="0"/>
          </a:p>
          <a:p>
            <a:r>
              <a:rPr lang="en-US" baseline="0" dirty="0"/>
              <a:t>[CLICK]</a:t>
            </a:r>
          </a:p>
          <a:p>
            <a:endParaRPr lang="en-US" baseline="0" dirty="0"/>
          </a:p>
          <a:p>
            <a:r>
              <a:rPr lang="en-US" baseline="0" dirty="0"/>
              <a:t>Furthermore, REAPER enables the 1280ms refresh interval, which is unreasonable with brute-force profiling due to profiling overhead.</a:t>
            </a:r>
          </a:p>
          <a:p>
            <a:endParaRPr lang="en-US" baseline="0" dirty="0"/>
          </a:p>
          <a:p>
            <a:r>
              <a:rPr lang="en-US" baseline="0" dirty="0"/>
              <a:t>[END]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8419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aseline="0" dirty="0"/>
              <a:t>To conclude, I’ll go over a summary of the talk.</a:t>
            </a:r>
          </a:p>
          <a:p>
            <a:endParaRPr lang="en-US" baseline="0" dirty="0"/>
          </a:p>
          <a:p>
            <a:r>
              <a:rPr lang="en-US" baseline="0" dirty="0"/>
              <a:t>The </a:t>
            </a:r>
            <a:r>
              <a:rPr lang="en-US" b="1" baseline="0" dirty="0"/>
              <a:t>high level motivation</a:t>
            </a:r>
            <a:r>
              <a:rPr lang="en-US" b="0" baseline="0" dirty="0"/>
              <a:t> for this work is that </a:t>
            </a:r>
            <a:r>
              <a:rPr lang="en-US" b="1" baseline="0" dirty="0"/>
              <a:t>DRAM refresh is a major impediment to scaling</a:t>
            </a:r>
            <a:r>
              <a:rPr lang="en-US" b="0" baseline="0" dirty="0"/>
              <a:t>, especially in terms of energy.</a:t>
            </a:r>
          </a:p>
          <a:p>
            <a:endParaRPr lang="en-US" b="0" baseline="0" dirty="0"/>
          </a:p>
          <a:p>
            <a:r>
              <a:rPr lang="en-US" b="0" baseline="0" dirty="0"/>
              <a:t>The </a:t>
            </a:r>
            <a:r>
              <a:rPr lang="en-US" b="1" baseline="0" dirty="0"/>
              <a:t>specific problem</a:t>
            </a:r>
            <a:r>
              <a:rPr lang="en-US" b="0" baseline="0" dirty="0"/>
              <a:t> that we focus on is that </a:t>
            </a:r>
            <a:r>
              <a:rPr lang="en-US" b="1" baseline="0" dirty="0"/>
              <a:t>DRAM retention failure profiling is hard</a:t>
            </a:r>
            <a:r>
              <a:rPr lang="en-US" b="0" baseline="0" dirty="0"/>
              <a:t>.</a:t>
            </a:r>
          </a:p>
          <a:p>
            <a:endParaRPr lang="en-US" b="0" baseline="0" dirty="0"/>
          </a:p>
          <a:p>
            <a:r>
              <a:rPr lang="en-US" b="0" baseline="0" dirty="0"/>
              <a:t>Our goals in this work are twofold. First, we would like to thoroughly analyze retention failure profiling tradeoffs</a:t>
            </a:r>
          </a:p>
          <a:p>
            <a:br>
              <a:rPr lang="en-US" b="0" baseline="0" dirty="0"/>
            </a:br>
            <a:r>
              <a:rPr lang="en-US" b="1" baseline="0" dirty="0"/>
              <a:t>Second, </a:t>
            </a:r>
            <a:r>
              <a:rPr lang="en-US" b="0" baseline="0" dirty="0"/>
              <a:t>we would like to </a:t>
            </a:r>
            <a:r>
              <a:rPr lang="en-US" b="1" baseline="0" dirty="0"/>
              <a:t>use what we learn </a:t>
            </a:r>
            <a:r>
              <a:rPr lang="en-US" b="0" baseline="0" dirty="0"/>
              <a:t>to develop a </a:t>
            </a:r>
            <a:r>
              <a:rPr lang="en-US" b="1" baseline="0" dirty="0"/>
              <a:t>fast, reliable profiling mechanism</a:t>
            </a:r>
            <a:r>
              <a:rPr lang="en-US" b="0" baseline="0" dirty="0"/>
              <a:t>.</a:t>
            </a:r>
          </a:p>
          <a:p>
            <a:endParaRPr lang="en-US" b="0" baseline="0" dirty="0"/>
          </a:p>
          <a:p>
            <a:r>
              <a:rPr lang="en-US" b="0" baseline="0" dirty="0"/>
              <a:t>We make two </a:t>
            </a:r>
            <a:r>
              <a:rPr lang="en-US" b="1" baseline="0" dirty="0"/>
              <a:t>key contributions </a:t>
            </a:r>
            <a:r>
              <a:rPr lang="en-US" b="0" baseline="0" dirty="0"/>
              <a:t>in this work.</a:t>
            </a:r>
          </a:p>
          <a:p>
            <a:endParaRPr lang="en-US" b="0" baseline="0" dirty="0"/>
          </a:p>
          <a:p>
            <a:r>
              <a:rPr lang="en-US" b="1" baseline="0" dirty="0"/>
              <a:t>First, </a:t>
            </a:r>
            <a:r>
              <a:rPr lang="en-US" b="0" baseline="0" dirty="0"/>
              <a:t>we perform the </a:t>
            </a:r>
            <a:r>
              <a:rPr lang="en-US" b="1" baseline="0" dirty="0"/>
              <a:t>first detailed retention failure characterization </a:t>
            </a:r>
            <a:r>
              <a:rPr lang="en-US" b="0" baseline="0" dirty="0"/>
              <a:t>of 368 LPDDR4 DRAM chips</a:t>
            </a:r>
          </a:p>
          <a:p>
            <a:br>
              <a:rPr lang="en-US" b="0" baseline="0" dirty="0"/>
            </a:br>
            <a:r>
              <a:rPr lang="en-US" b="1" baseline="0" dirty="0"/>
              <a:t>Second</a:t>
            </a:r>
            <a:r>
              <a:rPr lang="en-US" b="0" baseline="0" dirty="0"/>
              <a:t>, we use what we learn to </a:t>
            </a:r>
            <a:r>
              <a:rPr lang="en-US" b="1" baseline="0" dirty="0"/>
              <a:t>introduce the reach profiler</a:t>
            </a:r>
            <a:r>
              <a:rPr lang="en-US" b="0" baseline="0" dirty="0"/>
              <a:t>, which profiles for failures at a </a:t>
            </a:r>
            <a:r>
              <a:rPr lang="en-US" b="1" baseline="0" dirty="0"/>
              <a:t>longer refresh interval and/or a higher temperature</a:t>
            </a:r>
            <a:r>
              <a:rPr lang="en-US" b="0" baseline="0" dirty="0"/>
              <a:t>, where cells are more likely to fail.</a:t>
            </a:r>
          </a:p>
          <a:p>
            <a:endParaRPr lang="en-US" b="0" baseline="0" dirty="0"/>
          </a:p>
          <a:p>
            <a:r>
              <a:rPr lang="en-US" b="1" baseline="0" dirty="0"/>
              <a:t>Through our evaluations</a:t>
            </a:r>
            <a:r>
              <a:rPr lang="en-US" b="0" baseline="0" dirty="0"/>
              <a:t>, we find that reach profiling </a:t>
            </a:r>
            <a:r>
              <a:rPr lang="en-US" b="1" baseline="0" dirty="0"/>
              <a:t>increases profiling performance </a:t>
            </a:r>
            <a:r>
              <a:rPr lang="en-US" b="0" baseline="0" dirty="0"/>
              <a:t>by an average of 2.5x while maintaining high coverage and a moderate false positive rate. </a:t>
            </a:r>
          </a:p>
          <a:p>
            <a:endParaRPr lang="en-US" b="0" baseline="0" dirty="0"/>
          </a:p>
          <a:p>
            <a:r>
              <a:rPr lang="en-US" b="0" baseline="0" dirty="0"/>
              <a:t>Our implementation of reach profiling, called REAPER, enables significant system performance improvement and DRAM power reduction.</a:t>
            </a:r>
          </a:p>
          <a:p>
            <a:endParaRPr lang="en-US" b="0" baseline="0" dirty="0"/>
          </a:p>
          <a:p>
            <a:r>
              <a:rPr lang="en-US" b="0" baseline="0" dirty="0"/>
              <a:t>Finally, </a:t>
            </a:r>
            <a:r>
              <a:rPr lang="en-US" b="0" baseline="0"/>
              <a:t>reach profiling </a:t>
            </a:r>
            <a:r>
              <a:rPr lang="en-US" b="1" baseline="0" dirty="0"/>
              <a:t>enables longer refresh intervals </a:t>
            </a:r>
            <a:r>
              <a:rPr lang="en-US" b="0" baseline="0" dirty="0"/>
              <a:t>that were previously unreasonable due to profiling overhead.</a:t>
            </a:r>
          </a:p>
          <a:p>
            <a:endParaRPr lang="en-US" b="0" baseline="0" dirty="0"/>
          </a:p>
          <a:p>
            <a:r>
              <a:rPr lang="en-US" b="0" baseline="0" dirty="0"/>
              <a:t>[END]</a:t>
            </a: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5284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8391905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0963095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20108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Now</a:t>
            </a:r>
            <a:r>
              <a:rPr lang="en-US" baseline="0" dirty="0"/>
              <a:t> we have described the key idea </a:t>
            </a:r>
            <a:r>
              <a:rPr lang="en-US" dirty="0"/>
              <a:t>of HRM and </a:t>
            </a:r>
            <a:r>
              <a:rPr lang="en-US" dirty="0" err="1"/>
              <a:t>Par+R</a:t>
            </a:r>
            <a:r>
              <a:rPr lang="en-US" baseline="0" dirty="0"/>
              <a:t>, let’s look at our mechanism to put them together.</a:t>
            </a:r>
          </a:p>
          <a:p>
            <a:pPr marL="171450" indent="-171450">
              <a:buFontTx/>
              <a:buChar char="-"/>
            </a:pPr>
            <a:r>
              <a:rPr lang="en-US" baseline="0" dirty="0"/>
              <a:t>First, we characterize and classify application data in terms of their memory error tolerance, rank them from vulnerable to tolerant.</a:t>
            </a:r>
          </a:p>
          <a:p>
            <a:pPr marL="171450" indent="-171450">
              <a:buFontTx/>
              <a:buChar char="-"/>
            </a:pPr>
            <a:r>
              <a:rPr lang="en-US" dirty="0"/>
              <a:t>Then, we</a:t>
            </a:r>
            <a:r>
              <a:rPr lang="en-US" baseline="0" dirty="0"/>
              <a:t> map application data to HRM according to their error tolerance. As an example here, vulnerable data is mapped to reliable memory, tolerable data is mapped to low-cost memory, and recoverable data</a:t>
            </a:r>
            <a:r>
              <a:rPr lang="en-US" dirty="0"/>
              <a:t> </a:t>
            </a:r>
            <a:r>
              <a:rPr lang="en-US" baseline="0" dirty="0"/>
              <a:t>is mapped to </a:t>
            </a:r>
            <a:r>
              <a:rPr lang="en-US" dirty="0"/>
              <a:t>parity </a:t>
            </a:r>
            <a:r>
              <a:rPr lang="en-US" baseline="0" dirty="0"/>
              <a:t>memory with </a:t>
            </a:r>
            <a:r>
              <a:rPr lang="en-US" baseline="0" dirty="0" err="1"/>
              <a:t>Par+R</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6770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Here is a radar graph</a:t>
            </a:r>
            <a:r>
              <a:rPr lang="en-US" baseline="0" dirty="0"/>
              <a:t> for all 5 metrics and systems.</a:t>
            </a:r>
          </a:p>
          <a:p>
            <a:pPr marL="171450" indent="-171450">
              <a:buFontTx/>
              <a:buChar char="-"/>
            </a:pPr>
            <a:r>
              <a:rPr lang="en-US" baseline="0" dirty="0"/>
              <a:t>Each axis represents one of the metrics, each closed curve represents the results of the system its color stands for.</a:t>
            </a:r>
          </a:p>
          <a:p>
            <a:pPr marL="171450" indent="-171450">
              <a:buFontTx/>
              <a:buChar char="-"/>
            </a:pPr>
            <a:r>
              <a:rPr lang="en-US" baseline="0" dirty="0"/>
              <a:t>We show crashes and incorrect query rates in negative numbers so that, for all of the axes, outer is better.</a:t>
            </a:r>
          </a:p>
          <a:p>
            <a:pPr marL="171450" indent="-171450">
              <a:buFontTx/>
              <a:buChar char="-"/>
            </a:pPr>
            <a:r>
              <a:rPr lang="en-US" baseline="0" dirty="0"/>
              <a:t>We conclude that our HRM systems have the largest areas.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967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3218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1167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Bulle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pPr>
            <a:r>
              <a:rPr sz="3500" spc="-34"/>
              <a:t>Title Text</a:t>
            </a:r>
          </a:p>
        </p:txBody>
      </p:sp>
      <p:sp>
        <p:nvSpPr>
          <p:cNvPr id="19" name="Shape 19"/>
          <p:cNvSpPr>
            <a:spLocks noGrp="1"/>
          </p:cNvSpPr>
          <p:nvPr>
            <p:ph type="body" idx="1"/>
          </p:nvPr>
        </p:nvSpPr>
        <p:spPr>
          <a:xfrm>
            <a:off x="553641" y="1360884"/>
            <a:ext cx="8027789" cy="5025628"/>
          </a:xfrm>
          <a:prstGeom prst="rect">
            <a:avLst/>
          </a:prstGeom>
        </p:spPr>
        <p:txBody>
          <a:bodyPr/>
          <a:lstStyle>
            <a:lvl1pPr marL="162579" indent="-162579">
              <a:lnSpc>
                <a:spcPct val="110000"/>
              </a:lnSpc>
              <a:spcBef>
                <a:spcPts val="1287"/>
              </a:spcBef>
              <a:buClr>
                <a:srgbClr val="3B5998"/>
              </a:buClr>
              <a:buSzPct val="65000"/>
              <a:buFont typeface="Lucida Grande"/>
              <a:buChar char="▪"/>
              <a:defRPr sz="2100" spc="-64">
                <a:solidFill>
                  <a:srgbClr val="000000"/>
                </a:solidFill>
                <a:latin typeface="+mn-lt"/>
                <a:ea typeface="+mn-ea"/>
                <a:cs typeface="+mn-cs"/>
                <a:sym typeface="Vista Sans OT Reg"/>
              </a:defRPr>
            </a:lvl1pPr>
            <a:lvl2pPr marL="363792" indent="-181080">
              <a:lnSpc>
                <a:spcPct val="110000"/>
              </a:lnSpc>
              <a:spcBef>
                <a:spcPts val="1060"/>
              </a:spcBef>
              <a:buClr>
                <a:srgbClr val="9A9A9A"/>
              </a:buClr>
              <a:buFont typeface="Lucida Grande"/>
              <a:buChar char="▪"/>
              <a:defRPr sz="2100" spc="-64">
                <a:solidFill>
                  <a:srgbClr val="000000"/>
                </a:solidFill>
                <a:latin typeface="+mn-lt"/>
                <a:ea typeface="+mn-ea"/>
                <a:cs typeface="+mn-cs"/>
                <a:sym typeface="Vista Sans OT Reg"/>
              </a:defRPr>
            </a:lvl2pPr>
            <a:lvl3pPr marL="527279" indent="-133005">
              <a:lnSpc>
                <a:spcPct val="110000"/>
              </a:lnSpc>
              <a:spcBef>
                <a:spcPts val="1060"/>
              </a:spcBef>
              <a:buClr>
                <a:srgbClr val="9A9A9A"/>
              </a:buClr>
              <a:buSzPct val="54999"/>
              <a:buFont typeface="Lucida Grande"/>
              <a:buChar char="▪"/>
              <a:defRPr sz="2000" spc="-59">
                <a:solidFill>
                  <a:srgbClr val="000000"/>
                </a:solidFill>
                <a:latin typeface="+mn-lt"/>
                <a:ea typeface="+mn-ea"/>
                <a:cs typeface="+mn-cs"/>
                <a:sym typeface="Vista Sans OT Reg"/>
              </a:defRPr>
            </a:lvl3pPr>
            <a:lvl4pPr marL="704382" indent="-137012">
              <a:lnSpc>
                <a:spcPct val="110000"/>
              </a:lnSpc>
              <a:spcBef>
                <a:spcPts val="1060"/>
              </a:spcBef>
              <a:buClr>
                <a:srgbClr val="9A9A9A"/>
              </a:buClr>
              <a:buSzPct val="45000"/>
              <a:buFont typeface="Lucida Grande"/>
              <a:buChar char="▪"/>
              <a:defRPr sz="2000" spc="-59">
                <a:solidFill>
                  <a:srgbClr val="000000"/>
                </a:solidFill>
                <a:latin typeface="+mn-lt"/>
                <a:ea typeface="+mn-ea"/>
                <a:cs typeface="+mn-cs"/>
                <a:sym typeface="Vista Sans OT Reg"/>
              </a:defRPr>
            </a:lvl4pPr>
            <a:lvl5pPr marL="878158" indent="-120987">
              <a:lnSpc>
                <a:spcPct val="110000"/>
              </a:lnSpc>
              <a:spcBef>
                <a:spcPts val="1060"/>
              </a:spcBef>
              <a:buClr>
                <a:srgbClr val="9A9A9A"/>
              </a:buClr>
              <a:buFont typeface="Lucida Grande"/>
              <a:buChar char="▪"/>
              <a:defRPr sz="1800" spc="-55">
                <a:solidFill>
                  <a:srgbClr val="000000"/>
                </a:solidFill>
                <a:latin typeface="+mn-lt"/>
                <a:ea typeface="+mn-ea"/>
                <a:cs typeface="+mn-cs"/>
                <a:sym typeface="Vista Sans OT Reg"/>
              </a:defRPr>
            </a:lvl5pPr>
          </a:lstStyle>
          <a:p>
            <a:pPr lvl="0">
              <a:defRPr sz="1800" spc="0"/>
            </a:pPr>
            <a:r>
              <a:rPr sz="2100" spc="-64"/>
              <a:t>Body Level One</a:t>
            </a:r>
          </a:p>
          <a:p>
            <a:pPr lvl="1">
              <a:defRPr sz="1800" spc="0"/>
            </a:pPr>
            <a:r>
              <a:rPr sz="2100" spc="-64"/>
              <a:t>Body Level Two</a:t>
            </a:r>
          </a:p>
          <a:p>
            <a:pPr lvl="2">
              <a:defRPr sz="1800" spc="0"/>
            </a:pPr>
            <a:r>
              <a:rPr sz="2000" spc="-59"/>
              <a:t>Body Level Three</a:t>
            </a:r>
          </a:p>
          <a:p>
            <a:pPr lvl="3">
              <a:defRPr sz="1800" spc="0"/>
            </a:pPr>
            <a:r>
              <a:rPr sz="2000" spc="-59"/>
              <a:t>Body Level Four</a:t>
            </a:r>
          </a:p>
          <a:p>
            <a:pPr lvl="4">
              <a:defRPr sz="1800" spc="0"/>
            </a:pPr>
            <a:r>
              <a:rPr sz="1800" spc="-55"/>
              <a:t>Body Level Five</a:t>
            </a:r>
          </a:p>
        </p:txBody>
      </p:sp>
    </p:spTree>
    <p:extLst>
      <p:ext uri="{BB962C8B-B14F-4D97-AF65-F5344CB8AC3E}">
        <p14:creationId xmlns:p14="http://schemas.microsoft.com/office/powerpoint/2010/main" val="801659951"/>
      </p:ext>
    </p:extLst>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7/8/19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7/8/19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7/8/19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7/8/19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7/8/19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7/8/19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7/8/19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7/8/19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7/8/19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7/8/19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7/8/19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7/8/19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2019. 7. 8.</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2019. 7. 8.</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2019. 7. 8.</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2019. 7. 8.</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7436890"/>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3556414"/>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6107123"/>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2507294"/>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367535"/>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6490346"/>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0718922"/>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0442448"/>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3044831"/>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96630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30169"/>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7/8/19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7/8/19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7/8/19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7/8/19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7/8/19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7/8/19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7/8/19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7/8/19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7/8/19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7/8/19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7/8/19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7/8/19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429120673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100998032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Tree>
    <p:extLst>
      <p:ext uri="{BB962C8B-B14F-4D97-AF65-F5344CB8AC3E}">
        <p14:creationId xmlns:p14="http://schemas.microsoft.com/office/powerpoint/2010/main" val="382441617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5672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71886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12761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91733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447003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688474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69858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74279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2804050466"/>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878115516"/>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163581792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3101457189"/>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2244965659"/>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2939395626"/>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827617510"/>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1213395378"/>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1512567868"/>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254433582"/>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989456455"/>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446642118"/>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2628953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876186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7762232"/>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546747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914197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6213679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114565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666335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591205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65218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576017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156585339"/>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327504087"/>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3561857285"/>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3612354250"/>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662198977"/>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3255400496"/>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2059893521"/>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1210427624"/>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341111596"/>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276771341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1317796430"/>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1481626543"/>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20B3560-CF21-8947-8133-FDB047FA167F}"/>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31B592F0-643C-E746-9C6B-02C884DC2C52}"/>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960D7440-FB56-4446-ADC5-3A9F6A1ADAB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DC7E03E5-6D65-C34C-BA2B-971F087AC2AB}"/>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791E84BB-5A68-8C42-8D80-1D2E9B8E5500}"/>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1F71244-1093-8044-BAE9-60278058B4B8}"/>
              </a:ext>
            </a:extLst>
          </p:cNvPr>
          <p:cNvSpPr>
            <a:spLocks noGrp="1" noChangeArrowheads="1"/>
          </p:cNvSpPr>
          <p:nvPr>
            <p:ph type="sldNum" sz="quarter" idx="12"/>
          </p:nvPr>
        </p:nvSpPr>
        <p:spPr/>
        <p:txBody>
          <a:bodyPr/>
          <a:lstStyle>
            <a:lvl1pPr>
              <a:defRPr sz="1200"/>
            </a:lvl1pPr>
          </a:lstStyle>
          <a:p>
            <a:pPr>
              <a:defRPr/>
            </a:pPr>
            <a:fld id="{14FCC962-4257-6142-A569-9AA89093BC26}" type="slidenum">
              <a:rPr lang="en-US" altLang="en-US"/>
              <a:pPr>
                <a:defRPr/>
              </a:pPr>
              <a:t>‹#›</a:t>
            </a:fld>
            <a:endParaRPr lang="en-US" altLang="en-US"/>
          </a:p>
        </p:txBody>
      </p:sp>
    </p:spTree>
    <p:extLst>
      <p:ext uri="{BB962C8B-B14F-4D97-AF65-F5344CB8AC3E}">
        <p14:creationId xmlns:p14="http://schemas.microsoft.com/office/powerpoint/2010/main" val="2714732939"/>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1D280C7-68E3-6442-A561-EB561DEC7C2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EDD1F31-CE79-E34C-A457-FCC3E513E843}"/>
              </a:ext>
            </a:extLst>
          </p:cNvPr>
          <p:cNvSpPr>
            <a:spLocks noGrp="1" noChangeArrowheads="1"/>
          </p:cNvSpPr>
          <p:nvPr>
            <p:ph type="sldNum" sz="quarter" idx="11"/>
          </p:nvPr>
        </p:nvSpPr>
        <p:spPr>
          <a:ln/>
        </p:spPr>
        <p:txBody>
          <a:bodyPr/>
          <a:lstStyle>
            <a:lvl1pPr>
              <a:defRPr/>
            </a:lvl1pPr>
          </a:lstStyle>
          <a:p>
            <a:pPr>
              <a:defRPr/>
            </a:pPr>
            <a:fld id="{8414F10F-450F-4D42-AE87-B50754B38A67}" type="slidenum">
              <a:rPr lang="en-US" altLang="en-US"/>
              <a:pPr>
                <a:defRPr/>
              </a:pPr>
              <a:t>‹#›</a:t>
            </a:fld>
            <a:endParaRPr lang="en-US" altLang="en-US"/>
          </a:p>
        </p:txBody>
      </p:sp>
    </p:spTree>
    <p:extLst>
      <p:ext uri="{BB962C8B-B14F-4D97-AF65-F5344CB8AC3E}">
        <p14:creationId xmlns:p14="http://schemas.microsoft.com/office/powerpoint/2010/main" val="2847110018"/>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7A903F41-FE37-DC48-AC7B-2EF6E77896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8B15C67-71B5-B440-9877-46CD1CECC9CA}"/>
              </a:ext>
            </a:extLst>
          </p:cNvPr>
          <p:cNvSpPr>
            <a:spLocks noGrp="1" noChangeArrowheads="1"/>
          </p:cNvSpPr>
          <p:nvPr>
            <p:ph type="sldNum" sz="quarter" idx="11"/>
          </p:nvPr>
        </p:nvSpPr>
        <p:spPr>
          <a:ln/>
        </p:spPr>
        <p:txBody>
          <a:bodyPr/>
          <a:lstStyle>
            <a:lvl1pPr>
              <a:defRPr/>
            </a:lvl1pPr>
          </a:lstStyle>
          <a:p>
            <a:pPr>
              <a:defRPr/>
            </a:pPr>
            <a:fld id="{525BB441-19B0-EB42-A367-3270C8B89085}" type="slidenum">
              <a:rPr lang="en-US" altLang="en-US"/>
              <a:pPr>
                <a:defRPr/>
              </a:pPr>
              <a:t>‹#›</a:t>
            </a:fld>
            <a:endParaRPr lang="en-US" altLang="en-US"/>
          </a:p>
        </p:txBody>
      </p:sp>
    </p:spTree>
    <p:extLst>
      <p:ext uri="{BB962C8B-B14F-4D97-AF65-F5344CB8AC3E}">
        <p14:creationId xmlns:p14="http://schemas.microsoft.com/office/powerpoint/2010/main" val="1351567132"/>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2BFD052-92FF-F543-9137-39E35DAA9D4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485C752-27E3-5144-8894-393C521E7B12}"/>
              </a:ext>
            </a:extLst>
          </p:cNvPr>
          <p:cNvSpPr>
            <a:spLocks noGrp="1" noChangeArrowheads="1"/>
          </p:cNvSpPr>
          <p:nvPr>
            <p:ph type="sldNum" sz="quarter" idx="11"/>
          </p:nvPr>
        </p:nvSpPr>
        <p:spPr>
          <a:ln/>
        </p:spPr>
        <p:txBody>
          <a:bodyPr/>
          <a:lstStyle>
            <a:lvl1pPr>
              <a:defRPr/>
            </a:lvl1pPr>
          </a:lstStyle>
          <a:p>
            <a:pPr>
              <a:defRPr/>
            </a:pPr>
            <a:fld id="{56AEF749-97F2-2549-AC24-4DC4FEF73A35}" type="slidenum">
              <a:rPr lang="en-US" altLang="en-US"/>
              <a:pPr>
                <a:defRPr/>
              </a:pPr>
              <a:t>‹#›</a:t>
            </a:fld>
            <a:endParaRPr lang="en-US" altLang="en-US"/>
          </a:p>
        </p:txBody>
      </p:sp>
    </p:spTree>
    <p:extLst>
      <p:ext uri="{BB962C8B-B14F-4D97-AF65-F5344CB8AC3E}">
        <p14:creationId xmlns:p14="http://schemas.microsoft.com/office/powerpoint/2010/main" val="4118260912"/>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C18A0A9A-89C1-2441-B78A-0239AA17EF5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9155714-34D3-DA4A-BEFF-65BECB09AE96}"/>
              </a:ext>
            </a:extLst>
          </p:cNvPr>
          <p:cNvSpPr>
            <a:spLocks noGrp="1" noChangeArrowheads="1"/>
          </p:cNvSpPr>
          <p:nvPr>
            <p:ph type="sldNum" sz="quarter" idx="11"/>
          </p:nvPr>
        </p:nvSpPr>
        <p:spPr>
          <a:ln/>
        </p:spPr>
        <p:txBody>
          <a:bodyPr/>
          <a:lstStyle>
            <a:lvl1pPr>
              <a:defRPr/>
            </a:lvl1pPr>
          </a:lstStyle>
          <a:p>
            <a:pPr>
              <a:defRPr/>
            </a:pPr>
            <a:fld id="{C082634B-D4D6-0B45-9BEF-5C821DA8C470}" type="slidenum">
              <a:rPr lang="en-US" altLang="en-US"/>
              <a:pPr>
                <a:defRPr/>
              </a:pPr>
              <a:t>‹#›</a:t>
            </a:fld>
            <a:endParaRPr lang="en-US" altLang="en-US"/>
          </a:p>
        </p:txBody>
      </p:sp>
    </p:spTree>
    <p:extLst>
      <p:ext uri="{BB962C8B-B14F-4D97-AF65-F5344CB8AC3E}">
        <p14:creationId xmlns:p14="http://schemas.microsoft.com/office/powerpoint/2010/main" val="1688829336"/>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3BDF51A0-B85E-BC4F-BD9D-835EFAFBED1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DD42FE46-697A-B84C-BAC2-BA0E396A77F1}"/>
              </a:ext>
            </a:extLst>
          </p:cNvPr>
          <p:cNvSpPr>
            <a:spLocks noGrp="1" noChangeArrowheads="1"/>
          </p:cNvSpPr>
          <p:nvPr>
            <p:ph type="sldNum" sz="quarter" idx="11"/>
          </p:nvPr>
        </p:nvSpPr>
        <p:spPr>
          <a:ln/>
        </p:spPr>
        <p:txBody>
          <a:bodyPr/>
          <a:lstStyle>
            <a:lvl1pPr>
              <a:defRPr/>
            </a:lvl1pPr>
          </a:lstStyle>
          <a:p>
            <a:pPr>
              <a:defRPr/>
            </a:pPr>
            <a:fld id="{F2638C93-DDC8-324B-8909-FA14536BF70B}" type="slidenum">
              <a:rPr lang="en-US" altLang="en-US"/>
              <a:pPr>
                <a:defRPr/>
              </a:pPr>
              <a:t>‹#›</a:t>
            </a:fld>
            <a:endParaRPr lang="en-US" altLang="en-US"/>
          </a:p>
        </p:txBody>
      </p:sp>
    </p:spTree>
    <p:extLst>
      <p:ext uri="{BB962C8B-B14F-4D97-AF65-F5344CB8AC3E}">
        <p14:creationId xmlns:p14="http://schemas.microsoft.com/office/powerpoint/2010/main" val="2260383223"/>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26798E86-C759-A64B-A5C6-F7CA0B2A370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176EA255-1582-3248-912A-DD0818719D2C}"/>
              </a:ext>
            </a:extLst>
          </p:cNvPr>
          <p:cNvSpPr>
            <a:spLocks noGrp="1" noChangeArrowheads="1"/>
          </p:cNvSpPr>
          <p:nvPr>
            <p:ph type="sldNum" sz="quarter" idx="11"/>
          </p:nvPr>
        </p:nvSpPr>
        <p:spPr>
          <a:ln/>
        </p:spPr>
        <p:txBody>
          <a:bodyPr/>
          <a:lstStyle>
            <a:lvl1pPr>
              <a:defRPr/>
            </a:lvl1pPr>
          </a:lstStyle>
          <a:p>
            <a:pPr>
              <a:defRPr/>
            </a:pPr>
            <a:fld id="{09B1F434-1C1C-7A4A-B3CB-C1B2BBB9A818}" type="slidenum">
              <a:rPr lang="en-US" altLang="en-US"/>
              <a:pPr>
                <a:defRPr/>
              </a:pPr>
              <a:t>‹#›</a:t>
            </a:fld>
            <a:endParaRPr lang="en-US" altLang="en-US"/>
          </a:p>
        </p:txBody>
      </p:sp>
    </p:spTree>
    <p:extLst>
      <p:ext uri="{BB962C8B-B14F-4D97-AF65-F5344CB8AC3E}">
        <p14:creationId xmlns:p14="http://schemas.microsoft.com/office/powerpoint/2010/main" val="427381417"/>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46F777E1-95D1-B64D-860C-B36DCA2932E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27BEA45-658A-FF4B-8C02-3C2191782C7B}"/>
              </a:ext>
            </a:extLst>
          </p:cNvPr>
          <p:cNvSpPr>
            <a:spLocks noGrp="1" noChangeArrowheads="1"/>
          </p:cNvSpPr>
          <p:nvPr>
            <p:ph type="sldNum" sz="quarter" idx="11"/>
          </p:nvPr>
        </p:nvSpPr>
        <p:spPr>
          <a:ln/>
        </p:spPr>
        <p:txBody>
          <a:bodyPr/>
          <a:lstStyle>
            <a:lvl1pPr>
              <a:defRPr/>
            </a:lvl1pPr>
          </a:lstStyle>
          <a:p>
            <a:pPr>
              <a:defRPr/>
            </a:pPr>
            <a:fld id="{3080B99E-26C8-A54A-B4B8-57D0E71B4426}" type="slidenum">
              <a:rPr lang="en-US" altLang="en-US"/>
              <a:pPr>
                <a:defRPr/>
              </a:pPr>
              <a:t>‹#›</a:t>
            </a:fld>
            <a:endParaRPr lang="en-US" altLang="en-US"/>
          </a:p>
        </p:txBody>
      </p:sp>
    </p:spTree>
    <p:extLst>
      <p:ext uri="{BB962C8B-B14F-4D97-AF65-F5344CB8AC3E}">
        <p14:creationId xmlns:p14="http://schemas.microsoft.com/office/powerpoint/2010/main" val="109521922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F0CC16D-4E85-904A-84DC-A76A7BB44B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92B96B3-1576-9B4C-BA9F-49EFE210E9B1}"/>
              </a:ext>
            </a:extLst>
          </p:cNvPr>
          <p:cNvSpPr>
            <a:spLocks noGrp="1" noChangeArrowheads="1"/>
          </p:cNvSpPr>
          <p:nvPr>
            <p:ph type="sldNum" sz="quarter" idx="11"/>
          </p:nvPr>
        </p:nvSpPr>
        <p:spPr>
          <a:ln/>
        </p:spPr>
        <p:txBody>
          <a:bodyPr/>
          <a:lstStyle>
            <a:lvl1pPr>
              <a:defRPr/>
            </a:lvl1pPr>
          </a:lstStyle>
          <a:p>
            <a:pPr>
              <a:defRPr/>
            </a:pPr>
            <a:fld id="{54AF3157-837A-FE49-B4CF-FBE9A56481DC}" type="slidenum">
              <a:rPr lang="en-US" altLang="en-US"/>
              <a:pPr>
                <a:defRPr/>
              </a:pPr>
              <a:t>‹#›</a:t>
            </a:fld>
            <a:endParaRPr lang="en-US" altLang="en-US"/>
          </a:p>
        </p:txBody>
      </p:sp>
    </p:spTree>
    <p:extLst>
      <p:ext uri="{BB962C8B-B14F-4D97-AF65-F5344CB8AC3E}">
        <p14:creationId xmlns:p14="http://schemas.microsoft.com/office/powerpoint/2010/main" val="3478020339"/>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C7EDAAD-FB09-BE44-9DFA-7569CBA296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FF3B55E-D9B5-6D44-A77F-C37586151793}"/>
              </a:ext>
            </a:extLst>
          </p:cNvPr>
          <p:cNvSpPr>
            <a:spLocks noGrp="1" noChangeArrowheads="1"/>
          </p:cNvSpPr>
          <p:nvPr>
            <p:ph type="sldNum" sz="quarter" idx="11"/>
          </p:nvPr>
        </p:nvSpPr>
        <p:spPr>
          <a:ln/>
        </p:spPr>
        <p:txBody>
          <a:bodyPr/>
          <a:lstStyle>
            <a:lvl1pPr>
              <a:defRPr/>
            </a:lvl1pPr>
          </a:lstStyle>
          <a:p>
            <a:pPr>
              <a:defRPr/>
            </a:pPr>
            <a:fld id="{292E0B19-EF9C-CD4B-9975-80E3C8554623}" type="slidenum">
              <a:rPr lang="en-US" altLang="en-US"/>
              <a:pPr>
                <a:defRPr/>
              </a:pPr>
              <a:t>‹#›</a:t>
            </a:fld>
            <a:endParaRPr lang="en-US" altLang="en-US"/>
          </a:p>
        </p:txBody>
      </p:sp>
    </p:spTree>
    <p:extLst>
      <p:ext uri="{BB962C8B-B14F-4D97-AF65-F5344CB8AC3E}">
        <p14:creationId xmlns:p14="http://schemas.microsoft.com/office/powerpoint/2010/main" val="2047695014"/>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269343C-14F3-A647-83B8-695624A4524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30D5E00-5512-B54F-AC20-76C22603A109}"/>
              </a:ext>
            </a:extLst>
          </p:cNvPr>
          <p:cNvSpPr>
            <a:spLocks noGrp="1" noChangeArrowheads="1"/>
          </p:cNvSpPr>
          <p:nvPr>
            <p:ph type="sldNum" sz="quarter" idx="11"/>
          </p:nvPr>
        </p:nvSpPr>
        <p:spPr>
          <a:ln/>
        </p:spPr>
        <p:txBody>
          <a:bodyPr/>
          <a:lstStyle>
            <a:lvl1pPr>
              <a:defRPr/>
            </a:lvl1pPr>
          </a:lstStyle>
          <a:p>
            <a:pPr>
              <a:defRPr/>
            </a:pPr>
            <a:fld id="{6C17DC18-27FF-C841-A741-FB375DAE5133}" type="slidenum">
              <a:rPr lang="en-US" altLang="en-US"/>
              <a:pPr>
                <a:defRPr/>
              </a:pPr>
              <a:t>‹#›</a:t>
            </a:fld>
            <a:endParaRPr lang="en-US" altLang="en-US"/>
          </a:p>
        </p:txBody>
      </p:sp>
    </p:spTree>
    <p:extLst>
      <p:ext uri="{BB962C8B-B14F-4D97-AF65-F5344CB8AC3E}">
        <p14:creationId xmlns:p14="http://schemas.microsoft.com/office/powerpoint/2010/main" val="3389439820"/>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F86903FA-8A3E-2745-9AD6-3E41E4071F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1001DD57-9D82-9F4B-BF82-42E911921B23}"/>
              </a:ext>
            </a:extLst>
          </p:cNvPr>
          <p:cNvSpPr>
            <a:spLocks noGrp="1" noChangeArrowheads="1"/>
          </p:cNvSpPr>
          <p:nvPr>
            <p:ph type="sldNum" sz="quarter" idx="11"/>
          </p:nvPr>
        </p:nvSpPr>
        <p:spPr>
          <a:ln/>
        </p:spPr>
        <p:txBody>
          <a:bodyPr/>
          <a:lstStyle>
            <a:lvl1pPr>
              <a:defRPr/>
            </a:lvl1pPr>
          </a:lstStyle>
          <a:p>
            <a:pPr>
              <a:defRPr/>
            </a:pPr>
            <a:fld id="{3F84B218-4F08-C548-8041-2CC38A2C2F0A}" type="slidenum">
              <a:rPr lang="en-US" altLang="en-US"/>
              <a:pPr>
                <a:defRPr/>
              </a:pPr>
              <a:t>‹#›</a:t>
            </a:fld>
            <a:endParaRPr lang="en-US" altLang="en-US"/>
          </a:p>
        </p:txBody>
      </p:sp>
    </p:spTree>
    <p:extLst>
      <p:ext uri="{BB962C8B-B14F-4D97-AF65-F5344CB8AC3E}">
        <p14:creationId xmlns:p14="http://schemas.microsoft.com/office/powerpoint/2010/main" val="3683623242"/>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7/8/19</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825788771"/>
      </p:ext>
    </p:extLst>
  </p:cSld>
  <p:clrMapOvr>
    <a:overrideClrMapping bg1="lt1" tx1="dk1" bg2="lt2" tx2="dk2" accent1="accent1" accent2="accent2" accent3="accent3" accent4="accent4" accent5="accent5" accent6="accent6" hlink="hlink" folHlink="folHlink"/>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7/8/19</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220454212"/>
      </p:ext>
    </p:extLst>
  </p:cSld>
  <p:clrMapOvr>
    <a:overrideClrMapping bg1="lt1" tx1="dk1" bg2="lt2" tx2="dk2" accent1="accent1" accent2="accent2" accent3="accent3" accent4="accent4" accent5="accent5" accent6="accent6" hlink="hlink" folHlink="folHlink"/>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7/8/19</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20075999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7/8/19</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87945930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7/8/19</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632483307"/>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7/8/19</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714589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7/8/19</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681210494"/>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7/8/19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754216005"/>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7/8/19</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551350872"/>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7/8/19</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37162159"/>
      </p:ext>
    </p:extLst>
  </p:cSld>
  <p:clrMapOvr>
    <a:overrideClrMapping bg1="dk1" tx1="lt1" bg2="dk2" tx2="lt2" accent1="accent1" accent2="accent2" accent3="accent3" accent4="accent4" accent5="accent5" accent6="accent6" hlink="hlink" folHlink="folHlink"/>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7/8/19</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2433367"/>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7/8/19</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502104707"/>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15909039"/>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pPr/>
              <a:t>‹#›</a:t>
            </a:fld>
            <a:endParaRPr lang="en-US"/>
          </a:p>
        </p:txBody>
      </p:sp>
    </p:spTree>
    <p:extLst>
      <p:ext uri="{BB962C8B-B14F-4D97-AF65-F5344CB8AC3E}">
        <p14:creationId xmlns:p14="http://schemas.microsoft.com/office/powerpoint/2010/main" val="331120016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96217648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41995345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49426271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7280209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21502114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480997156"/>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982621125"/>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81734565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079241080"/>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endParaRPr lang="en-US"/>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2891742613"/>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2192253015"/>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19247847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2482946025"/>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2016890798"/>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101706692"/>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2445122183"/>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517673622"/>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2893718323"/>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705321982"/>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2235034098"/>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51604477"/>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763776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8720994"/>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3344327"/>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7199929"/>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6498335"/>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9767892"/>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1462304"/>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7654365"/>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8583539"/>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5570755"/>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77844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2355273"/>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smtClean="0"/>
            </a:lvl1pPr>
          </a:lstStyle>
          <a:p>
            <a:pPr>
              <a:defRPr/>
            </a:pPr>
            <a:fld id="{9FB45B89-AB63-004A-9B1A-E0C3D2F13ACC}" type="slidenum">
              <a:rPr lang="en-US"/>
              <a:pPr>
                <a:defRPr/>
              </a:pPr>
              <a:t>‹#›</a:t>
            </a:fld>
            <a:endParaRPr lang="en-US"/>
          </a:p>
        </p:txBody>
      </p:sp>
    </p:spTree>
    <p:extLst>
      <p:ext uri="{BB962C8B-B14F-4D97-AF65-F5344CB8AC3E}">
        <p14:creationId xmlns:p14="http://schemas.microsoft.com/office/powerpoint/2010/main" val="1010109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0786FF2-CC60-CB43-AE88-3EA463621049}" type="slidenum">
              <a:rPr lang="en-US"/>
              <a:pPr>
                <a:defRPr/>
              </a:pPr>
              <a:t>‹#›</a:t>
            </a:fld>
            <a:endParaRPr lang="en-US"/>
          </a:p>
        </p:txBody>
      </p:sp>
    </p:spTree>
    <p:extLst>
      <p:ext uri="{BB962C8B-B14F-4D97-AF65-F5344CB8AC3E}">
        <p14:creationId xmlns:p14="http://schemas.microsoft.com/office/powerpoint/2010/main" val="3235766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CFEB67D9-EDEC-A741-9DF5-EF32C3580949}" type="slidenum">
              <a:rPr lang="en-US"/>
              <a:pPr>
                <a:defRPr/>
              </a:pPr>
              <a:t>‹#›</a:t>
            </a:fld>
            <a:endParaRPr lang="en-US"/>
          </a:p>
        </p:txBody>
      </p:sp>
    </p:spTree>
    <p:extLst>
      <p:ext uri="{BB962C8B-B14F-4D97-AF65-F5344CB8AC3E}">
        <p14:creationId xmlns:p14="http://schemas.microsoft.com/office/powerpoint/2010/main" val="2134959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13BCFC6-A067-DE42-860E-A89FDCFE54D5}" type="slidenum">
              <a:rPr lang="en-US"/>
              <a:pPr>
                <a:defRPr/>
              </a:pPr>
              <a:t>‹#›</a:t>
            </a:fld>
            <a:endParaRPr lang="en-US"/>
          </a:p>
        </p:txBody>
      </p:sp>
    </p:spTree>
    <p:extLst>
      <p:ext uri="{BB962C8B-B14F-4D97-AF65-F5344CB8AC3E}">
        <p14:creationId xmlns:p14="http://schemas.microsoft.com/office/powerpoint/2010/main" val="1170305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A0223650-6670-2E4B-9173-7024E06776E6}" type="slidenum">
              <a:rPr lang="en-US"/>
              <a:pPr>
                <a:defRPr/>
              </a:pPr>
              <a:t>‹#›</a:t>
            </a:fld>
            <a:endParaRPr lang="en-US"/>
          </a:p>
        </p:txBody>
      </p:sp>
    </p:spTree>
    <p:extLst>
      <p:ext uri="{BB962C8B-B14F-4D97-AF65-F5344CB8AC3E}">
        <p14:creationId xmlns:p14="http://schemas.microsoft.com/office/powerpoint/2010/main" val="6508997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4B2A2B-D58C-424B-8C52-1450A618CAFB}" type="slidenum">
              <a:rPr lang="en-US"/>
              <a:pPr>
                <a:defRPr/>
              </a:pPr>
              <a:t>‹#›</a:t>
            </a:fld>
            <a:endParaRPr lang="en-US"/>
          </a:p>
        </p:txBody>
      </p:sp>
    </p:spTree>
    <p:extLst>
      <p:ext uri="{BB962C8B-B14F-4D97-AF65-F5344CB8AC3E}">
        <p14:creationId xmlns:p14="http://schemas.microsoft.com/office/powerpoint/2010/main" val="4227972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3A3E46E6-5633-1B44-A976-C771A1908B49}" type="slidenum">
              <a:rPr lang="en-US"/>
              <a:pPr>
                <a:defRPr/>
              </a:pPr>
              <a:t>‹#›</a:t>
            </a:fld>
            <a:endParaRPr lang="en-US"/>
          </a:p>
        </p:txBody>
      </p:sp>
    </p:spTree>
    <p:extLst>
      <p:ext uri="{BB962C8B-B14F-4D97-AF65-F5344CB8AC3E}">
        <p14:creationId xmlns:p14="http://schemas.microsoft.com/office/powerpoint/2010/main" val="1634525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0086F1B-3148-F148-9013-DC5732F6004C}" type="slidenum">
              <a:rPr lang="en-US"/>
              <a:pPr>
                <a:defRPr/>
              </a:pPr>
              <a:t>‹#›</a:t>
            </a:fld>
            <a:endParaRPr lang="en-US"/>
          </a:p>
        </p:txBody>
      </p:sp>
    </p:spTree>
    <p:extLst>
      <p:ext uri="{BB962C8B-B14F-4D97-AF65-F5344CB8AC3E}">
        <p14:creationId xmlns:p14="http://schemas.microsoft.com/office/powerpoint/2010/main" val="1069031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9E40FF2-2A47-D34E-800A-BBFD5AFD8EF8}" type="slidenum">
              <a:rPr lang="en-US"/>
              <a:pPr>
                <a:defRPr/>
              </a:pPr>
              <a:t>‹#›</a:t>
            </a:fld>
            <a:endParaRPr lang="en-US"/>
          </a:p>
        </p:txBody>
      </p:sp>
    </p:spTree>
    <p:extLst>
      <p:ext uri="{BB962C8B-B14F-4D97-AF65-F5344CB8AC3E}">
        <p14:creationId xmlns:p14="http://schemas.microsoft.com/office/powerpoint/2010/main" val="1261379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D610C54-8025-3243-9501-A3ADC0E8EC58}" type="slidenum">
              <a:rPr lang="en-US"/>
              <a:pPr>
                <a:defRPr/>
              </a:pPr>
              <a:t>‹#›</a:t>
            </a:fld>
            <a:endParaRPr lang="en-US"/>
          </a:p>
        </p:txBody>
      </p:sp>
    </p:spTree>
    <p:extLst>
      <p:ext uri="{BB962C8B-B14F-4D97-AF65-F5344CB8AC3E}">
        <p14:creationId xmlns:p14="http://schemas.microsoft.com/office/powerpoint/2010/main" val="2438637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927B42F1-5ED6-294A-9030-184DABF84916}" type="slidenum">
              <a:rPr lang="en-US"/>
              <a:pPr>
                <a:defRPr/>
              </a:pPr>
              <a:t>‹#›</a:t>
            </a:fld>
            <a:endParaRPr lang="en-US"/>
          </a:p>
        </p:txBody>
      </p:sp>
    </p:spTree>
    <p:extLst>
      <p:ext uri="{BB962C8B-B14F-4D97-AF65-F5344CB8AC3E}">
        <p14:creationId xmlns:p14="http://schemas.microsoft.com/office/powerpoint/2010/main" val="4105766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7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846BCC2-B275-B743-80E7-C5A7F3F4E023}" type="slidenum">
              <a:rPr lang="en-US"/>
              <a:pPr>
                <a:defRPr/>
              </a:pPr>
              <a:t>‹#›</a:t>
            </a:fld>
            <a:endParaRPr lang="en-US"/>
          </a:p>
        </p:txBody>
      </p:sp>
    </p:spTree>
    <p:extLst>
      <p:ext uri="{BB962C8B-B14F-4D97-AF65-F5344CB8AC3E}">
        <p14:creationId xmlns:p14="http://schemas.microsoft.com/office/powerpoint/2010/main" val="3824136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2481315527"/>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4200199797"/>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3356017386"/>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2103149372"/>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3184940605"/>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2830299060"/>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385000051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1459596683"/>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2342450374"/>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1032050641"/>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3076420539"/>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2171187938"/>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6787C98-EF19-2D41-8AE2-C78C29A91753}" type="datetime1">
              <a:rPr lang="en-US" smtClean="0">
                <a:solidFill>
                  <a:prstClr val="black">
                    <a:tint val="75000"/>
                  </a:prstClr>
                </a:solidFill>
                <a:latin typeface="Calibri"/>
              </a:rPr>
              <a:pPr/>
              <a:t>7/8/19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1094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ED0917-0EB3-7141-A444-A387010585BF}" type="datetime1">
              <a:rPr lang="en-US" smtClean="0">
                <a:solidFill>
                  <a:prstClr val="black">
                    <a:tint val="75000"/>
                  </a:prstClr>
                </a:solidFill>
                <a:latin typeface="Calibri"/>
              </a:rPr>
              <a:pPr/>
              <a:t>7/8/19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75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846C5F-3BD8-3C4D-84D7-D37C2B096AF8}" type="datetime1">
              <a:rPr lang="en-US" smtClean="0">
                <a:solidFill>
                  <a:prstClr val="black">
                    <a:tint val="75000"/>
                  </a:prstClr>
                </a:solidFill>
                <a:latin typeface="Calibri"/>
              </a:rPr>
              <a:pPr/>
              <a:t>7/8/19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77440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22019D-5D10-3149-8CD8-BD03F92784D8}" type="datetime1">
              <a:rPr lang="en-US" smtClean="0">
                <a:solidFill>
                  <a:prstClr val="black">
                    <a:tint val="75000"/>
                  </a:prstClr>
                </a:solidFill>
                <a:latin typeface="Calibri"/>
              </a:rPr>
              <a:pPr/>
              <a:t>7/8/19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37428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725DA2-1889-3049-ACC5-92373F9B15B1}" type="datetime1">
              <a:rPr lang="en-US" smtClean="0">
                <a:solidFill>
                  <a:prstClr val="black">
                    <a:tint val="75000"/>
                  </a:prstClr>
                </a:solidFill>
                <a:latin typeface="Calibri"/>
              </a:rPr>
              <a:pPr/>
              <a:t>7/8/19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30672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436F41-2D70-8B40-B592-BF9582E6D96F}" type="datetime1">
              <a:rPr lang="en-US" smtClean="0">
                <a:solidFill>
                  <a:prstClr val="black">
                    <a:tint val="75000"/>
                  </a:prstClr>
                </a:solidFill>
                <a:latin typeface="Calibri"/>
              </a:rPr>
              <a:pPr/>
              <a:t>7/8/19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8466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533FDD-DD0B-7249-B401-953A314C5C72}" type="datetime1">
              <a:rPr lang="en-US" smtClean="0">
                <a:solidFill>
                  <a:prstClr val="black">
                    <a:tint val="75000"/>
                  </a:prstClr>
                </a:solidFill>
                <a:latin typeface="Calibri"/>
              </a:rPr>
              <a:pPr/>
              <a:t>7/8/19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2476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54BD72-E4F6-E246-95E4-7BB340D440F2}" type="datetime1">
              <a:rPr lang="en-US" smtClean="0">
                <a:solidFill>
                  <a:prstClr val="black">
                    <a:tint val="75000"/>
                  </a:prstClr>
                </a:solidFill>
                <a:latin typeface="Calibri"/>
              </a:rPr>
              <a:pPr/>
              <a:t>7/8/19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4209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AA39B0-2979-5C4C-9B59-8BF91C9B1EC0}" type="datetime1">
              <a:rPr lang="en-US" smtClean="0">
                <a:solidFill>
                  <a:prstClr val="black">
                    <a:tint val="75000"/>
                  </a:prstClr>
                </a:solidFill>
                <a:latin typeface="Calibri"/>
              </a:rPr>
              <a:pPr/>
              <a:t>7/8/19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92915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F440D-942A-F045-A3A7-7FA60C3CA708}" type="datetime1">
              <a:rPr lang="en-US" smtClean="0">
                <a:solidFill>
                  <a:prstClr val="black">
                    <a:tint val="75000"/>
                  </a:prstClr>
                </a:solidFill>
                <a:latin typeface="Calibri"/>
              </a:rPr>
              <a:pPr/>
              <a:t>7/8/19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17890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25B134-63CD-C54C-A1E9-052D295C62EA}" type="datetime1">
              <a:rPr lang="en-US" smtClean="0">
                <a:solidFill>
                  <a:prstClr val="black">
                    <a:tint val="75000"/>
                  </a:prstClr>
                </a:solidFill>
                <a:latin typeface="Calibri"/>
              </a:rPr>
              <a:pPr/>
              <a:t>7/8/19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23664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4A9B989-1DDC-A546-AF44-8CE1EC44B2B8}" type="datetime1">
              <a:rPr lang="en-US" smtClean="0">
                <a:solidFill>
                  <a:prstClr val="black">
                    <a:tint val="75000"/>
                  </a:prstClr>
                </a:solidFill>
              </a:rPr>
              <a:pPr>
                <a:defRPr/>
              </a:pPr>
              <a:t>7/8/19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FF91FF-D894-6140-848C-994C3FF0AA80}" type="slidenum">
              <a:rPr lang="en-US">
                <a:solidFill>
                  <a:srgbClr val="9BBB59"/>
                </a:solidFill>
              </a:rPr>
              <a:pPr>
                <a:defRPr/>
              </a:pPr>
              <a:t>‹#›</a:t>
            </a:fld>
            <a:endParaRPr lang="en-US" dirty="0">
              <a:solidFill>
                <a:srgbClr val="9BBB59"/>
              </a:solidFill>
            </a:endParaRPr>
          </a:p>
        </p:txBody>
      </p:sp>
    </p:spTree>
    <p:extLst>
      <p:ext uri="{BB962C8B-B14F-4D97-AF65-F5344CB8AC3E}">
        <p14:creationId xmlns:p14="http://schemas.microsoft.com/office/powerpoint/2010/main" val="12433136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buSzPct val="12000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CE36A4BA-E04F-6046-9ED7-9ADF7E148717}" type="datetime1">
              <a:rPr lang="en-US" smtClean="0">
                <a:solidFill>
                  <a:prstClr val="black">
                    <a:tint val="75000"/>
                  </a:prstClr>
                </a:solidFill>
              </a:rPr>
              <a:pPr>
                <a:defRPr/>
              </a:pPr>
              <a:t>7/8/19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66DA6C0-E8D2-8D44-A834-246A4BF6B0E5}"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463440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E59C1B5-126E-294E-8011-7E99B19B2715}" type="datetime1">
              <a:rPr lang="en-US" smtClean="0">
                <a:solidFill>
                  <a:prstClr val="black">
                    <a:tint val="75000"/>
                  </a:prstClr>
                </a:solidFill>
              </a:rPr>
              <a:pPr>
                <a:defRPr/>
              </a:pPr>
              <a:t>7/8/19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43F148-38EE-9D41-A399-46640A86DCFE}" type="slidenum">
              <a:rPr lang="en-US">
                <a:solidFill>
                  <a:srgbClr val="9BBB59"/>
                </a:solidFill>
              </a:rPr>
              <a:pPr>
                <a:defRPr/>
              </a:pPr>
              <a:t>‹#›</a:t>
            </a:fld>
            <a:endParaRPr lang="en-US" dirty="0">
              <a:solidFill>
                <a:srgbClr val="9BBB59"/>
              </a:solidFill>
            </a:endParaRPr>
          </a:p>
        </p:txBody>
      </p:sp>
    </p:spTree>
    <p:extLst>
      <p:ext uri="{BB962C8B-B14F-4D97-AF65-F5344CB8AC3E}">
        <p14:creationId xmlns:p14="http://schemas.microsoft.com/office/powerpoint/2010/main" val="1233257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77FBC39C-3586-B343-8EA2-23724747138B}" type="datetime1">
              <a:rPr lang="en-US" smtClean="0">
                <a:solidFill>
                  <a:prstClr val="black">
                    <a:tint val="75000"/>
                  </a:prstClr>
                </a:solidFill>
              </a:rPr>
              <a:pPr>
                <a:defRPr/>
              </a:pPr>
              <a:t>7/8/19</a:t>
            </a:fld>
            <a:endParaRPr lang="en-US">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95CE7248-CC89-3641-A7E7-47B62CEA8426}"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388102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0"/>
          </p:nvPr>
        </p:nvSpPr>
        <p:spPr/>
        <p:txBody>
          <a:bodyPr/>
          <a:lstStyle>
            <a:lvl1pPr>
              <a:defRPr/>
            </a:lvl1pPr>
          </a:lstStyle>
          <a:p>
            <a:pPr>
              <a:defRPr/>
            </a:pPr>
            <a:fld id="{213ECBEB-1D09-0648-BA66-44A8D313B1AC}" type="datetime1">
              <a:rPr lang="en-US" smtClean="0">
                <a:solidFill>
                  <a:prstClr val="black">
                    <a:tint val="75000"/>
                  </a:prstClr>
                </a:solidFill>
              </a:rPr>
              <a:pPr>
                <a:defRPr/>
              </a:pPr>
              <a:t>7/8/19</a:t>
            </a:fld>
            <a:endParaRPr lang="en-US">
              <a:solidFill>
                <a:prstClr val="black">
                  <a:tint val="75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197AEE38-385D-F945-8ABA-6CFF9E8196B2}"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838683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pPr>
              <a:defRPr/>
            </a:pPr>
            <a:fld id="{4EBE4C7B-9664-7B46-842B-7DC00B0DD9F0}" type="datetime1">
              <a:rPr lang="en-US" smtClean="0">
                <a:solidFill>
                  <a:prstClr val="black">
                    <a:tint val="75000"/>
                  </a:prstClr>
                </a:solidFill>
              </a:rPr>
              <a:pPr>
                <a:defRPr/>
              </a:pPr>
              <a:t>7/8/19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CB3398-78C0-5B46-8BCF-97493A0BAED3}"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330848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a:lvl1pPr>
          </a:lstStyle>
          <a:p>
            <a:pPr>
              <a:defRPr/>
            </a:pPr>
            <a:fld id="{FFC218DE-2B62-5242-9D74-C392291347B9}" type="datetime1">
              <a:rPr lang="en-US" smtClean="0">
                <a:solidFill>
                  <a:prstClr val="black">
                    <a:tint val="75000"/>
                  </a:prstClr>
                </a:solidFill>
              </a:rPr>
              <a:pPr>
                <a:defRPr/>
              </a:pPr>
              <a:t>7/8/19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7CB12DC-9BA3-E849-8DAB-53097B1F748C}"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3010186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9A73A221-8A2B-A645-A3F8-C7819C3CE5BE}" type="datetime1">
              <a:rPr lang="en-US" smtClean="0">
                <a:solidFill>
                  <a:prstClr val="black">
                    <a:tint val="75000"/>
                  </a:prstClr>
                </a:solidFill>
              </a:rPr>
              <a:pPr>
                <a:defRPr/>
              </a:pPr>
              <a:t>7/8/19</a:t>
            </a:fld>
            <a:endParaRPr lang="en-US">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01BA44EC-0D86-C44E-97A0-48A19801D204}"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3240392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8D7EB322-1335-B747-8FD4-F55BB3B2815F}" type="datetime1">
              <a:rPr lang="en-US" smtClean="0">
                <a:solidFill>
                  <a:prstClr val="black">
                    <a:tint val="75000"/>
                  </a:prstClr>
                </a:solidFill>
              </a:rPr>
              <a:pPr>
                <a:defRPr/>
              </a:pPr>
              <a:t>7/8/19</a:t>
            </a:fld>
            <a:endParaRPr lang="en-US">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9FC0C591-9DB5-3C46-BAB1-1FD3C04251A7}"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2542395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59AB0B2-58B9-A44C-A5A6-A8FBBE530850}" type="datetime1">
              <a:rPr lang="en-US" smtClean="0">
                <a:solidFill>
                  <a:prstClr val="black">
                    <a:tint val="75000"/>
                  </a:prstClr>
                </a:solidFill>
              </a:rPr>
              <a:pPr>
                <a:defRPr/>
              </a:pPr>
              <a:t>7/8/19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C9B385-7E4F-D648-854E-B5FBE5911DB7}"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216816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9481B22-01FA-A943-9BB9-8B65F5C80F50}" type="datetime1">
              <a:rPr lang="en-US" smtClean="0">
                <a:solidFill>
                  <a:prstClr val="black">
                    <a:tint val="75000"/>
                  </a:prstClr>
                </a:solidFill>
              </a:rPr>
              <a:pPr>
                <a:defRPr/>
              </a:pPr>
              <a:t>7/8/19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6709091-ADEF-0E4F-807D-32AD63D403A3}"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2990066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5588" y="198438"/>
            <a:ext cx="8382000" cy="487362"/>
          </a:xfrm>
        </p:spPr>
        <p:txBody>
          <a:bodyPr/>
          <a:lstStyle/>
          <a:p>
            <a:r>
              <a:rPr lang="en-US"/>
              <a:t>Click to edit Master title style</a:t>
            </a:r>
          </a:p>
        </p:txBody>
      </p:sp>
      <p:sp>
        <p:nvSpPr>
          <p:cNvPr id="3" name="Text Placeholder 2"/>
          <p:cNvSpPr>
            <a:spLocks noGrp="1"/>
          </p:cNvSpPr>
          <p:nvPr>
            <p:ph type="body" sz="half" idx="1"/>
          </p:nvPr>
        </p:nvSpPr>
        <p:spPr>
          <a:xfrm>
            <a:off x="242888" y="1200150"/>
            <a:ext cx="4114800" cy="4830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10088" y="1200150"/>
            <a:ext cx="4114800" cy="4830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403E011-89A9-6E48-A945-79C971F164E7}" type="datetime1">
              <a:rPr lang="en-US" smtClean="0">
                <a:solidFill>
                  <a:prstClr val="black">
                    <a:tint val="75000"/>
                  </a:prstClr>
                </a:solidFill>
              </a:rPr>
              <a:pPr>
                <a:defRPr/>
              </a:pPr>
              <a:t>7/8/19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97A91E-0216-8544-A00D-3713641DF831}" type="slidenum">
              <a:rPr lang="en-US">
                <a:solidFill>
                  <a:srgbClr val="9BBB59"/>
                </a:solidFill>
              </a:rPr>
              <a:pPr>
                <a:defRPr/>
              </a:pPr>
              <a:t>‹#›</a:t>
            </a:fld>
            <a:endParaRPr lang="en-US" dirty="0">
              <a:solidFill>
                <a:srgbClr val="9BBB59"/>
              </a:solidFill>
            </a:endParaRPr>
          </a:p>
        </p:txBody>
      </p:sp>
    </p:spTree>
    <p:extLst>
      <p:ext uri="{BB962C8B-B14F-4D97-AF65-F5344CB8AC3E}">
        <p14:creationId xmlns:p14="http://schemas.microsoft.com/office/powerpoint/2010/main" val="3484042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55588" y="198438"/>
            <a:ext cx="8382000" cy="487362"/>
          </a:xfrm>
        </p:spPr>
        <p:txBody>
          <a:bodyPr/>
          <a:lstStyle/>
          <a:p>
            <a:r>
              <a:rPr lang="en-US"/>
              <a:t>Click to edit Master title style</a:t>
            </a:r>
          </a:p>
        </p:txBody>
      </p:sp>
      <p:sp>
        <p:nvSpPr>
          <p:cNvPr id="3" name="Table Placeholder 2"/>
          <p:cNvSpPr>
            <a:spLocks noGrp="1"/>
          </p:cNvSpPr>
          <p:nvPr>
            <p:ph type="tbl" idx="1"/>
          </p:nvPr>
        </p:nvSpPr>
        <p:spPr>
          <a:xfrm>
            <a:off x="242888" y="1200150"/>
            <a:ext cx="8382000" cy="4830763"/>
          </a:xfrm>
        </p:spPr>
        <p:txBody>
          <a:bodyPr/>
          <a:lstStyle/>
          <a:p>
            <a:pPr lvl="0"/>
            <a:r>
              <a:rPr lang="en-US" noProof="0"/>
              <a:t>Click icon to add table</a:t>
            </a:r>
          </a:p>
        </p:txBody>
      </p:sp>
      <p:sp>
        <p:nvSpPr>
          <p:cNvPr id="4" name="Date Placeholder 3"/>
          <p:cNvSpPr>
            <a:spLocks noGrp="1"/>
          </p:cNvSpPr>
          <p:nvPr>
            <p:ph type="dt" sz="half" idx="10"/>
          </p:nvPr>
        </p:nvSpPr>
        <p:spPr/>
        <p:txBody>
          <a:bodyPr/>
          <a:lstStyle>
            <a:lvl1pPr>
              <a:defRPr/>
            </a:lvl1pPr>
          </a:lstStyle>
          <a:p>
            <a:pPr>
              <a:defRPr/>
            </a:pPr>
            <a:fld id="{8715C56D-A987-284F-BCDA-11A8D583DC1B}" type="datetime1">
              <a:rPr lang="en-US" smtClean="0">
                <a:solidFill>
                  <a:prstClr val="black">
                    <a:tint val="75000"/>
                  </a:prstClr>
                </a:solidFill>
              </a:rPr>
              <a:pPr>
                <a:defRPr/>
              </a:pPr>
              <a:t>7/8/19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BBFA2E4-188F-1F44-91FC-27C47CA5D22F}" type="slidenum">
              <a:rPr lang="en-US">
                <a:solidFill>
                  <a:srgbClr val="9BBB59"/>
                </a:solidFill>
              </a:rPr>
              <a:pPr>
                <a:defRPr/>
              </a:pPr>
              <a:t>‹#›</a:t>
            </a:fld>
            <a:endParaRPr lang="en-US" dirty="0">
              <a:solidFill>
                <a:srgbClr val="9BBB59"/>
              </a:solidFill>
            </a:endParaRPr>
          </a:p>
        </p:txBody>
      </p:sp>
    </p:spTree>
    <p:extLst>
      <p:ext uri="{BB962C8B-B14F-4D97-AF65-F5344CB8AC3E}">
        <p14:creationId xmlns:p14="http://schemas.microsoft.com/office/powerpoint/2010/main" val="1218607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8692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r>
              <a:rPr lang="en-US" dirty="0"/>
              <a:t>/8</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943395642"/>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99172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15951666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pn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1.pn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9.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1.pn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2.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theme" Target="../theme/theme2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theme" Target="../theme/theme24.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theme" Target="../theme/theme25.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5" Type="http://schemas.openxmlformats.org/officeDocument/2006/relationships/slideLayout" Target="../slideLayouts/slideLayout276.xml"/><Relationship Id="rId4" Type="http://schemas.openxmlformats.org/officeDocument/2006/relationships/slideLayout" Target="../slideLayouts/slideLayout27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image" Target="../media/image1.png"/><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7.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1.pn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8.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image" Target="../media/image1.png"/><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9.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image" Target="../media/image1.png"/><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0.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theme" Target="../theme/theme31.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1.pn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2.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3.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1.pn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4.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5.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6.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7.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theme" Target="../theme/theme37.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8.xml"/><Relationship Id="rId13" Type="http://schemas.openxmlformats.org/officeDocument/2006/relationships/image" Target="../media/image1.png"/><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theme" Target="../theme/theme38.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9.xml"/><Relationship Id="rId13" Type="http://schemas.openxmlformats.org/officeDocument/2006/relationships/image" Target="../media/image1.png"/><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theme" Target="../theme/theme39.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image" Target="../media/image1.png"/><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40.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1.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1.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13" Type="http://schemas.openxmlformats.org/officeDocument/2006/relationships/theme" Target="../theme/theme4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slideLayout" Target="../slideLayouts/slideLayout478.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6.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5.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theme" Target="../theme/theme46.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slideLayout" Target="../slideLayouts/slideLayout501.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9.xml"/><Relationship Id="rId13" Type="http://schemas.openxmlformats.org/officeDocument/2006/relationships/theme" Target="../theme/theme47.xml"/><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slideLayout" Target="../slideLayouts/slideLayout513.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1.xml"/><Relationship Id="rId13" Type="http://schemas.openxmlformats.org/officeDocument/2006/relationships/theme" Target="../theme/theme48.xml"/><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slideLayout" Target="../slideLayouts/slideLayout525.xml"/><Relationship Id="rId2" Type="http://schemas.openxmlformats.org/officeDocument/2006/relationships/slideLayout" Target="../slideLayouts/slideLayout515.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0" Type="http://schemas.openxmlformats.org/officeDocument/2006/relationships/slideLayout" Target="../slideLayouts/slideLayout523.xml"/><Relationship Id="rId4" Type="http://schemas.openxmlformats.org/officeDocument/2006/relationships/slideLayout" Target="../slideLayouts/slideLayout517.xml"/><Relationship Id="rId9" Type="http://schemas.openxmlformats.org/officeDocument/2006/relationships/slideLayout" Target="../slideLayouts/slideLayout522.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3.xml"/><Relationship Id="rId3" Type="http://schemas.openxmlformats.org/officeDocument/2006/relationships/slideLayout" Target="../slideLayouts/slideLayout528.xml"/><Relationship Id="rId7" Type="http://schemas.openxmlformats.org/officeDocument/2006/relationships/slideLayout" Target="../slideLayouts/slideLayout532.xml"/><Relationship Id="rId12" Type="http://schemas.openxmlformats.org/officeDocument/2006/relationships/theme" Target="../theme/theme49.xml"/><Relationship Id="rId2" Type="http://schemas.openxmlformats.org/officeDocument/2006/relationships/slideLayout" Target="../slideLayouts/slideLayout527.xml"/><Relationship Id="rId1" Type="http://schemas.openxmlformats.org/officeDocument/2006/relationships/slideLayout" Target="../slideLayouts/slideLayout526.xml"/><Relationship Id="rId6" Type="http://schemas.openxmlformats.org/officeDocument/2006/relationships/slideLayout" Target="../slideLayouts/slideLayout531.xml"/><Relationship Id="rId11" Type="http://schemas.openxmlformats.org/officeDocument/2006/relationships/slideLayout" Target="../slideLayouts/slideLayout536.xml"/><Relationship Id="rId5" Type="http://schemas.openxmlformats.org/officeDocument/2006/relationships/slideLayout" Target="../slideLayouts/slideLayout530.xml"/><Relationship Id="rId10" Type="http://schemas.openxmlformats.org/officeDocument/2006/relationships/slideLayout" Target="../slideLayouts/slideLayout535.xml"/><Relationship Id="rId4" Type="http://schemas.openxmlformats.org/officeDocument/2006/relationships/slideLayout" Target="../slideLayouts/slideLayout529.xml"/><Relationship Id="rId9" Type="http://schemas.openxmlformats.org/officeDocument/2006/relationships/slideLayout" Target="../slideLayouts/slideLayout5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4.xml"/><Relationship Id="rId13" Type="http://schemas.openxmlformats.org/officeDocument/2006/relationships/theme" Target="../theme/theme50.xml"/><Relationship Id="rId3" Type="http://schemas.openxmlformats.org/officeDocument/2006/relationships/slideLayout" Target="../slideLayouts/slideLayout539.xml"/><Relationship Id="rId7" Type="http://schemas.openxmlformats.org/officeDocument/2006/relationships/slideLayout" Target="../slideLayouts/slideLayout543.xml"/><Relationship Id="rId12" Type="http://schemas.openxmlformats.org/officeDocument/2006/relationships/slideLayout" Target="../slideLayouts/slideLayout548.xml"/><Relationship Id="rId2" Type="http://schemas.openxmlformats.org/officeDocument/2006/relationships/slideLayout" Target="../slideLayouts/slideLayout538.xml"/><Relationship Id="rId1" Type="http://schemas.openxmlformats.org/officeDocument/2006/relationships/slideLayout" Target="../slideLayouts/slideLayout537.xml"/><Relationship Id="rId6" Type="http://schemas.openxmlformats.org/officeDocument/2006/relationships/slideLayout" Target="../slideLayouts/slideLayout542.xml"/><Relationship Id="rId11" Type="http://schemas.openxmlformats.org/officeDocument/2006/relationships/slideLayout" Target="../slideLayouts/slideLayout547.xml"/><Relationship Id="rId5" Type="http://schemas.openxmlformats.org/officeDocument/2006/relationships/slideLayout" Target="../slideLayouts/slideLayout541.xml"/><Relationship Id="rId10" Type="http://schemas.openxmlformats.org/officeDocument/2006/relationships/slideLayout" Target="../slideLayouts/slideLayout546.xml"/><Relationship Id="rId4" Type="http://schemas.openxmlformats.org/officeDocument/2006/relationships/slideLayout" Target="../slideLayouts/slideLayout540.xml"/><Relationship Id="rId9" Type="http://schemas.openxmlformats.org/officeDocument/2006/relationships/slideLayout" Target="../slideLayouts/slideLayout545.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6.xml"/><Relationship Id="rId13" Type="http://schemas.openxmlformats.org/officeDocument/2006/relationships/theme" Target="../theme/theme51.xml"/><Relationship Id="rId3" Type="http://schemas.openxmlformats.org/officeDocument/2006/relationships/slideLayout" Target="../slideLayouts/slideLayout551.xml"/><Relationship Id="rId7" Type="http://schemas.openxmlformats.org/officeDocument/2006/relationships/slideLayout" Target="../slideLayouts/slideLayout555.xml"/><Relationship Id="rId12" Type="http://schemas.openxmlformats.org/officeDocument/2006/relationships/slideLayout" Target="../slideLayouts/slideLayout560.xml"/><Relationship Id="rId2" Type="http://schemas.openxmlformats.org/officeDocument/2006/relationships/slideLayout" Target="../slideLayouts/slideLayout550.xml"/><Relationship Id="rId1" Type="http://schemas.openxmlformats.org/officeDocument/2006/relationships/slideLayout" Target="../slideLayouts/slideLayout549.xml"/><Relationship Id="rId6" Type="http://schemas.openxmlformats.org/officeDocument/2006/relationships/slideLayout" Target="../slideLayouts/slideLayout554.xml"/><Relationship Id="rId11" Type="http://schemas.openxmlformats.org/officeDocument/2006/relationships/slideLayout" Target="../slideLayouts/slideLayout559.xml"/><Relationship Id="rId5" Type="http://schemas.openxmlformats.org/officeDocument/2006/relationships/slideLayout" Target="../slideLayouts/slideLayout553.xml"/><Relationship Id="rId10" Type="http://schemas.openxmlformats.org/officeDocument/2006/relationships/slideLayout" Target="../slideLayouts/slideLayout558.xml"/><Relationship Id="rId4" Type="http://schemas.openxmlformats.org/officeDocument/2006/relationships/slideLayout" Target="../slideLayouts/slideLayout552.xml"/><Relationship Id="rId9" Type="http://schemas.openxmlformats.org/officeDocument/2006/relationships/slideLayout" Target="../slideLayouts/slideLayout557.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8.xml"/><Relationship Id="rId13" Type="http://schemas.openxmlformats.org/officeDocument/2006/relationships/theme" Target="../theme/theme52.xml"/><Relationship Id="rId3" Type="http://schemas.openxmlformats.org/officeDocument/2006/relationships/slideLayout" Target="../slideLayouts/slideLayout563.xml"/><Relationship Id="rId7" Type="http://schemas.openxmlformats.org/officeDocument/2006/relationships/slideLayout" Target="../slideLayouts/slideLayout567.xml"/><Relationship Id="rId12" Type="http://schemas.openxmlformats.org/officeDocument/2006/relationships/slideLayout" Target="../slideLayouts/slideLayout572.xml"/><Relationship Id="rId2" Type="http://schemas.openxmlformats.org/officeDocument/2006/relationships/slideLayout" Target="../slideLayouts/slideLayout562.xml"/><Relationship Id="rId1" Type="http://schemas.openxmlformats.org/officeDocument/2006/relationships/slideLayout" Target="../slideLayouts/slideLayout561.xml"/><Relationship Id="rId6" Type="http://schemas.openxmlformats.org/officeDocument/2006/relationships/slideLayout" Target="../slideLayouts/slideLayout566.xml"/><Relationship Id="rId11" Type="http://schemas.openxmlformats.org/officeDocument/2006/relationships/slideLayout" Target="../slideLayouts/slideLayout571.xml"/><Relationship Id="rId5" Type="http://schemas.openxmlformats.org/officeDocument/2006/relationships/slideLayout" Target="../slideLayouts/slideLayout565.xml"/><Relationship Id="rId10" Type="http://schemas.openxmlformats.org/officeDocument/2006/relationships/slideLayout" Target="../slideLayouts/slideLayout570.xml"/><Relationship Id="rId4" Type="http://schemas.openxmlformats.org/officeDocument/2006/relationships/slideLayout" Target="../slideLayouts/slideLayout564.xml"/><Relationship Id="rId9" Type="http://schemas.openxmlformats.org/officeDocument/2006/relationships/slideLayout" Target="../slideLayouts/slideLayout569.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0.xml"/><Relationship Id="rId13" Type="http://schemas.openxmlformats.org/officeDocument/2006/relationships/theme" Target="../theme/theme53.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slideLayout" Target="../slideLayouts/slideLayout584.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2.xml"/><Relationship Id="rId3" Type="http://schemas.openxmlformats.org/officeDocument/2006/relationships/slideLayout" Target="../slideLayouts/slideLayout587.xml"/><Relationship Id="rId7" Type="http://schemas.openxmlformats.org/officeDocument/2006/relationships/slideLayout" Target="../slideLayouts/slideLayout591.xml"/><Relationship Id="rId12" Type="http://schemas.openxmlformats.org/officeDocument/2006/relationships/theme" Target="../theme/theme54.xml"/><Relationship Id="rId2" Type="http://schemas.openxmlformats.org/officeDocument/2006/relationships/slideLayout" Target="../slideLayouts/slideLayout586.xml"/><Relationship Id="rId1" Type="http://schemas.openxmlformats.org/officeDocument/2006/relationships/slideLayout" Target="../slideLayouts/slideLayout585.xml"/><Relationship Id="rId6" Type="http://schemas.openxmlformats.org/officeDocument/2006/relationships/slideLayout" Target="../slideLayouts/slideLayout590.xml"/><Relationship Id="rId11" Type="http://schemas.openxmlformats.org/officeDocument/2006/relationships/slideLayout" Target="../slideLayouts/slideLayout595.xml"/><Relationship Id="rId5" Type="http://schemas.openxmlformats.org/officeDocument/2006/relationships/slideLayout" Target="../slideLayouts/slideLayout589.xml"/><Relationship Id="rId10" Type="http://schemas.openxmlformats.org/officeDocument/2006/relationships/slideLayout" Target="../slideLayouts/slideLayout594.xml"/><Relationship Id="rId4" Type="http://schemas.openxmlformats.org/officeDocument/2006/relationships/slideLayout" Target="../slideLayouts/slideLayout588.xml"/><Relationship Id="rId9" Type="http://schemas.openxmlformats.org/officeDocument/2006/relationships/slideLayout" Target="../slideLayouts/slideLayout593.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3.xml"/><Relationship Id="rId13" Type="http://schemas.openxmlformats.org/officeDocument/2006/relationships/slideLayout" Target="../slideLayouts/slideLayout608.xml"/><Relationship Id="rId3" Type="http://schemas.openxmlformats.org/officeDocument/2006/relationships/slideLayout" Target="../slideLayouts/slideLayout598.xml"/><Relationship Id="rId7" Type="http://schemas.openxmlformats.org/officeDocument/2006/relationships/slideLayout" Target="../slideLayouts/slideLayout602.xml"/><Relationship Id="rId12" Type="http://schemas.openxmlformats.org/officeDocument/2006/relationships/slideLayout" Target="../slideLayouts/slideLayout607.xml"/><Relationship Id="rId2" Type="http://schemas.openxmlformats.org/officeDocument/2006/relationships/slideLayout" Target="../slideLayouts/slideLayout597.xml"/><Relationship Id="rId1" Type="http://schemas.openxmlformats.org/officeDocument/2006/relationships/slideLayout" Target="../slideLayouts/slideLayout596.xml"/><Relationship Id="rId6" Type="http://schemas.openxmlformats.org/officeDocument/2006/relationships/slideLayout" Target="../slideLayouts/slideLayout601.xml"/><Relationship Id="rId11" Type="http://schemas.openxmlformats.org/officeDocument/2006/relationships/slideLayout" Target="../slideLayouts/slideLayout606.xml"/><Relationship Id="rId5" Type="http://schemas.openxmlformats.org/officeDocument/2006/relationships/slideLayout" Target="../slideLayouts/slideLayout600.xml"/><Relationship Id="rId15" Type="http://schemas.openxmlformats.org/officeDocument/2006/relationships/image" Target="../media/image7.jpeg"/><Relationship Id="rId10" Type="http://schemas.openxmlformats.org/officeDocument/2006/relationships/slideLayout" Target="../slideLayouts/slideLayout605.xml"/><Relationship Id="rId4" Type="http://schemas.openxmlformats.org/officeDocument/2006/relationships/slideLayout" Target="../slideLayouts/slideLayout599.xml"/><Relationship Id="rId9" Type="http://schemas.openxmlformats.org/officeDocument/2006/relationships/slideLayout" Target="../slideLayouts/slideLayout604.xml"/><Relationship Id="rId14"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3" Type="http://schemas.openxmlformats.org/officeDocument/2006/relationships/theme" Target="../theme/theme56.xml"/><Relationship Id="rId2" Type="http://schemas.openxmlformats.org/officeDocument/2006/relationships/slideLayout" Target="../slideLayouts/slideLayout610.xml"/><Relationship Id="rId1" Type="http://schemas.openxmlformats.org/officeDocument/2006/relationships/slideLayout" Target="../slideLayouts/slideLayout609.xml"/></Relationships>
</file>

<file path=ppt/slideMasters/_rels/slideMaster57.xml.rels><?xml version="1.0" encoding="UTF-8" standalone="yes"?>
<Relationships xmlns="http://schemas.openxmlformats.org/package/2006/relationships"><Relationship Id="rId3" Type="http://schemas.openxmlformats.org/officeDocument/2006/relationships/theme" Target="../theme/theme57.xml"/><Relationship Id="rId2" Type="http://schemas.openxmlformats.org/officeDocument/2006/relationships/slideLayout" Target="../slideLayouts/slideLayout612.xml"/><Relationship Id="rId1" Type="http://schemas.openxmlformats.org/officeDocument/2006/relationships/slideLayout" Target="../slideLayouts/slideLayout61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image" Target="../media/image5.emf"/><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4.png"/><Relationship Id="rId2" Type="http://schemas.openxmlformats.org/officeDocument/2006/relationships/slideLayout" Target="../slideLayouts/slideLayout58.xml"/><Relationship Id="rId16" Type="http://schemas.openxmlformats.org/officeDocument/2006/relationships/image" Target="../media/image3.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2.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7/8/19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2019. 7. 8.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93137702"/>
      </p:ext>
    </p:extLst>
  </p:cSld>
  <p:clrMap bg1="lt1" tx1="dk1" bg2="lt2" tx2="dk2" accent1="accent1" accent2="accent2" accent3="accent3" accent4="accent4" accent5="accent5" accent6="accent6" hlink="hlink" folHlink="folHlink"/>
  <p:sldLayoutIdLst>
    <p:sldLayoutId id="2147486655" r:id="rId1"/>
    <p:sldLayoutId id="2147486656" r:id="rId2"/>
    <p:sldLayoutId id="2147486657" r:id="rId3"/>
    <p:sldLayoutId id="2147486658" r:id="rId4"/>
    <p:sldLayoutId id="2147486659" r:id="rId5"/>
    <p:sldLayoutId id="2147486660" r:id="rId6"/>
    <p:sldLayoutId id="2147486661" r:id="rId7"/>
    <p:sldLayoutId id="2147486662" r:id="rId8"/>
    <p:sldLayoutId id="2147486663" r:id="rId9"/>
    <p:sldLayoutId id="2147486664" r:id="rId10"/>
    <p:sldLayoutId id="214748666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844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7/8/19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1294643020"/>
      </p:ext>
    </p:extLst>
  </p:cSld>
  <p:clrMap bg1="lt1" tx1="dk1" bg2="lt2" tx2="dk2" accent1="accent1" accent2="accent2" accent3="accent3" accent4="accent4" accent5="accent5" accent6="accent6" hlink="hlink" folHlink="folHlink"/>
  <p:sldLayoutIdLst>
    <p:sldLayoutId id="2147487376" r:id="rId1"/>
    <p:sldLayoutId id="2147487377" r:id="rId2"/>
    <p:sldLayoutId id="2147487378" r:id="rId3"/>
    <p:sldLayoutId id="2147487379" r:id="rId4"/>
    <p:sldLayoutId id="2147487380" r:id="rId5"/>
    <p:sldLayoutId id="2147487381" r:id="rId6"/>
    <p:sldLayoutId id="2147487382" r:id="rId7"/>
    <p:sldLayoutId id="2147487383" r:id="rId8"/>
    <p:sldLayoutId id="2147487384" r:id="rId9"/>
    <p:sldLayoutId id="2147487385" r:id="rId10"/>
    <p:sldLayoutId id="2147487386"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277362"/>
      </p:ext>
    </p:extLst>
  </p:cSld>
  <p:clrMap bg1="lt1" tx1="dk1" bg2="lt2" tx2="dk2" accent1="accent1" accent2="accent2" accent3="accent3" accent4="accent4" accent5="accent5" accent6="accent6" hlink="hlink" folHlink="folHlink"/>
  <p:sldLayoutIdLst>
    <p:sldLayoutId id="2147487424" r:id="rId1"/>
    <p:sldLayoutId id="2147487425" r:id="rId2"/>
    <p:sldLayoutId id="2147487426" r:id="rId3"/>
    <p:sldLayoutId id="2147487427" r:id="rId4"/>
    <p:sldLayoutId id="2147487428" r:id="rId5"/>
    <p:sldLayoutId id="2147487429" r:id="rId6"/>
    <p:sldLayoutId id="2147487430" r:id="rId7"/>
    <p:sldLayoutId id="2147487431" r:id="rId8"/>
    <p:sldLayoutId id="2147487432" r:id="rId9"/>
    <p:sldLayoutId id="2147487433" r:id="rId10"/>
    <p:sldLayoutId id="214748743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667958"/>
      </p:ext>
    </p:extLst>
  </p:cSld>
  <p:clrMap bg1="lt1" tx1="dk1" bg2="lt2" tx2="dk2" accent1="accent1" accent2="accent2" accent3="accent3" accent4="accent4" accent5="accent5" accent6="accent6" hlink="hlink" folHlink="folHlink"/>
  <p:sldLayoutIdLst>
    <p:sldLayoutId id="2147487537" r:id="rId1"/>
    <p:sldLayoutId id="2147487538" r:id="rId2"/>
    <p:sldLayoutId id="2147487539" r:id="rId3"/>
    <p:sldLayoutId id="2147487540" r:id="rId4"/>
    <p:sldLayoutId id="2147487541" r:id="rId5"/>
    <p:sldLayoutId id="2147487542" r:id="rId6"/>
    <p:sldLayoutId id="2147487543" r:id="rId7"/>
    <p:sldLayoutId id="2147487544" r:id="rId8"/>
    <p:sldLayoutId id="2147487545" r:id="rId9"/>
    <p:sldLayoutId id="2147487546" r:id="rId10"/>
    <p:sldLayoutId id="214748754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153550964"/>
      </p:ext>
    </p:extLst>
  </p:cSld>
  <p:clrMap bg1="lt1" tx1="dk1" bg2="lt2" tx2="dk2" accent1="accent1" accent2="accent2" accent3="accent3" accent4="accent4" accent5="accent5" accent6="accent6" hlink="hlink" folHlink="folHlink"/>
  <p:sldLayoutIdLst>
    <p:sldLayoutId id="2147488110" r:id="rId1"/>
    <p:sldLayoutId id="2147488111" r:id="rId2"/>
    <p:sldLayoutId id="2147488112" r:id="rId3"/>
    <p:sldLayoutId id="2147488113" r:id="rId4"/>
    <p:sldLayoutId id="2147488114" r:id="rId5"/>
    <p:sldLayoutId id="2147488115" r:id="rId6"/>
    <p:sldLayoutId id="2147488116" r:id="rId7"/>
    <p:sldLayoutId id="2147488117" r:id="rId8"/>
    <p:sldLayoutId id="2147488118" r:id="rId9"/>
    <p:sldLayoutId id="2147488119" r:id="rId10"/>
    <p:sldLayoutId id="214748812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08055353"/>
      </p:ext>
    </p:extLst>
  </p:cSld>
  <p:clrMap bg1="lt1" tx1="dk1" bg2="lt2" tx2="dk2" accent1="accent1" accent2="accent2" accent3="accent3" accent4="accent4" accent5="accent5" accent6="accent6" hlink="hlink" folHlink="folHlink"/>
  <p:sldLayoutIdLst>
    <p:sldLayoutId id="2147488122" r:id="rId1"/>
    <p:sldLayoutId id="2147488123" r:id="rId2"/>
    <p:sldLayoutId id="2147488124" r:id="rId3"/>
    <p:sldLayoutId id="2147488125" r:id="rId4"/>
    <p:sldLayoutId id="2147488126" r:id="rId5"/>
    <p:sldLayoutId id="2147488127" r:id="rId6"/>
    <p:sldLayoutId id="2147488128" r:id="rId7"/>
    <p:sldLayoutId id="2147488129" r:id="rId8"/>
    <p:sldLayoutId id="2147488130" r:id="rId9"/>
    <p:sldLayoutId id="2147488131" r:id="rId10"/>
    <p:sldLayoutId id="2147488132" r:id="rId11"/>
    <p:sldLayoutId id="214748813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7490749"/>
      </p:ext>
    </p:extLst>
  </p:cSld>
  <p:clrMap bg1="lt1" tx1="dk1" bg2="lt2" tx2="dk2" accent1="accent1" accent2="accent2" accent3="accent3" accent4="accent4" accent5="accent5" accent6="accent6" hlink="hlink" folHlink="folHlink"/>
  <p:sldLayoutIdLst>
    <p:sldLayoutId id="2147488237" r:id="rId1"/>
    <p:sldLayoutId id="2147488238" r:id="rId2"/>
    <p:sldLayoutId id="2147488239" r:id="rId3"/>
    <p:sldLayoutId id="2147488240" r:id="rId4"/>
    <p:sldLayoutId id="2147488241" r:id="rId5"/>
    <p:sldLayoutId id="2147488242" r:id="rId6"/>
    <p:sldLayoutId id="2147488243" r:id="rId7"/>
    <p:sldLayoutId id="2147488244" r:id="rId8"/>
    <p:sldLayoutId id="2147488245" r:id="rId9"/>
    <p:sldLayoutId id="2147488246" r:id="rId10"/>
    <p:sldLayoutId id="214748824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815698844"/>
      </p:ext>
    </p:extLst>
  </p:cSld>
  <p:clrMap bg1="lt1" tx1="dk1" bg2="lt2" tx2="dk2" accent1="accent1" accent2="accent2" accent3="accent3" accent4="accent4" accent5="accent5" accent6="accent6" hlink="hlink" folHlink="folHlink"/>
  <p:sldLayoutIdLst>
    <p:sldLayoutId id="2147488306" r:id="rId1"/>
    <p:sldLayoutId id="2147488307" r:id="rId2"/>
    <p:sldLayoutId id="2147488308" r:id="rId3"/>
    <p:sldLayoutId id="2147488309" r:id="rId4"/>
    <p:sldLayoutId id="2147488310" r:id="rId5"/>
    <p:sldLayoutId id="2147488311" r:id="rId6"/>
    <p:sldLayoutId id="2147488312" r:id="rId7"/>
    <p:sldLayoutId id="2147488313" r:id="rId8"/>
    <p:sldLayoutId id="2147488314" r:id="rId9"/>
    <p:sldLayoutId id="2147488315" r:id="rId10"/>
    <p:sldLayoutId id="2147488316" r:id="rId11"/>
    <p:sldLayoutId id="214748831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1026">
            <a:extLst>
              <a:ext uri="{FF2B5EF4-FFF2-40B4-BE49-F238E27FC236}">
                <a16:creationId xmlns:a16="http://schemas.microsoft.com/office/drawing/2014/main" id="{E68F537F-60B4-7C4E-B0D5-8C87ED76217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40291" name="Rectangle 1027">
            <a:extLst>
              <a:ext uri="{FF2B5EF4-FFF2-40B4-BE49-F238E27FC236}">
                <a16:creationId xmlns:a16="http://schemas.microsoft.com/office/drawing/2014/main" id="{F68577C2-BAB2-3F4A-A792-AD66BD27CC12}"/>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031AE77D-7523-3647-BFC1-FFE05EDC34A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95EBF494-BEE8-5946-9939-58EECA4F69D2}"/>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AACB492C-3D2D-784F-B6EC-FD22D43971C5}" type="slidenum">
              <a:rPr lang="en-US" altLang="en-US"/>
              <a:pPr>
                <a:defRPr/>
              </a:pPr>
              <a:t>‹#›</a:t>
            </a:fld>
            <a:endParaRPr lang="en-US" altLang="en-US"/>
          </a:p>
        </p:txBody>
      </p:sp>
      <p:sp>
        <p:nvSpPr>
          <p:cNvPr id="140294" name="Line 1032">
            <a:extLst>
              <a:ext uri="{FF2B5EF4-FFF2-40B4-BE49-F238E27FC236}">
                <a16:creationId xmlns:a16="http://schemas.microsoft.com/office/drawing/2014/main" id="{09856ECD-5B7F-1242-AB8B-ACD96E5DA60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295" name="Line 1033">
            <a:extLst>
              <a:ext uri="{FF2B5EF4-FFF2-40B4-BE49-F238E27FC236}">
                <a16:creationId xmlns:a16="http://schemas.microsoft.com/office/drawing/2014/main" id="{EAFACED0-FFDD-5342-B1A4-F860A77E71E0}"/>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625099050"/>
      </p:ext>
    </p:extLst>
  </p:cSld>
  <p:clrMap bg1="lt1" tx1="dk1" bg2="lt2" tx2="dk2" accent1="accent1" accent2="accent2" accent3="accent3" accent4="accent4" accent5="accent5" accent6="accent6" hlink="hlink" folHlink="folHlink"/>
  <p:sldLayoutIdLst>
    <p:sldLayoutId id="2147488319" r:id="rId1"/>
    <p:sldLayoutId id="2147488320" r:id="rId2"/>
    <p:sldLayoutId id="2147488321" r:id="rId3"/>
    <p:sldLayoutId id="2147488322" r:id="rId4"/>
    <p:sldLayoutId id="2147488323" r:id="rId5"/>
    <p:sldLayoutId id="2147488324" r:id="rId6"/>
    <p:sldLayoutId id="2147488325" r:id="rId7"/>
    <p:sldLayoutId id="2147488326" r:id="rId8"/>
    <p:sldLayoutId id="2147488327" r:id="rId9"/>
    <p:sldLayoutId id="2147488328" r:id="rId10"/>
    <p:sldLayoutId id="2147488329" r:id="rId11"/>
    <p:sldLayoutId id="214748833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7/8/19</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228702569"/>
      </p:ext>
    </p:extLst>
  </p:cSld>
  <p:clrMap bg1="lt1" tx1="dk1" bg2="lt2" tx2="dk2" accent1="accent1" accent2="accent2" accent3="accent3" accent4="accent4" accent5="accent5" accent6="accent6" hlink="hlink" folHlink="folHlink"/>
  <p:sldLayoutIdLst>
    <p:sldLayoutId id="2147488335" r:id="rId1"/>
    <p:sldLayoutId id="2147488336" r:id="rId2"/>
    <p:sldLayoutId id="2147488337" r:id="rId3"/>
    <p:sldLayoutId id="2147488338" r:id="rId4"/>
    <p:sldLayoutId id="2147488339" r:id="rId5"/>
    <p:sldLayoutId id="2147488340" r:id="rId6"/>
    <p:sldLayoutId id="2147488341" r:id="rId7"/>
    <p:sldLayoutId id="2147488342" r:id="rId8"/>
    <p:sldLayoutId id="2147488343" r:id="rId9"/>
    <p:sldLayoutId id="2147488344" r:id="rId10"/>
    <p:sldLayoutId id="2147488345" r:id="rId11"/>
    <p:sldLayoutId id="2147488346"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t>‹#›</a:t>
            </a:fld>
            <a:endParaRPr lang="en-US"/>
          </a:p>
        </p:txBody>
      </p:sp>
    </p:spTree>
    <p:extLst>
      <p:ext uri="{BB962C8B-B14F-4D97-AF65-F5344CB8AC3E}">
        <p14:creationId xmlns:p14="http://schemas.microsoft.com/office/powerpoint/2010/main" val="1317262561"/>
      </p:ext>
    </p:extLst>
  </p:cSld>
  <p:clrMap bg1="lt1" tx1="dk1" bg2="lt2" tx2="dk2" accent1="accent1" accent2="accent2" accent3="accent3" accent4="accent4" accent5="accent5" accent6="accent6" hlink="hlink" folHlink="folHlink"/>
  <p:sldLayoutIdLst>
    <p:sldLayoutId id="2147488411" r:id="rId1"/>
    <p:sldLayoutId id="2147488412" r:id="rId2"/>
    <p:sldLayoutId id="2147488413" r:id="rId3"/>
    <p:sldLayoutId id="2147488414" r:id="rId4"/>
    <p:sldLayoutId id="2147488415" r:id="rId5"/>
    <p:sldLayoutId id="2147488416" r:id="rId6"/>
    <p:sldLayoutId id="2147488417" r:id="rId7"/>
    <p:sldLayoutId id="2147488418" r:id="rId8"/>
    <p:sldLayoutId id="2147488419" r:id="rId9"/>
    <p:sldLayoutId id="2147488420" r:id="rId10"/>
    <p:sldLayoutId id="214748842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968843176"/>
      </p:ext>
    </p:extLst>
  </p:cSld>
  <p:clrMap bg1="lt1" tx1="dk1" bg2="lt2" tx2="dk2" accent1="accent1" accent2="accent2" accent3="accent3" accent4="accent4" accent5="accent5" accent6="accent6" hlink="hlink" folHlink="folHlink"/>
  <p:sldLayoutIdLst>
    <p:sldLayoutId id="2147488423" r:id="rId1"/>
    <p:sldLayoutId id="2147488424" r:id="rId2"/>
    <p:sldLayoutId id="2147488425" r:id="rId3"/>
    <p:sldLayoutId id="2147488426" r:id="rId4"/>
    <p:sldLayoutId id="2147488427" r:id="rId5"/>
    <p:sldLayoutId id="2147488428" r:id="rId6"/>
    <p:sldLayoutId id="2147488429" r:id="rId7"/>
    <p:sldLayoutId id="2147488430" r:id="rId8"/>
    <p:sldLayoutId id="2147488431" r:id="rId9"/>
    <p:sldLayoutId id="2147488432" r:id="rId10"/>
    <p:sldLayoutId id="2147488433" r:id="rId11"/>
    <p:sldLayoutId id="2147488434"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86807201"/>
      </p:ext>
    </p:extLst>
  </p:cSld>
  <p:clrMap bg1="lt1" tx1="dk1" bg2="lt2" tx2="dk2" accent1="accent1" accent2="accent2" accent3="accent3" accent4="accent4" accent5="accent5" accent6="accent6" hlink="hlink" folHlink="folHlink"/>
  <p:sldLayoutIdLst>
    <p:sldLayoutId id="2147488436" r:id="rId1"/>
    <p:sldLayoutId id="2147488437" r:id="rId2"/>
    <p:sldLayoutId id="2147488438" r:id="rId3"/>
    <p:sldLayoutId id="2147488439" r:id="rId4"/>
    <p:sldLayoutId id="2147488440" r:id="rId5"/>
    <p:sldLayoutId id="2147488441" r:id="rId6"/>
    <p:sldLayoutId id="2147488442" r:id="rId7"/>
    <p:sldLayoutId id="2147488443" r:id="rId8"/>
    <p:sldLayoutId id="2147488444" r:id="rId9"/>
    <p:sldLayoutId id="2147488445" r:id="rId10"/>
    <p:sldLayoutId id="2147488446" r:id="rId11"/>
    <p:sldLayoutId id="2147488447"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smtClean="0">
                <a:solidFill>
                  <a:srgbClr val="000000"/>
                </a:solidFill>
                <a:latin typeface="Garamond" charset="0"/>
                <a:cs typeface="Arial" charset="0"/>
              </a:defRPr>
            </a:lvl1pPr>
          </a:lstStyle>
          <a:p>
            <a:pPr fontAlgn="base">
              <a:spcBef>
                <a:spcPct val="0"/>
              </a:spcBef>
              <a:spcAft>
                <a:spcPct val="0"/>
              </a:spcAft>
              <a:defRPr/>
            </a:pPr>
            <a:fld id="{3FF84C08-C189-5C4C-822D-BCB9DCC3AF18}"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51423349"/>
      </p:ext>
    </p:extLst>
  </p:cSld>
  <p:clrMap bg1="lt1" tx1="dk1" bg2="lt2" tx2="dk2" accent1="accent1" accent2="accent2" accent3="accent3" accent4="accent4" accent5="accent5" accent6="accent6" hlink="hlink" folHlink="folHlink"/>
  <p:sldLayoutIdLst>
    <p:sldLayoutId id="2147488450" r:id="rId1"/>
    <p:sldLayoutId id="2147488451" r:id="rId2"/>
    <p:sldLayoutId id="2147488452" r:id="rId3"/>
    <p:sldLayoutId id="2147488453" r:id="rId4"/>
    <p:sldLayoutId id="2147488454" r:id="rId5"/>
    <p:sldLayoutId id="2147488455" r:id="rId6"/>
    <p:sldLayoutId id="2147488456" r:id="rId7"/>
    <p:sldLayoutId id="2147488457" r:id="rId8"/>
    <p:sldLayoutId id="2147488458" r:id="rId9"/>
    <p:sldLayoutId id="2147488459" r:id="rId10"/>
    <p:sldLayoutId id="2147488460" r:id="rId11"/>
    <p:sldLayoutId id="2147488461"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A22E6346-468B-3E4F-8804-5358276127F2}"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87221391"/>
      </p:ext>
    </p:extLst>
  </p:cSld>
  <p:clrMap bg1="lt1" tx1="dk1" bg2="lt2" tx2="dk2" accent1="accent1" accent2="accent2" accent3="accent3" accent4="accent4" accent5="accent5" accent6="accent6" hlink="hlink" folHlink="folHlink"/>
  <p:sldLayoutIdLst>
    <p:sldLayoutId id="2147488463" r:id="rId1"/>
    <p:sldLayoutId id="2147488464" r:id="rId2"/>
    <p:sldLayoutId id="2147488465" r:id="rId3"/>
    <p:sldLayoutId id="2147488466" r:id="rId4"/>
    <p:sldLayoutId id="2147488467" r:id="rId5"/>
    <p:sldLayoutId id="2147488468" r:id="rId6"/>
    <p:sldLayoutId id="2147488469" r:id="rId7"/>
    <p:sldLayoutId id="2147488470" r:id="rId8"/>
    <p:sldLayoutId id="2147488471" r:id="rId9"/>
    <p:sldLayoutId id="2147488472" r:id="rId10"/>
    <p:sldLayoutId id="2147488473" r:id="rId11"/>
    <p:sldLayoutId id="214748847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9958798-9B1B-6641-9F35-7F47B962806E}" type="datetime1">
              <a:rPr lang="en-US" smtClean="0">
                <a:solidFill>
                  <a:prstClr val="black">
                    <a:tint val="75000"/>
                  </a:prstClr>
                </a:solidFill>
                <a:latin typeface="Calibri"/>
              </a:rPr>
              <a:pPr defTabSz="457200"/>
              <a:t>7/8/19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457200"/>
            <a:fld id="{002C8897-7E0F-D74E-BB6D-222FC9BDF5EC}"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7178288"/>
      </p:ext>
    </p:extLst>
  </p:cSld>
  <p:clrMap bg1="lt1" tx1="dk1" bg2="lt2" tx2="dk2" accent1="accent1" accent2="accent2" accent3="accent3" accent4="accent4" accent5="accent5" accent6="accent6" hlink="hlink" folHlink="folHlink"/>
  <p:sldLayoutIdLst>
    <p:sldLayoutId id="2147488476" r:id="rId1"/>
    <p:sldLayoutId id="2147488477" r:id="rId2"/>
    <p:sldLayoutId id="2147488478" r:id="rId3"/>
    <p:sldLayoutId id="2147488479" r:id="rId4"/>
    <p:sldLayoutId id="2147488480" r:id="rId5"/>
    <p:sldLayoutId id="2147488481" r:id="rId6"/>
    <p:sldLayoutId id="2147488482" r:id="rId7"/>
    <p:sldLayoutId id="2147488483" r:id="rId8"/>
    <p:sldLayoutId id="2147488484" r:id="rId9"/>
    <p:sldLayoutId id="2147488485" r:id="rId10"/>
    <p:sldLayoutId id="2147488486"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0" y="6658960"/>
            <a:ext cx="9144000" cy="210312"/>
          </a:xfrm>
          <a:prstGeom prst="rect">
            <a:avLst/>
          </a:prstGeom>
          <a:solidFill>
            <a:srgbClr val="FFD86D"/>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endParaRPr lang="en-US" sz="2400" dirty="0">
              <a:solidFill>
                <a:prstClr val="black"/>
              </a:solidFill>
              <a:latin typeface="Arial"/>
              <a:cs typeface="Arial"/>
            </a:endParaRPr>
          </a:p>
        </p:txBody>
      </p:sp>
      <p:sp>
        <p:nvSpPr>
          <p:cNvPr id="2" name="Title Placeholder 1"/>
          <p:cNvSpPr>
            <a:spLocks noGrp="1"/>
          </p:cNvSpPr>
          <p:nvPr>
            <p:ph type="title"/>
          </p:nvPr>
        </p:nvSpPr>
        <p:spPr>
          <a:xfrm>
            <a:off x="247650" y="198438"/>
            <a:ext cx="8382000" cy="487362"/>
          </a:xfrm>
          <a:prstGeom prst="rect">
            <a:avLst/>
          </a:prstGeom>
        </p:spPr>
        <p:txBody>
          <a:bodyPr vert="horz" lIns="91440" tIns="45720" rIns="91440" bIns="45720" rtlCol="0" anchor="ctr">
            <a:noAutofit/>
          </a:bodyPr>
          <a:lstStyle/>
          <a:p>
            <a:r>
              <a:rPr lang="en-US" dirty="0"/>
              <a:t>Click to edit Master title style</a:t>
            </a:r>
          </a:p>
        </p:txBody>
      </p:sp>
      <p:sp>
        <p:nvSpPr>
          <p:cNvPr id="1027" name="Text Placeholder 2"/>
          <p:cNvSpPr>
            <a:spLocks noGrp="1"/>
          </p:cNvSpPr>
          <p:nvPr>
            <p:ph type="body" idx="1"/>
          </p:nvPr>
        </p:nvSpPr>
        <p:spPr bwMode="auto">
          <a:xfrm>
            <a:off x="242888" y="1192213"/>
            <a:ext cx="8382000" cy="4830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507672" y="6350280"/>
            <a:ext cx="2133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a:ea typeface="+mn-ea"/>
                <a:cs typeface="Arial"/>
              </a:defRPr>
            </a:lvl1pPr>
          </a:lstStyle>
          <a:p>
            <a:pPr>
              <a:defRPr/>
            </a:pPr>
            <a:fld id="{C2A80D79-0A62-9B4C-BD4A-0EA49338626F}" type="datetime1">
              <a:rPr lang="en-US" smtClean="0">
                <a:solidFill>
                  <a:prstClr val="black">
                    <a:tint val="75000"/>
                  </a:prstClr>
                </a:solidFill>
              </a:rPr>
              <a:pPr>
                <a:defRPr/>
              </a:pPr>
              <a:t>7/8/19</a:t>
            </a:fld>
            <a:endParaRPr lang="en-US">
              <a:solidFill>
                <a:prstClr val="black">
                  <a:tint val="75000"/>
                </a:prstClr>
              </a:solidFill>
            </a:endParaRPr>
          </a:p>
        </p:txBody>
      </p:sp>
      <p:sp>
        <p:nvSpPr>
          <p:cNvPr id="5" name="Footer Placeholder 4"/>
          <p:cNvSpPr>
            <a:spLocks noGrp="1"/>
          </p:cNvSpPr>
          <p:nvPr>
            <p:ph type="ftr" sz="quarter" idx="3"/>
          </p:nvPr>
        </p:nvSpPr>
        <p:spPr>
          <a:xfrm>
            <a:off x="132506" y="635028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Arial"/>
                <a:ea typeface="+mn-ea"/>
                <a:cs typeface="Arial"/>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4"/>
          </p:nvPr>
        </p:nvSpPr>
        <p:spPr>
          <a:xfrm>
            <a:off x="6901995" y="6632222"/>
            <a:ext cx="2133600" cy="242215"/>
          </a:xfrm>
          <a:prstGeom prst="rect">
            <a:avLst/>
          </a:prstGeom>
        </p:spPr>
        <p:txBody>
          <a:bodyPr vert="horz" lIns="91440" tIns="45720" rIns="91440" bIns="45720" rtlCol="0" anchor="ctr"/>
          <a:lstStyle>
            <a:lvl1pPr algn="r" fontAlgn="auto">
              <a:spcBef>
                <a:spcPts val="0"/>
              </a:spcBef>
              <a:spcAft>
                <a:spcPts val="0"/>
              </a:spcAft>
              <a:defRPr sz="1400" b="1">
                <a:solidFill>
                  <a:schemeClr val="accent3"/>
                </a:solidFill>
                <a:latin typeface="Arial"/>
                <a:ea typeface="+mn-ea"/>
                <a:cs typeface="Arial"/>
              </a:defRPr>
            </a:lvl1pPr>
          </a:lstStyle>
          <a:p>
            <a:pPr>
              <a:defRPr/>
            </a:pPr>
            <a:fld id="{306E2C30-8F45-0448-8EF4-5E9D60815DBD}" type="slidenum">
              <a:rPr lang="en-US" smtClean="0">
                <a:solidFill>
                  <a:srgbClr val="9BBB59"/>
                </a:solidFill>
              </a:rPr>
              <a:pPr>
                <a:defRPr/>
              </a:pPr>
              <a:t>‹#›</a:t>
            </a:fld>
            <a:endParaRPr lang="en-US" dirty="0">
              <a:solidFill>
                <a:srgbClr val="9BBB59"/>
              </a:solidFill>
            </a:endParaRPr>
          </a:p>
        </p:txBody>
      </p:sp>
    </p:spTree>
    <p:extLst>
      <p:ext uri="{BB962C8B-B14F-4D97-AF65-F5344CB8AC3E}">
        <p14:creationId xmlns:p14="http://schemas.microsoft.com/office/powerpoint/2010/main" val="1677743279"/>
      </p:ext>
    </p:extLst>
  </p:cSld>
  <p:clrMap bg1="lt1" tx1="dk1" bg2="lt2" tx2="dk2" accent1="accent1" accent2="accent2" accent3="accent3" accent4="accent4" accent5="accent5" accent6="accent6" hlink="hlink" folHlink="folHlink"/>
  <p:sldLayoutIdLst>
    <p:sldLayoutId id="2147488488" r:id="rId1"/>
    <p:sldLayoutId id="2147488489" r:id="rId2"/>
    <p:sldLayoutId id="2147488490" r:id="rId3"/>
    <p:sldLayoutId id="2147488491" r:id="rId4"/>
    <p:sldLayoutId id="2147488492" r:id="rId5"/>
    <p:sldLayoutId id="2147488493" r:id="rId6"/>
    <p:sldLayoutId id="2147488494" r:id="rId7"/>
    <p:sldLayoutId id="2147488495" r:id="rId8"/>
    <p:sldLayoutId id="2147488496" r:id="rId9"/>
    <p:sldLayoutId id="2147488497" r:id="rId10"/>
    <p:sldLayoutId id="2147488498" r:id="rId11"/>
    <p:sldLayoutId id="2147488499" r:id="rId12"/>
    <p:sldLayoutId id="2147488500" r:id="rId13"/>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1" fontAlgn="base" hangingPunct="1">
        <a:spcBef>
          <a:spcPct val="0"/>
        </a:spcBef>
        <a:spcAft>
          <a:spcPct val="0"/>
        </a:spcAft>
        <a:defRPr sz="2800" b="1" kern="1200" cap="all">
          <a:solidFill>
            <a:schemeClr val="tx1"/>
          </a:solidFill>
          <a:effectLst>
            <a:outerShdw blurRad="50800" dist="25400" dir="2700000" algn="tl">
              <a:srgbClr val="000000">
                <a:alpha val="24000"/>
              </a:srgbClr>
            </a:outerShdw>
          </a:effectLst>
          <a:latin typeface="Arial"/>
          <a:ea typeface="ＭＳ Ｐゴシック" charset="0"/>
          <a:cs typeface="Arial"/>
        </a:defRPr>
      </a:lvl1pPr>
      <a:lvl2pPr algn="l" rtl="0" eaLnBrk="1" fontAlgn="base" hangingPunct="1">
        <a:spcBef>
          <a:spcPct val="0"/>
        </a:spcBef>
        <a:spcAft>
          <a:spcPct val="0"/>
        </a:spcAft>
        <a:defRPr sz="3200" b="1">
          <a:solidFill>
            <a:schemeClr val="tx1"/>
          </a:solidFill>
          <a:latin typeface="Calibri" pitchFamily="34" charset="0"/>
          <a:ea typeface="ＭＳ Ｐゴシック" charset="0"/>
          <a:cs typeface="ＭＳ Ｐゴシック" charset="0"/>
        </a:defRPr>
      </a:lvl2pPr>
      <a:lvl3pPr algn="l" rtl="0" eaLnBrk="1" fontAlgn="base" hangingPunct="1">
        <a:spcBef>
          <a:spcPct val="0"/>
        </a:spcBef>
        <a:spcAft>
          <a:spcPct val="0"/>
        </a:spcAft>
        <a:defRPr sz="3200" b="1">
          <a:solidFill>
            <a:schemeClr val="tx1"/>
          </a:solidFill>
          <a:latin typeface="Calibri" pitchFamily="34" charset="0"/>
          <a:ea typeface="ＭＳ Ｐゴシック" charset="0"/>
          <a:cs typeface="ＭＳ Ｐゴシック" charset="0"/>
        </a:defRPr>
      </a:lvl3pPr>
      <a:lvl4pPr algn="l" rtl="0" eaLnBrk="1" fontAlgn="base" hangingPunct="1">
        <a:spcBef>
          <a:spcPct val="0"/>
        </a:spcBef>
        <a:spcAft>
          <a:spcPct val="0"/>
        </a:spcAft>
        <a:defRPr sz="3200" b="1">
          <a:solidFill>
            <a:schemeClr val="tx1"/>
          </a:solidFill>
          <a:latin typeface="Calibri" pitchFamily="34" charset="0"/>
          <a:ea typeface="ＭＳ Ｐゴシック" charset="0"/>
          <a:cs typeface="ＭＳ Ｐゴシック" charset="0"/>
        </a:defRPr>
      </a:lvl4pPr>
      <a:lvl5pPr algn="l" rtl="0" eaLnBrk="1" fontAlgn="base" hangingPunct="1">
        <a:spcBef>
          <a:spcPct val="0"/>
        </a:spcBef>
        <a:spcAft>
          <a:spcPct val="0"/>
        </a:spcAft>
        <a:defRPr sz="3200" b="1">
          <a:solidFill>
            <a:schemeClr val="tx1"/>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2800" kern="1200">
          <a:solidFill>
            <a:schemeClr val="tx1"/>
          </a:solidFill>
          <a:latin typeface="Arial"/>
          <a:ea typeface="ＭＳ Ｐゴシック" charset="0"/>
          <a:cs typeface="Arial"/>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3pPr>
      <a:lvl4pPr marL="1600200" indent="-228600" algn="l" rtl="0" eaLnBrk="1" fontAlgn="base" hangingPunct="1">
        <a:spcBef>
          <a:spcPct val="20000"/>
        </a:spcBef>
        <a:spcAft>
          <a:spcPct val="0"/>
        </a:spcAft>
        <a:buFont typeface="Arial" charset="0"/>
        <a:buChar char="–"/>
        <a:defRPr sz="1800" kern="1200">
          <a:solidFill>
            <a:schemeClr val="tx1"/>
          </a:solidFill>
          <a:latin typeface="Arial"/>
          <a:ea typeface="ＭＳ Ｐゴシック" charset="0"/>
          <a:cs typeface="Arial"/>
        </a:defRPr>
      </a:lvl4pPr>
      <a:lvl5pPr marL="2057400" indent="-228600" algn="l"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164639"/>
      </p:ext>
    </p:extLst>
  </p:cSld>
  <p:clrMap bg1="lt1" tx1="dk1" bg2="lt2" tx2="dk2" accent1="accent1" accent2="accent2" accent3="accent3" accent4="accent4" accent5="accent5" accent6="accent6" hlink="hlink" folHlink="folHlink"/>
  <p:sldLayoutIdLst>
    <p:sldLayoutId id="2147488502" r:id="rId1"/>
    <p:sldLayoutId id="214748850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0130390"/>
      </p:ext>
    </p:extLst>
  </p:cSld>
  <p:clrMap bg1="lt1" tx1="dk1" bg2="lt2" tx2="dk2" accent1="accent1" accent2="accent2" accent3="accent3" accent4="accent4" accent5="accent5" accent6="accent6" hlink="hlink" folHlink="folHlink"/>
  <p:sldLayoutIdLst>
    <p:sldLayoutId id="2147488505" r:id="rId1"/>
    <p:sldLayoutId id="214748850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18.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261.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10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37.xml"/></Relationships>
</file>

<file path=ppt/slides/_rels/slide10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6.xml"/></Relationships>
</file>

<file path=ppt/slides/_rels/slide10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126.xml"/></Relationships>
</file>

<file path=ppt/slides/_rels/slide11.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20.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19.png"/><Relationship Id="rId1" Type="http://schemas.openxmlformats.org/officeDocument/2006/relationships/slideLayout" Target="../slideLayouts/slideLayout291.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110.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26.xml"/></Relationships>
</file>

<file path=ppt/slides/_rels/slide11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2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0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03.xml"/></Relationships>
</file>

<file path=ppt/slides/_rels/slide1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9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91.xml"/></Relationships>
</file>

<file path=ppt/slides/_rels/slide120.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61.xml"/><Relationship Id="rId4" Type="http://schemas.openxmlformats.org/officeDocument/2006/relationships/image" Target="../media/image72.png"/></Relationships>
</file>

<file path=ppt/slides/_rels/slide1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61.xml"/></Relationships>
</file>

<file path=ppt/slides/_rels/slide122.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hyperlink" Target="https://people.inf.ethz.ch/omutlu" TargetMode="Externa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18.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13.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1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127.xml.rels><?xml version="1.0" encoding="UTF-8" standalone="yes"?>
<Relationships xmlns="http://schemas.openxmlformats.org/package/2006/relationships"><Relationship Id="rId3" Type="http://schemas.openxmlformats.org/officeDocument/2006/relationships/hyperlink" Target="http://www.sigmetrics.org/sigmetrics2015/" TargetMode="External"/><Relationship Id="rId7" Type="http://schemas.openxmlformats.org/officeDocument/2006/relationships/image" Target="../media/image81.png"/><Relationship Id="rId2" Type="http://schemas.openxmlformats.org/officeDocument/2006/relationships/hyperlink" Target="http://users.ece.cmu.edu/~omutlu/pub/flash-memory-failures-in-the-field-at-facebook_sigmetrics15.pdf" TargetMode="External"/><Relationship Id="rId1" Type="http://schemas.openxmlformats.org/officeDocument/2006/relationships/slideLayout" Target="../slideLayouts/slideLayout2.xml"/><Relationship Id="rId6" Type="http://schemas.openxmlformats.org/officeDocument/2006/relationships/hyperlink" Target="http://www.zdnet.com/article/facebooks-ssd-experience/" TargetMode="External"/><Relationship Id="rId5" Type="http://schemas.openxmlformats.org/officeDocument/2006/relationships/hyperlink" Target="http://users.ece.cmu.edu/~omutlu/pub/flash-memory-failures-in-the-field-at-facebook_sigmetrics15-talk.pdf" TargetMode="External"/><Relationship Id="rId4" Type="http://schemas.openxmlformats.org/officeDocument/2006/relationships/hyperlink" Target="http://users.ece.cmu.edu/~omutlu/pub/flash-memory-failures-in-the-field-at-facebook_sigmetrics15-talk.pptx" TargetMode="Externa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0.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261.xml"/><Relationship Id="rId6" Type="http://schemas.openxmlformats.org/officeDocument/2006/relationships/image" Target="../media/image26.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3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61.xml"/></Relationships>
</file>

<file path=ppt/slides/_rels/slide1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26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6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36.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61.xml"/></Relationships>
</file>

<file path=ppt/slides/_rels/slide137.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38.xml"/><Relationship Id="rId1" Type="http://schemas.openxmlformats.org/officeDocument/2006/relationships/slideLayout" Target="../slideLayouts/slideLayout261.xml"/></Relationships>
</file>

<file path=ppt/slides/_rels/slide138.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61.xml"/></Relationships>
</file>

<file path=ppt/slides/_rels/slide139.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261.xml"/><Relationship Id="rId6" Type="http://schemas.openxmlformats.org/officeDocument/2006/relationships/image" Target="../media/image26.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61.xml"/></Relationships>
</file>

<file path=ppt/slides/_rels/slide1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61.xml"/></Relationships>
</file>

<file path=ppt/slides/_rels/slide14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62.xml"/></Relationships>
</file>

<file path=ppt/slides/_rels/slide14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62.xml"/></Relationships>
</file>

<file path=ppt/slides/_rels/slide1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62.xml"/></Relationships>
</file>

<file path=ppt/slides/_rels/slide1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1.png"/><Relationship Id="rId1" Type="http://schemas.openxmlformats.org/officeDocument/2006/relationships/slideLayout" Target="../slideLayouts/slideLayout336.xml"/></Relationships>
</file>

<file path=ppt/slides/_rels/slide14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47.xml"/></Relationships>
</file>

<file path=ppt/slides/_rels/slide147.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347.xml"/></Relationships>
</file>

<file path=ppt/slides/_rels/slide1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9.xml"/><Relationship Id="rId1" Type="http://schemas.openxmlformats.org/officeDocument/2006/relationships/slideLayout" Target="../slideLayouts/slideLayout347.xml"/></Relationships>
</file>

<file path=ppt/slides/_rels/slide1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4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574.xml"/><Relationship Id="rId5" Type="http://schemas.openxmlformats.org/officeDocument/2006/relationships/image" Target="../media/image100.png"/><Relationship Id="rId4" Type="http://schemas.openxmlformats.org/officeDocument/2006/relationships/hyperlink" Target="http://users.ece.cmu.edu/~omutlu/pub/liu_isca12_talk.pdf" TargetMode="Externa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74.xml"/></Relationships>
</file>

<file path=ppt/slides/_rels/slide155.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261.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27.png"/></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86.xml"/></Relationships>
</file>

<file path=ppt/slides/_rels/slide15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1.xml"/><Relationship Id="rId1" Type="http://schemas.openxmlformats.org/officeDocument/2006/relationships/slideLayout" Target="../slideLayouts/slideLayout586.xml"/><Relationship Id="rId4" Type="http://schemas.openxmlformats.org/officeDocument/2006/relationships/image" Target="../media/image102.png"/></Relationships>
</file>

<file path=ppt/slides/_rels/slide158.xml.rels><?xml version="1.0" encoding="UTF-8" standalone="yes"?>
<Relationships xmlns="http://schemas.openxmlformats.org/package/2006/relationships"><Relationship Id="rId3" Type="http://schemas.openxmlformats.org/officeDocument/2006/relationships/hyperlink" Target="https://people.inf.ethz.ch/omutlu/pub/avatar-dram-refresh_dsn15.pdf" TargetMode="External"/><Relationship Id="rId7"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61.xml"/><Relationship Id="rId6" Type="http://schemas.openxmlformats.org/officeDocument/2006/relationships/hyperlink" Target="https://people.inf.ethz.ch/omutlu/pub/avatar-dram-refresh_dsn15-talk.pdf" TargetMode="External"/><Relationship Id="rId5" Type="http://schemas.openxmlformats.org/officeDocument/2006/relationships/hyperlink" Target="https://people.inf.ethz.ch/omutlu/pub/avatar-dram-refresh_dsn15-talk.pptx" TargetMode="External"/><Relationship Id="rId4" Type="http://schemas.openxmlformats.org/officeDocument/2006/relationships/hyperlink" Target="http://2015.dsn.org/" TargetMode="Externa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97.xml"/></Relationships>
</file>

<file path=ppt/slides/_rels/slide16.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261.xml"/><Relationship Id="rId6" Type="http://schemas.openxmlformats.org/officeDocument/2006/relationships/image" Target="../media/image26.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1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4.xml"/><Relationship Id="rId1" Type="http://schemas.openxmlformats.org/officeDocument/2006/relationships/slideLayout" Target="../slideLayouts/slideLayout597.xml"/></Relationships>
</file>

<file path=ppt/slides/_rels/slide16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5.xml"/><Relationship Id="rId1" Type="http://schemas.openxmlformats.org/officeDocument/2006/relationships/slideLayout" Target="../slideLayouts/slideLayout597.xml"/></Relationships>
</file>

<file path=ppt/slides/_rels/slide16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97.xml"/></Relationships>
</file>

<file path=ppt/slides/_rels/slide163.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parbor-efficient-system-level-test-for-DRAM-failures_dsn16.pdf" TargetMode="External"/><Relationship Id="rId1" Type="http://schemas.openxmlformats.org/officeDocument/2006/relationships/slideLayout" Target="../slideLayouts/slideLayout261.xml"/><Relationship Id="rId6" Type="http://schemas.openxmlformats.org/officeDocument/2006/relationships/image" Target="../media/image29.png"/><Relationship Id="rId5" Type="http://schemas.openxmlformats.org/officeDocument/2006/relationships/hyperlink" Target="https://people.inf.ethz.ch/omutlu/pub/parbor-efficient-system-level-test-for-DRAM-failures_khan_dsn16-talk.pdf" TargetMode="External"/><Relationship Id="rId4" Type="http://schemas.openxmlformats.org/officeDocument/2006/relationships/hyperlink" Target="https://people.inf.ethz.ch/omutlu/pub/parbor-efficient-system-level-test-for-DRAM-failures_khan_dsn16-talk.pptx" TargetMode="External"/></Relationships>
</file>

<file path=ppt/slides/_rels/slide164.xml.rels><?xml version="1.0" encoding="UTF-8" standalone="yes"?>
<Relationships xmlns="http://schemas.openxmlformats.org/package/2006/relationships"><Relationship Id="rId8" Type="http://schemas.openxmlformats.org/officeDocument/2006/relationships/hyperlink" Target="https://people.inf.ethz.ch/omutlu/pub/MEMCON-system-level-data-dependent-DRAM-failure-detection-mitigation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MEMCON-system-level-data-dependent-DRAM-failure-detection-mitigation_micro17-lightning-talk.pdf" TargetMode="External"/><Relationship Id="rId2" Type="http://schemas.openxmlformats.org/officeDocument/2006/relationships/hyperlink" Target="https://people.inf.ethz.ch/omutlu/pub/MEMCON-system-level-data-dependent-DRAM-failure-detection-mitigation_micro17.pdf" TargetMode="External"/><Relationship Id="rId1" Type="http://schemas.openxmlformats.org/officeDocument/2006/relationships/slideLayout" Target="../slideLayouts/slideLayout261.xml"/><Relationship Id="rId6" Type="http://schemas.openxmlformats.org/officeDocument/2006/relationships/hyperlink" Target="https://people.inf.ethz.ch/omutlu/pub/MEMCON-system-level-data-dependent-DRAM-failure-detection-mitigation_micro17-lightning-talk.pptx" TargetMode="External"/><Relationship Id="rId5" Type="http://schemas.openxmlformats.org/officeDocument/2006/relationships/hyperlink" Target="https://people.inf.ethz.ch/omutlu/pub/MEMCON-system-level-data-dependent-DRAM-failure-detection-mitigation_micro17-talk.pdf" TargetMode="External"/><Relationship Id="rId10" Type="http://schemas.openxmlformats.org/officeDocument/2006/relationships/image" Target="../media/image30.tiff"/><Relationship Id="rId4" Type="http://schemas.openxmlformats.org/officeDocument/2006/relationships/hyperlink" Target="https://people.inf.ethz.ch/omutlu/pub/MEMCON-system-level-data-dependent-DRAM-failure-detection-mitigation_micro17-talk.pptx" TargetMode="External"/><Relationship Id="rId9" Type="http://schemas.openxmlformats.org/officeDocument/2006/relationships/hyperlink" Target="https://people.inf.ethz.ch/omutlu/pub/MEMCON-system-level-data-dependent-DRAM-failure-detection-mitigation_micro17-poster.pdf" TargetMode="External"/></Relationships>
</file>

<file path=ppt/slides/_rels/slide165.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31.png"/><Relationship Id="rId1" Type="http://schemas.openxmlformats.org/officeDocument/2006/relationships/slideLayout" Target="../slideLayouts/slideLayout261.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10.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10.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10.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10.xml"/></Relationships>
</file>

<file path=ppt/slides/_rels/slide17.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261.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27.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10.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10.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12.xml"/></Relationships>
</file>

<file path=ppt/slides/_rels/slide17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3.xml"/><Relationship Id="rId1" Type="http://schemas.openxmlformats.org/officeDocument/2006/relationships/slideLayout" Target="../slideLayouts/slideLayout612.xml"/></Relationships>
</file>

<file path=ppt/slides/_rels/slide17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4.xml"/><Relationship Id="rId1" Type="http://schemas.openxmlformats.org/officeDocument/2006/relationships/slideLayout" Target="../slideLayouts/slideLayout612.xml"/></Relationships>
</file>

<file path=ppt/slides/_rels/slide17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5.xml"/><Relationship Id="rId1" Type="http://schemas.openxmlformats.org/officeDocument/2006/relationships/slideLayout" Target="../slideLayouts/slideLayout612.xml"/></Relationships>
</file>

<file path=ppt/slides/_rels/slide17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6.xml"/><Relationship Id="rId1" Type="http://schemas.openxmlformats.org/officeDocument/2006/relationships/slideLayout" Target="../slideLayouts/slideLayout612.xml"/></Relationships>
</file>

<file path=ppt/slides/_rels/slide17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7.xml"/><Relationship Id="rId1" Type="http://schemas.openxmlformats.org/officeDocument/2006/relationships/slideLayout" Target="../slideLayouts/slideLayout612.xml"/><Relationship Id="rId4" Type="http://schemas.openxmlformats.org/officeDocument/2006/relationships/chart" Target="../charts/chart6.xml"/></Relationships>
</file>

<file path=ppt/slides/_rels/slide17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8.xml"/><Relationship Id="rId1" Type="http://schemas.openxmlformats.org/officeDocument/2006/relationships/slideLayout" Target="../slideLayouts/slideLayout612.xml"/><Relationship Id="rId4" Type="http://schemas.openxmlformats.org/officeDocument/2006/relationships/chart" Target="../charts/chart8.xml"/></Relationships>
</file>

<file path=ppt/slides/_rels/slide17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9.xml"/><Relationship Id="rId1" Type="http://schemas.openxmlformats.org/officeDocument/2006/relationships/slideLayout" Target="../slideLayouts/slideLayout612.xml"/><Relationship Id="rId4" Type="http://schemas.openxmlformats.org/officeDocument/2006/relationships/chart" Target="../charts/chart10.xml"/></Relationships>
</file>

<file path=ppt/slides/_rels/slide18.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users.ece.cmu.edu/~omutlu/pub/avatar-dram-refresh_dsn15.pdf" TargetMode="External"/><Relationship Id="rId1" Type="http://schemas.openxmlformats.org/officeDocument/2006/relationships/slideLayout" Target="../slideLayouts/slideLayout261.xml"/><Relationship Id="rId6" Type="http://schemas.openxmlformats.org/officeDocument/2006/relationships/image" Target="../media/image28.png"/><Relationship Id="rId5" Type="http://schemas.openxmlformats.org/officeDocument/2006/relationships/hyperlink" Target="http://users.ece.cmu.edu/~omutlu/pub/avatar-dram-refresh_dsn15-talk.pdf" TargetMode="External"/><Relationship Id="rId4" Type="http://schemas.openxmlformats.org/officeDocument/2006/relationships/hyperlink" Target="http://users.ece.cmu.edu/~omutlu/pub/avatar-dram-refresh_dsn15-talk.pptx" TargetMode="External"/></Relationships>
</file>

<file path=ppt/slides/_rels/slide18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60.xml"/><Relationship Id="rId1" Type="http://schemas.openxmlformats.org/officeDocument/2006/relationships/slideLayout" Target="../slideLayouts/slideLayout612.xml"/><Relationship Id="rId4" Type="http://schemas.openxmlformats.org/officeDocument/2006/relationships/chart" Target="../charts/chart12.xml"/></Relationships>
</file>

<file path=ppt/slides/_rels/slide18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61.xml"/><Relationship Id="rId1" Type="http://schemas.openxmlformats.org/officeDocument/2006/relationships/slideLayout" Target="../slideLayouts/slideLayout612.xml"/><Relationship Id="rId4" Type="http://schemas.openxmlformats.org/officeDocument/2006/relationships/chart" Target="../charts/chart14.xml"/></Relationships>
</file>

<file path=ppt/slides/_rels/slide18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62.xml"/><Relationship Id="rId1" Type="http://schemas.openxmlformats.org/officeDocument/2006/relationships/slideLayout" Target="../slideLayouts/slideLayout612.xml"/><Relationship Id="rId4" Type="http://schemas.openxmlformats.org/officeDocument/2006/relationships/chart" Target="../charts/chart16.xml"/></Relationships>
</file>

<file path=ppt/slides/_rels/slide18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63.xml"/><Relationship Id="rId1" Type="http://schemas.openxmlformats.org/officeDocument/2006/relationships/slideLayout" Target="../slideLayouts/slideLayout612.xml"/><Relationship Id="rId4" Type="http://schemas.openxmlformats.org/officeDocument/2006/relationships/chart" Target="../charts/chart18.xml"/></Relationships>
</file>

<file path=ppt/slides/_rels/slide18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64.xml"/><Relationship Id="rId1" Type="http://schemas.openxmlformats.org/officeDocument/2006/relationships/slideLayout" Target="../slideLayouts/slideLayout612.xml"/><Relationship Id="rId4" Type="http://schemas.openxmlformats.org/officeDocument/2006/relationships/chart" Target="../charts/chart20.xml"/></Relationships>
</file>

<file path=ppt/slides/_rels/slide185.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65.xml"/><Relationship Id="rId1" Type="http://schemas.openxmlformats.org/officeDocument/2006/relationships/slideLayout" Target="../slideLayouts/slideLayout612.xml"/><Relationship Id="rId4" Type="http://schemas.openxmlformats.org/officeDocument/2006/relationships/chart" Target="../charts/chart22.xml"/></Relationships>
</file>

<file path=ppt/slides/_rels/slide186.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66.xml"/><Relationship Id="rId1" Type="http://schemas.openxmlformats.org/officeDocument/2006/relationships/slideLayout" Target="../slideLayouts/slideLayout612.xml"/><Relationship Id="rId4" Type="http://schemas.openxmlformats.org/officeDocument/2006/relationships/chart" Target="../charts/chart24.xml"/></Relationships>
</file>

<file path=ppt/slides/_rels/slide187.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67.xml"/><Relationship Id="rId1" Type="http://schemas.openxmlformats.org/officeDocument/2006/relationships/slideLayout" Target="../slideLayouts/slideLayout612.xml"/><Relationship Id="rId4" Type="http://schemas.openxmlformats.org/officeDocument/2006/relationships/chart" Target="../charts/chart26.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1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12.xml"/></Relationships>
</file>

<file path=ppt/slides/_rels/slide19.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parbor-efficient-system-level-test-for-DRAM-failures_dsn16.pdf" TargetMode="External"/><Relationship Id="rId1" Type="http://schemas.openxmlformats.org/officeDocument/2006/relationships/slideLayout" Target="../slideLayouts/slideLayout550.xml"/><Relationship Id="rId6" Type="http://schemas.openxmlformats.org/officeDocument/2006/relationships/image" Target="../media/image29.png"/><Relationship Id="rId5" Type="http://schemas.openxmlformats.org/officeDocument/2006/relationships/hyperlink" Target="https://people.inf.ethz.ch/omutlu/pub/parbor-efficient-system-level-test-for-DRAM-failures_khan_dsn16-talk.pdf" TargetMode="External"/><Relationship Id="rId4" Type="http://schemas.openxmlformats.org/officeDocument/2006/relationships/hyperlink" Target="https://people.inf.ethz.ch/omutlu/pub/parbor-efficient-system-level-test-for-DRAM-failures_khan_dsn16-talk.pptx" TargetMode="Externa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1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12.xml"/></Relationships>
</file>

<file path=ppt/slides/_rels/slide19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2.xml"/><Relationship Id="rId1" Type="http://schemas.openxmlformats.org/officeDocument/2006/relationships/slideLayout" Target="../slideLayouts/slideLayout61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1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95.xml.rels><?xml version="1.0" encoding="UTF-8" standalone="yes"?>
<Relationships xmlns="http://schemas.openxmlformats.org/package/2006/relationships"><Relationship Id="rId3" Type="http://schemas.openxmlformats.org/officeDocument/2006/relationships/hyperlink" Target="http://2019.dsn.org/" TargetMode="External"/><Relationship Id="rId2" Type="http://schemas.openxmlformats.org/officeDocument/2006/relationships/hyperlink" Target="https://people.inf.ethz.ch/omutlu/pub/understanding-and-modeling-in-DRAM-ECC_dsn19.pdf" TargetMode="External"/><Relationship Id="rId1" Type="http://schemas.openxmlformats.org/officeDocument/2006/relationships/slideLayout" Target="../slideLayouts/slideLayout261.xml"/><Relationship Id="rId5" Type="http://schemas.openxmlformats.org/officeDocument/2006/relationships/image" Target="../media/image109.png"/><Relationship Id="rId4" Type="http://schemas.openxmlformats.org/officeDocument/2006/relationships/hyperlink" Target="https://github.com/CMU-SAFARI/EINSim" TargetMode="Externa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37.xml"/></Relationships>
</file>

<file path=ppt/slides/_rels/slide19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8" Type="http://schemas.openxmlformats.org/officeDocument/2006/relationships/hyperlink" Target="http://www.techspot.com/news/61090-researchers-publish-first-large-scale-field-ssd-reliability.html" TargetMode="External"/><Relationship Id="rId3" Type="http://schemas.openxmlformats.org/officeDocument/2006/relationships/hyperlink" Target="http://www.sigmetrics.org/sigmetrics2015/" TargetMode="External"/><Relationship Id="rId7" Type="http://schemas.openxmlformats.org/officeDocument/2006/relationships/hyperlink" Target="http://www.theregister.co.uk/2015/06/22/facebook_reveals_ssd_failure_rate_trough/" TargetMode="External"/><Relationship Id="rId2" Type="http://schemas.openxmlformats.org/officeDocument/2006/relationships/hyperlink" Target="https://people.inf.ethz.ch/omutlu/pub/flash-memory-failures-in-the-field-at-facebook_sigmetrics15.pdf" TargetMode="External"/><Relationship Id="rId1" Type="http://schemas.openxmlformats.org/officeDocument/2006/relationships/slideLayout" Target="../slideLayouts/slideLayout13.xml"/><Relationship Id="rId6" Type="http://schemas.openxmlformats.org/officeDocument/2006/relationships/hyperlink" Target="http://www.zdnet.com/article/facebooks-ssd-experience/" TargetMode="External"/><Relationship Id="rId5" Type="http://schemas.openxmlformats.org/officeDocument/2006/relationships/hyperlink" Target="https://people.inf.ethz.ch/omutlu/pub/flash-memory-failures-in-the-field-at-facebook_sigmetrics15-talk.pdf" TargetMode="External"/><Relationship Id="rId10" Type="http://schemas.openxmlformats.org/officeDocument/2006/relationships/image" Target="../media/image110.png"/><Relationship Id="rId4" Type="http://schemas.openxmlformats.org/officeDocument/2006/relationships/hyperlink" Target="https://people.inf.ethz.ch/omutlu/pub/flash-memory-failures-in-the-field-at-facebook_sigmetrics15-talk.pptx" TargetMode="External"/><Relationship Id="rId9" Type="http://schemas.openxmlformats.org/officeDocument/2006/relationships/hyperlink" Target="http://techreport.com/news/28519/facebook-ssd-reliability-study-shows-early-burnout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20.xml.rels><?xml version="1.0" encoding="UTF-8" standalone="yes"?>
<Relationships xmlns="http://schemas.openxmlformats.org/package/2006/relationships"><Relationship Id="rId8" Type="http://schemas.openxmlformats.org/officeDocument/2006/relationships/hyperlink" Target="https://people.inf.ethz.ch/omutlu/pub/MEMCON-system-level-data-dependent-DRAM-failure-detection-mitigation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MEMCON-system-level-data-dependent-DRAM-failure-detection-mitigation_micro17-lightning-talk.pdf" TargetMode="External"/><Relationship Id="rId2" Type="http://schemas.openxmlformats.org/officeDocument/2006/relationships/hyperlink" Target="https://people.inf.ethz.ch/omutlu/pub/MEMCON-system-level-data-dependent-DRAM-failure-detection-mitigation_micro17.pdf" TargetMode="External"/><Relationship Id="rId1" Type="http://schemas.openxmlformats.org/officeDocument/2006/relationships/slideLayout" Target="../slideLayouts/slideLayout550.xml"/><Relationship Id="rId6" Type="http://schemas.openxmlformats.org/officeDocument/2006/relationships/hyperlink" Target="https://people.inf.ethz.ch/omutlu/pub/MEMCON-system-level-data-dependent-DRAM-failure-detection-mitigation_micro17-lightning-talk.pptx" TargetMode="External"/><Relationship Id="rId5" Type="http://schemas.openxmlformats.org/officeDocument/2006/relationships/hyperlink" Target="https://people.inf.ethz.ch/omutlu/pub/MEMCON-system-level-data-dependent-DRAM-failure-detection-mitigation_micro17-talk.pdf" TargetMode="External"/><Relationship Id="rId10" Type="http://schemas.openxmlformats.org/officeDocument/2006/relationships/image" Target="../media/image30.tiff"/><Relationship Id="rId4" Type="http://schemas.openxmlformats.org/officeDocument/2006/relationships/hyperlink" Target="https://people.inf.ethz.ch/omutlu/pub/MEMCON-system-level-data-dependent-DRAM-failure-detection-mitigation_micro17-talk.pptx" TargetMode="External"/><Relationship Id="rId9" Type="http://schemas.openxmlformats.org/officeDocument/2006/relationships/hyperlink" Target="https://people.inf.ethz.ch/omutlu/pub/MEMCON-system-level-data-dependent-DRAM-failure-detection-mitigation_micro17-poster.pdf" TargetMode="External"/></Relationships>
</file>

<file path=ppt/slides/_rels/slide200.xml.rels><?xml version="1.0" encoding="UTF-8" standalone="yes"?>
<Relationships xmlns="http://schemas.openxmlformats.org/package/2006/relationships"><Relationship Id="rId3" Type="http://schemas.openxmlformats.org/officeDocument/2006/relationships/hyperlink" Target="https://people.inf.ethz.ch/omutlu/pub/flash-memory-programming-vulnerabilities_hpca17.pdf" TargetMode="External"/><Relationship Id="rId2" Type="http://schemas.openxmlformats.org/officeDocument/2006/relationships/image" Target="../media/image111.emf"/><Relationship Id="rId1" Type="http://schemas.openxmlformats.org/officeDocument/2006/relationships/slideLayout" Target="../slideLayouts/slideLayout237.xml"/></Relationships>
</file>

<file path=ppt/slides/_rels/slide201.xml.rels><?xml version="1.0" encoding="UTF-8" standalone="yes"?>
<Relationships xmlns="http://schemas.openxmlformats.org/package/2006/relationships"><Relationship Id="rId8" Type="http://schemas.openxmlformats.org/officeDocument/2006/relationships/hyperlink" Target="https://people.inf.ethz.ch/omutlu/pub/heatwatch-3D-nand-errors-and-self-recovery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heatwatch-3D-nand-errors-and-self-recovery_hpca18_lightning-talk.pptx" TargetMode="External"/><Relationship Id="rId2" Type="http://schemas.openxmlformats.org/officeDocument/2006/relationships/hyperlink" Target="https://people.inf.ethz.ch/omutlu/pub/heatwatch-3D-nand-errors-and-self-recovery_hpca18.pdf" TargetMode="External"/><Relationship Id="rId1" Type="http://schemas.openxmlformats.org/officeDocument/2006/relationships/slideLayout" Target="../slideLayouts/slideLayout237.xml"/><Relationship Id="rId6" Type="http://schemas.openxmlformats.org/officeDocument/2006/relationships/hyperlink" Target="https://people.inf.ethz.ch/omutlu/pub/heatwatch-3D-nand-errors-and-self-recovery_hpca18_talk.pdf" TargetMode="External"/><Relationship Id="rId5" Type="http://schemas.openxmlformats.org/officeDocument/2006/relationships/hyperlink" Target="https://people.inf.ethz.ch/omutlu/pub/heatwatch-3D-nand-errors-and-self-recovery_hpca18_talk.pptx" TargetMode="External"/><Relationship Id="rId4" Type="http://schemas.openxmlformats.org/officeDocument/2006/relationships/hyperlink" Target="https://www.youtube.com/watch?v=7ZpGozzEVpY&amp;feature=youtu.be" TargetMode="External"/><Relationship Id="rId9" Type="http://schemas.openxmlformats.org/officeDocument/2006/relationships/image" Target="../media/image112.png"/></Relationships>
</file>

<file path=ppt/slides/_rels/slide202.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hyperlink" Target="http://www.sigmetrics.org/sigmetrics2018/" TargetMode="External"/><Relationship Id="rId7" Type="http://schemas.openxmlformats.org/officeDocument/2006/relationships/hyperlink" Target="https://people.inf.ethz.ch/omutlu/pub/3D-NAND-flash-lifetime-early-retention-loss-and-process-variation_sigmetrics18-talk.pdf" TargetMode="External"/><Relationship Id="rId2" Type="http://schemas.openxmlformats.org/officeDocument/2006/relationships/hyperlink" Target="https://people.inf.ethz.ch/omutlu/pub/3D-NAND-flash-lifetime-early-retention-loss-and-process-variation_sigmetrics18_pomacs18-twocolumn.pdf" TargetMode="External"/><Relationship Id="rId1" Type="http://schemas.openxmlformats.org/officeDocument/2006/relationships/slideLayout" Target="../slideLayouts/slideLayout237.xml"/><Relationship Id="rId6" Type="http://schemas.openxmlformats.org/officeDocument/2006/relationships/hyperlink" Target="https://people.inf.ethz.ch/omutlu/pub/3D-NAND-flash-lifetime-early-retention-loss-and-process-variation_sigmetrics18-talk.pptx" TargetMode="External"/><Relationship Id="rId5" Type="http://schemas.openxmlformats.org/officeDocument/2006/relationships/hyperlink" Target="https://people.inf.ethz.ch/omutlu/pub/3D-NAND-flash-lifetime-early-retention-loss-and-process-variation_sigmetrics18_pomacs18.pdf" TargetMode="External"/><Relationship Id="rId4" Type="http://schemas.openxmlformats.org/officeDocument/2006/relationships/hyperlink" Target="https://people.inf.ethz.ch/omutlu/pub/3D-NAND-flash-lifetime-early-retention-loss-and-process-variation_sigmetrics18-abstract.pdf" TargetMode="External"/></Relationships>
</file>

<file path=ppt/slides/_rels/slide203.xml.rels><?xml version="1.0" encoding="UTF-8" standalone="yes"?>
<Relationships xmlns="http://schemas.openxmlformats.org/package/2006/relationships"><Relationship Id="rId2" Type="http://schemas.openxmlformats.org/officeDocument/2006/relationships/hyperlink" Target="http://proceedingsoftheieee.ieee.org/" TargetMode="External"/><Relationship Id="rId1" Type="http://schemas.openxmlformats.org/officeDocument/2006/relationships/slideLayout" Target="../slideLayouts/slideLayout237.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20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76.xml"/><Relationship Id="rId1" Type="http://schemas.openxmlformats.org/officeDocument/2006/relationships/slideLayout" Target="../slideLayouts/slideLayout254.xml"/><Relationship Id="rId4" Type="http://schemas.openxmlformats.org/officeDocument/2006/relationships/image" Target="../media/image114.jpeg"/></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20.xml"/></Relationships>
</file>

<file path=ppt/slides/_rels/slide208.xml.rels><?xml version="1.0" encoding="UTF-8" standalone="yes"?>
<Relationships xmlns="http://schemas.openxmlformats.org/package/2006/relationships"><Relationship Id="rId3" Type="http://schemas.openxmlformats.org/officeDocument/2006/relationships/hyperlink" Target="http://www.cs.cmu.edu/afs/cs/usr/yixinluo/www/bin-debug/RadarChart_Demo.swf" TargetMode="External"/><Relationship Id="rId2" Type="http://schemas.openxmlformats.org/officeDocument/2006/relationships/notesSlide" Target="../notesSlides/notesSlide78.xml"/><Relationship Id="rId1" Type="http://schemas.openxmlformats.org/officeDocument/2006/relationships/slideLayout" Target="../slideLayouts/slideLayout520.xml"/><Relationship Id="rId4" Type="http://schemas.openxmlformats.org/officeDocument/2006/relationships/image" Target="../media/image115.tmp"/></Relationships>
</file>

<file path=ppt/slides/_rels/slide209.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31.png"/><Relationship Id="rId1" Type="http://schemas.openxmlformats.org/officeDocument/2006/relationships/slideLayout" Target="../slideLayouts/slideLayout550.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1.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1.xml"/></Relationships>
</file>

<file path=ppt/slides/_rels/slide24.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2.xml"/><Relationship Id="rId1" Type="http://schemas.openxmlformats.org/officeDocument/2006/relationships/slideLayout" Target="../slideLayouts/slideLayout369.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391.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380.xml"/><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380.xml"/><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380.xml"/><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9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57.xml"/><Relationship Id="rId6" Type="http://schemas.openxmlformats.org/officeDocument/2006/relationships/hyperlink" Target="https://github.com/CMU-SAFARI/rowhammer" TargetMode="External"/><Relationship Id="rId5" Type="http://schemas.openxmlformats.org/officeDocument/2006/relationships/image" Target="../media/image36.jpe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457.xml"/><Relationship Id="rId6" Type="http://schemas.openxmlformats.org/officeDocument/2006/relationships/hyperlink" Target="https://github.com/CMU-SAFARI/rowhammer" TargetMode="External"/><Relationship Id="rId5" Type="http://schemas.openxmlformats.org/officeDocument/2006/relationships/image" Target="../media/image36.jpe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457.xml"/><Relationship Id="rId6" Type="http://schemas.openxmlformats.org/officeDocument/2006/relationships/hyperlink" Target="https://github.com/CMU-SAFARI/rowhammer" TargetMode="External"/><Relationship Id="rId5" Type="http://schemas.openxmlformats.org/officeDocument/2006/relationships/image" Target="../media/image36.jpe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457.xml"/><Relationship Id="rId6" Type="http://schemas.openxmlformats.org/officeDocument/2006/relationships/hyperlink" Target="https://github.com/CMU-SAFARI/rowhammer" TargetMode="External"/><Relationship Id="rId5" Type="http://schemas.openxmlformats.org/officeDocument/2006/relationships/image" Target="../media/image36.jpe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457.xml"/><Relationship Id="rId6" Type="http://schemas.openxmlformats.org/officeDocument/2006/relationships/hyperlink" Target="https://github.com/CMU-SAFARI/rowhammer" TargetMode="External"/><Relationship Id="rId5" Type="http://schemas.openxmlformats.org/officeDocument/2006/relationships/image" Target="../media/image36.jpe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0.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37.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237.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37.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26.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37.xml"/><Relationship Id="rId5" Type="http://schemas.openxmlformats.org/officeDocument/2006/relationships/image" Target="../media/image4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8" Type="http://schemas.openxmlformats.org/officeDocument/2006/relationships/hyperlink" Target="https://github.com/CMU-SAFARI/rowhammer" TargetMode="External"/><Relationship Id="rId3" Type="http://schemas.openxmlformats.org/officeDocument/2006/relationships/hyperlink" Target="http://cag.engr.uconn.edu/isca2014/" TargetMode="External"/><Relationship Id="rId7" Type="http://schemas.openxmlformats.org/officeDocument/2006/relationships/hyperlink" Target="http://users.ece.cmu.edu/~omutlu/pub/dram-row-hammer_kim_lightning-talk_isca14.pdf"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237.xml"/><Relationship Id="rId6" Type="http://schemas.openxmlformats.org/officeDocument/2006/relationships/hyperlink" Target="http://users.ece.cmu.edu/~omutlu/pub/dram-row-hammer_kim_lightning-talk_isca14.pptx" TargetMode="External"/><Relationship Id="rId5" Type="http://schemas.openxmlformats.org/officeDocument/2006/relationships/hyperlink" Target="http://users.ece.cmu.edu/~omutlu/pub/dram-row-hammer_kim_talk_isca14.pdf" TargetMode="External"/><Relationship Id="rId10" Type="http://schemas.openxmlformats.org/officeDocument/2006/relationships/hyperlink" Target="https://github.com/google/rowhammer-test" TargetMode="External"/><Relationship Id="rId4" Type="http://schemas.openxmlformats.org/officeDocument/2006/relationships/hyperlink" Target="http://users.ece.cmu.edu/~omutlu/pub/dram-row-hammer_kim_talk_isca14.pptx" TargetMode="External"/><Relationship Id="rId9" Type="http://schemas.openxmlformats.org/officeDocument/2006/relationships/hyperlink" Target="http://googleprojectzero.blogspot.com/2015/03/exploiting-dram-rowhammer-bug-to-gain.html"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github.com/IAIK/rowhammerjs" TargetMode="External"/><Relationship Id="rId2" Type="http://schemas.openxmlformats.org/officeDocument/2006/relationships/hyperlink" Target="http://arxiv.org/abs/1507.06955" TargetMode="External"/><Relationship Id="rId1" Type="http://schemas.openxmlformats.org/officeDocument/2006/relationships/slideLayout" Target="../slideLayouts/slideLayout237.xml"/><Relationship Id="rId4" Type="http://schemas.openxmlformats.org/officeDocument/2006/relationships/hyperlink" Target="http://dl.acm.org/citation.cfm?doid=2872362.2872390"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usenix.org/system/files/conference/usenixsecurity17/sec17-brasser.pdf" TargetMode="External"/><Relationship Id="rId2" Type="http://schemas.openxmlformats.org/officeDocument/2006/relationships/hyperlink" Target="https://www.ieee-security.org/TC/SP2016/papers/0824a987.pdf" TargetMode="External"/><Relationship Id="rId1" Type="http://schemas.openxmlformats.org/officeDocument/2006/relationships/slideLayout" Target="../slideLayouts/slideLayout237.xml"/></Relationships>
</file>

<file path=ppt/slides/_rels/slide44.xml.rels><?xml version="1.0" encoding="UTF-8" standalone="yes"?>
<Relationships xmlns="http://schemas.openxmlformats.org/package/2006/relationships"><Relationship Id="rId3" Type="http://schemas.openxmlformats.org/officeDocument/2006/relationships/hyperlink" Target="https://www.usenix.org/system/files/conference/usenixsecurity16/sec16_paper_xiao.pdf" TargetMode="External"/><Relationship Id="rId2" Type="http://schemas.openxmlformats.org/officeDocument/2006/relationships/hyperlink" Target="https://ieeexplore.ieee.org/document/7495576" TargetMode="External"/><Relationship Id="rId1" Type="http://schemas.openxmlformats.org/officeDocument/2006/relationships/slideLayout" Target="../slideLayouts/slideLayout237.xml"/></Relationships>
</file>

<file path=ppt/slides/_rels/slide45.xml.rels><?xml version="1.0" encoding="UTF-8" standalone="yes"?>
<Relationships xmlns="http://schemas.openxmlformats.org/package/2006/relationships"><Relationship Id="rId3" Type="http://schemas.openxmlformats.org/officeDocument/2006/relationships/hyperlink" Target="https://www.usenix.org/system/files/conference/usenixsecurity16/sec16_paper_pessl.pdf" TargetMode="External"/><Relationship Id="rId2" Type="http://schemas.openxmlformats.org/officeDocument/2006/relationships/hyperlink" Target="https://link.springer.com/content/pdf/10.1007/978-3-662-53140-2_29.pdf" TargetMode="External"/><Relationship Id="rId1" Type="http://schemas.openxmlformats.org/officeDocument/2006/relationships/slideLayout" Target="../slideLayouts/slideLayout237.xml"/></Relationships>
</file>

<file path=ppt/slides/_rels/slide46.xml.rels><?xml version="1.0" encoding="UTF-8" standalone="yes"?>
<Relationships xmlns="http://schemas.openxmlformats.org/package/2006/relationships"><Relationship Id="rId3" Type="http://schemas.openxmlformats.org/officeDocument/2006/relationships/hyperlink" Target="http://dl.acm.org/citation.cfm?id=2976749.2978406" TargetMode="External"/><Relationship Id="rId2" Type="http://schemas.openxmlformats.org/officeDocument/2006/relationships/hyperlink" Target="https://www.usenix.org/system/files/conference/usenixsecurity16/sec16_paper_razavi.pdf" TargetMode="External"/><Relationship Id="rId1" Type="http://schemas.openxmlformats.org/officeDocument/2006/relationships/slideLayout" Target="../slideLayouts/slideLayout237.xml"/></Relationships>
</file>

<file path=ppt/slides/_rels/slide47.xml.rels><?xml version="1.0" encoding="UTF-8" standalone="yes"?>
<Relationships xmlns="http://schemas.openxmlformats.org/package/2006/relationships"><Relationship Id="rId3" Type="http://schemas.openxmlformats.org/officeDocument/2006/relationships/hyperlink" Target="https://dl.acm.org/citation.cfm?id=3152709" TargetMode="External"/><Relationship Id="rId2" Type="http://schemas.openxmlformats.org/officeDocument/2006/relationships/hyperlink" Target="https://web.eecs.umich.edu/~misiker/resources/HOST-2017-Misiker.pdf" TargetMode="External"/><Relationship Id="rId1" Type="http://schemas.openxmlformats.org/officeDocument/2006/relationships/slideLayout" Target="../slideLayouts/slideLayout237.xml"/></Relationships>
</file>

<file path=ppt/slides/_rels/slide48.xml.rels><?xml version="1.0" encoding="UTF-8" standalone="yes"?>
<Relationships xmlns="http://schemas.openxmlformats.org/package/2006/relationships"><Relationship Id="rId3" Type="http://schemas.openxmlformats.org/officeDocument/2006/relationships/hyperlink" Target="https://link.springer.com/chapter/10.1007/978-3-319-93411-2_5" TargetMode="External"/><Relationship Id="rId2" Type="http://schemas.openxmlformats.org/officeDocument/2006/relationships/hyperlink" Target="https://arxiv.org/pdf/1710.00551.pdf" TargetMode="External"/><Relationship Id="rId1" Type="http://schemas.openxmlformats.org/officeDocument/2006/relationships/slideLayout" Target="../slideLayouts/slideLayout237.xml"/></Relationships>
</file>

<file path=ppt/slides/_rels/slide49.xml.rels><?xml version="1.0" encoding="UTF-8" standalone="yes"?>
<Relationships xmlns="http://schemas.openxmlformats.org/package/2006/relationships"><Relationship Id="rId3" Type="http://schemas.openxmlformats.org/officeDocument/2006/relationships/hyperlink" Target="https://www.cs.vu.nl/~herbertb/download/papers/throwhammer_atc18.pdf" TargetMode="External"/><Relationship Id="rId2" Type="http://schemas.openxmlformats.org/officeDocument/2006/relationships/hyperlink" Target="https://www.vusec.net/wp-content/uploads/2018/05/glitch.pdf" TargetMode="External"/><Relationship Id="rId1" Type="http://schemas.openxmlformats.org/officeDocument/2006/relationships/slideLayout" Target="../slideLayouts/slideLayout23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6.xml"/></Relationships>
</file>

<file path=ppt/slides/_rels/slide50.xml.rels><?xml version="1.0" encoding="UTF-8" standalone="yes"?>
<Relationships xmlns="http://schemas.openxmlformats.org/package/2006/relationships"><Relationship Id="rId3" Type="http://schemas.openxmlformats.org/officeDocument/2006/relationships/hyperlink" Target="https://www.usenix.org/system/files/osdi18-konoth.pdf" TargetMode="External"/><Relationship Id="rId2" Type="http://schemas.openxmlformats.org/officeDocument/2006/relationships/hyperlink" Target="https://arxiv.org/pdf/1805.04956.pdf" TargetMode="External"/><Relationship Id="rId1" Type="http://schemas.openxmlformats.org/officeDocument/2006/relationships/slideLayout" Target="../slideLayouts/slideLayout237.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memtest86.com/troubleshooting.htm#hammer" TargetMode="External"/><Relationship Id="rId1" Type="http://schemas.openxmlformats.org/officeDocument/2006/relationships/slideLayout" Target="../slideLayouts/slideLayout237.xml"/><Relationship Id="rId5" Type="http://schemas.openxmlformats.org/officeDocument/2006/relationships/image" Target="../media/image45.png"/><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memtest86.com/troubleshooting.htm#hammer" TargetMode="External"/><Relationship Id="rId1" Type="http://schemas.openxmlformats.org/officeDocument/2006/relationships/slideLayout" Target="../slideLayouts/slideLayout237.xml"/><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27.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lab.dsst.io/32c3-slides/7197.html" TargetMode="External"/><Relationship Id="rId1" Type="http://schemas.openxmlformats.org/officeDocument/2006/relationships/slideLayout" Target="../slideLayouts/slideLayout237.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37.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68.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68.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68.xml"/><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38.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6.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37.xml"/><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3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80.xml"/></Relationships>
</file>

<file path=ppt/slides/_rels/slide64.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20.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2.xml"/></Relationships>
</file>

<file path=ppt/slides/_rels/slide67.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18.xml"/><Relationship Id="rId1" Type="http://schemas.openxmlformats.org/officeDocument/2006/relationships/slideLayout" Target="../slideLayouts/slideLayout480.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9.xml"/><Relationship Id="rId1" Type="http://schemas.openxmlformats.org/officeDocument/2006/relationships/slideLayout" Target="../slideLayouts/slideLayout480.xml"/><Relationship Id="rId4" Type="http://schemas.openxmlformats.org/officeDocument/2006/relationships/image" Target="../media/image65.jpg"/></Relationships>
</file>

<file path=ppt/slides/_rels/slide6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0.xml"/><Relationship Id="rId1" Type="http://schemas.openxmlformats.org/officeDocument/2006/relationships/slideLayout" Target="../slideLayouts/slideLayout480.xml"/><Relationship Id="rId4" Type="http://schemas.openxmlformats.org/officeDocument/2006/relationships/image" Target="../media/image67.jpg"/></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6.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1.xml"/><Relationship Id="rId1" Type="http://schemas.openxmlformats.org/officeDocument/2006/relationships/slideLayout" Target="../slideLayouts/slideLayout480.xml"/><Relationship Id="rId4" Type="http://schemas.openxmlformats.org/officeDocument/2006/relationships/image" Target="../media/image69.jp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8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8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80.xml"/></Relationships>
</file>

<file path=ppt/slides/_rels/slide74.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70.png"/><Relationship Id="rId1" Type="http://schemas.openxmlformats.org/officeDocument/2006/relationships/slideLayout" Target="../slideLayouts/slideLayout261.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71.png"/><Relationship Id="rId1" Type="http://schemas.openxmlformats.org/officeDocument/2006/relationships/slideLayout" Target="../slideLayouts/slideLayout261.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61.xml"/><Relationship Id="rId4" Type="http://schemas.openxmlformats.org/officeDocument/2006/relationships/image" Target="../media/image72.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80.xml"/></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support.apple.com/en-gb/HT204934" TargetMode="External"/><Relationship Id="rId1" Type="http://schemas.openxmlformats.org/officeDocument/2006/relationships/slideLayout" Target="../slideLayouts/slideLayout23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8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8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80.xml"/></Relationships>
</file>

<file path=ppt/slides/_rels/slide8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hyperlink" Target="https://twitter.com/isislovecruft/status/1021939922754723841" TargetMode="External"/><Relationship Id="rId1" Type="http://schemas.openxmlformats.org/officeDocument/2006/relationships/slideLayout" Target="../slideLayouts/slideLayout261.xml"/></Relationships>
</file>

<file path=ppt/slides/_rels/slide86.xml.rels><?xml version="1.0" encoding="UTF-8" standalone="yes"?>
<Relationships xmlns="http://schemas.openxmlformats.org/package/2006/relationships"><Relationship Id="rId3" Type="http://schemas.openxmlformats.org/officeDocument/2006/relationships/hyperlink" Target="https://twitter.com/isislovecruft/status/1021939922754723841" TargetMode="External"/><Relationship Id="rId2" Type="http://schemas.openxmlformats.org/officeDocument/2006/relationships/image" Target="../media/image75.jpg"/><Relationship Id="rId1" Type="http://schemas.openxmlformats.org/officeDocument/2006/relationships/slideLayout" Target="../slideLayouts/slideLayout261.xml"/></Relationships>
</file>

<file path=ppt/slides/_rels/slide87.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70.png"/><Relationship Id="rId1" Type="http://schemas.openxmlformats.org/officeDocument/2006/relationships/slideLayout" Target="../slideLayouts/slideLayout261.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8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61.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1.xml"/></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61.xml"/></Relationships>
</file>

<file path=ppt/slides/_rels/slide9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37.xml"/></Relationships>
</file>

<file path=ppt/slides/_rels/slide92.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79.jpeg"/><Relationship Id="rId1" Type="http://schemas.openxmlformats.org/officeDocument/2006/relationships/slideLayout" Target="../slideLayouts/slideLayout237.xml"/><Relationship Id="rId4" Type="http://schemas.openxmlformats.org/officeDocument/2006/relationships/image" Target="../media/image8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18.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13.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3" Type="http://schemas.openxmlformats.org/officeDocument/2006/relationships/hyperlink" Target="http://www.sigmetrics.org/sigmetrics2015/" TargetMode="External"/><Relationship Id="rId7" Type="http://schemas.openxmlformats.org/officeDocument/2006/relationships/image" Target="../media/image81.png"/><Relationship Id="rId2" Type="http://schemas.openxmlformats.org/officeDocument/2006/relationships/hyperlink" Target="http://users.ece.cmu.edu/~omutlu/pub/flash-memory-failures-in-the-field-at-facebook_sigmetrics15.pdf" TargetMode="External"/><Relationship Id="rId1" Type="http://schemas.openxmlformats.org/officeDocument/2006/relationships/slideLayout" Target="../slideLayouts/slideLayout2.xml"/><Relationship Id="rId6" Type="http://schemas.openxmlformats.org/officeDocument/2006/relationships/hyperlink" Target="http://www.zdnet.com/article/facebooks-ssd-experience/" TargetMode="External"/><Relationship Id="rId5" Type="http://schemas.openxmlformats.org/officeDocument/2006/relationships/hyperlink" Target="http://users.ece.cmu.edu/~omutlu/pub/flash-memory-failures-in-the-field-at-facebook_sigmetrics15-talk.pdf" TargetMode="External"/><Relationship Id="rId4" Type="http://schemas.openxmlformats.org/officeDocument/2006/relationships/hyperlink" Target="http://users.ece.cmu.edu/~omutlu/pub/flash-memory-failures-in-the-field-at-facebook_sigmetrics15-talk.pptx"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Prof. 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7 July 2019</a:t>
            </a:r>
          </a:p>
          <a:p>
            <a:r>
              <a:rPr lang="en-US" sz="2200" dirty="0"/>
              <a:t>SAMOS Tutorial</a:t>
            </a:r>
          </a:p>
          <a:p>
            <a:endParaRPr lang="en-US" sz="2200" dirty="0"/>
          </a:p>
          <a:p>
            <a:pPr algn="l"/>
            <a:endParaRPr lang="en-US" sz="2200" dirty="0"/>
          </a:p>
        </p:txBody>
      </p:sp>
      <p:sp>
        <p:nvSpPr>
          <p:cNvPr id="13" name="Title 1"/>
          <p:cNvSpPr>
            <a:spLocks noGrp="1"/>
          </p:cNvSpPr>
          <p:nvPr>
            <p:ph type="ctrTitle"/>
          </p:nvPr>
        </p:nvSpPr>
        <p:spPr>
          <a:xfrm>
            <a:off x="216024" y="1196752"/>
            <a:ext cx="8820472" cy="2201416"/>
          </a:xfrm>
        </p:spPr>
        <p:txBody>
          <a:bodyPr>
            <a:normAutofit fontScale="90000"/>
          </a:bodyPr>
          <a:lstStyle/>
          <a:p>
            <a:pPr algn="ctr"/>
            <a:r>
              <a:rPr lang="en-US" sz="4400" b="1" dirty="0"/>
              <a:t>Memory Systems </a:t>
            </a:r>
            <a:br>
              <a:rPr lang="en-US" sz="3600" dirty="0"/>
            </a:br>
            <a:r>
              <a:rPr lang="en-US" sz="4400" dirty="0"/>
              <a:t>and Memory-Centric Computing Systems</a:t>
            </a:r>
            <a:br>
              <a:rPr lang="en-US" sz="3600" dirty="0"/>
            </a:br>
            <a:br>
              <a:rPr lang="en-US" sz="1200" dirty="0"/>
            </a:br>
            <a:r>
              <a:rPr lang="en-US" sz="4000" dirty="0">
                <a:solidFill>
                  <a:srgbClr val="FF0000"/>
                </a:solidFill>
              </a:rPr>
              <a:t>Part 2: RowHammer</a:t>
            </a:r>
          </a:p>
        </p:txBody>
      </p:sp>
      <p:pic>
        <p:nvPicPr>
          <p:cNvPr id="9" name="Picture 2" descr="ETH Zurich short logo, black">
            <a:extLst>
              <a:ext uri="{FF2B5EF4-FFF2-40B4-BE49-F238E27FC236}">
                <a16:creationId xmlns:a16="http://schemas.microsoft.com/office/drawing/2014/main" id="{FC43E8D1-7441-F549-B3D8-E15CEC0D90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descr="Burgundy_CMU_JPG_Logo.jpg">
            <a:extLst>
              <a:ext uri="{FF2B5EF4-FFF2-40B4-BE49-F238E27FC236}">
                <a16:creationId xmlns:a16="http://schemas.microsoft.com/office/drawing/2014/main" id="{18DAF962-0981-0B4D-8AC7-8A2617AFD49C}"/>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14" name="Picture 13" descr="safari.png">
            <a:extLst>
              <a:ext uri="{FF2B5EF4-FFF2-40B4-BE49-F238E27FC236}">
                <a16:creationId xmlns:a16="http://schemas.microsoft.com/office/drawing/2014/main" id="{F68CDBFF-9DE1-D44A-85CA-A1176D0CACD1}"/>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550778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10</a:t>
            </a:fld>
            <a:endParaRPr lang="en-US">
              <a:solidFill>
                <a:srgbClr val="000000"/>
              </a:solidFill>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836364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Data Retention Time Failures</a:t>
            </a:r>
          </a:p>
        </p:txBody>
      </p:sp>
      <p:sp>
        <p:nvSpPr>
          <p:cNvPr id="3" name="Content Placeholder 2"/>
          <p:cNvSpPr>
            <a:spLocks noGrp="1"/>
          </p:cNvSpPr>
          <p:nvPr>
            <p:ph idx="1"/>
          </p:nvPr>
        </p:nvSpPr>
        <p:spPr/>
        <p:txBody>
          <a:bodyPr/>
          <a:lstStyle/>
          <a:p>
            <a:r>
              <a:rPr lang="en-US" dirty="0"/>
              <a:t>Determining the data retention time of a cell/row is getting more difficult</a:t>
            </a:r>
          </a:p>
          <a:p>
            <a:endParaRPr lang="en-US" dirty="0"/>
          </a:p>
          <a:p>
            <a:r>
              <a:rPr lang="en-US" dirty="0"/>
              <a:t>Retention failures may already be slipping into the field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63506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916832"/>
            <a:ext cx="8428037" cy="822325"/>
          </a:xfrm>
        </p:spPr>
        <p:txBody>
          <a:bodyPr/>
          <a:lstStyle/>
          <a:p>
            <a:pPr algn="ctr" eaLnBrk="1" hangingPunct="1"/>
            <a:r>
              <a:rPr lang="en-US" sz="5000" dirty="0">
                <a:latin typeface="Garamond" charset="0"/>
              </a:rPr>
              <a:t>Keeping Future Memory Secure</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791511282"/>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Keep Memory Secure?</a:t>
            </a:r>
          </a:p>
        </p:txBody>
      </p:sp>
      <p:sp>
        <p:nvSpPr>
          <p:cNvPr id="3" name="Content Placeholder 2"/>
          <p:cNvSpPr>
            <a:spLocks noGrp="1"/>
          </p:cNvSpPr>
          <p:nvPr>
            <p:ph idx="1"/>
          </p:nvPr>
        </p:nvSpPr>
        <p:spPr>
          <a:xfrm>
            <a:off x="228600" y="1268760"/>
            <a:ext cx="8610600" cy="4979640"/>
          </a:xfrm>
        </p:spPr>
        <p:txBody>
          <a:bodyPr/>
          <a:lstStyle/>
          <a:p>
            <a:r>
              <a:rPr lang="en-US" dirty="0"/>
              <a:t>DRAM</a:t>
            </a:r>
          </a:p>
          <a:p>
            <a:endParaRPr lang="en-US" dirty="0"/>
          </a:p>
          <a:p>
            <a:r>
              <a:rPr lang="en-US" dirty="0"/>
              <a:t>Flash memory</a:t>
            </a:r>
          </a:p>
          <a:p>
            <a:endParaRPr lang="en-US" dirty="0"/>
          </a:p>
          <a:p>
            <a:r>
              <a:rPr lang="en-US" dirty="0"/>
              <a:t>Emerging Technologies</a:t>
            </a:r>
          </a:p>
          <a:p>
            <a:pPr lvl="1"/>
            <a:r>
              <a:rPr lang="en-US" dirty="0"/>
              <a:t>Phase Change Memory</a:t>
            </a:r>
          </a:p>
          <a:p>
            <a:pPr lvl="1"/>
            <a:r>
              <a:rPr lang="en-US" dirty="0"/>
              <a:t>STT-MRAM</a:t>
            </a:r>
          </a:p>
          <a:p>
            <a:pPr lvl="1"/>
            <a:r>
              <a:rPr lang="en-US" dirty="0"/>
              <a:t>RRAM, memristors</a:t>
            </a:r>
          </a:p>
          <a:p>
            <a:pPr lvl="1"/>
            <a:r>
              <a:rPr lang="en-US" dirty="0"/>
              <a:t>… </a:t>
            </a: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800741447"/>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Secure, Reliable, Safe</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1931484511"/>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Solution Direction: Principled Designs</a:t>
            </a:r>
          </a:p>
        </p:txBody>
      </p:sp>
      <p:sp>
        <p:nvSpPr>
          <p:cNvPr id="3" name="Content Placeholder 2"/>
          <p:cNvSpPr>
            <a:spLocks noGrp="1"/>
          </p:cNvSpPr>
          <p:nvPr>
            <p:ph idx="1"/>
          </p:nvPr>
        </p:nvSpPr>
        <p:spPr>
          <a:xfrm>
            <a:off x="179512" y="548680"/>
            <a:ext cx="8784976" cy="5193723"/>
          </a:xfrm>
        </p:spPr>
        <p:txBody>
          <a:bodyPr/>
          <a:lstStyle/>
          <a:p>
            <a:pPr marL="0" indent="0" algn="ctr">
              <a:buNone/>
            </a:pPr>
            <a:endParaRPr lang="en-US" sz="5200" dirty="0"/>
          </a:p>
          <a:p>
            <a:pPr marL="0" indent="0" algn="ctr">
              <a:buNone/>
            </a:pPr>
            <a:r>
              <a:rPr lang="en-US" sz="5200" dirty="0">
                <a:solidFill>
                  <a:srgbClr val="0000FF"/>
                </a:solidFill>
              </a:rPr>
              <a:t>Design fundamentally secure</a:t>
            </a:r>
          </a:p>
          <a:p>
            <a:pPr marL="0" indent="0" algn="ctr">
              <a:buNone/>
            </a:pPr>
            <a:r>
              <a:rPr lang="en-US" sz="5200" dirty="0">
                <a:solidFill>
                  <a:srgbClr val="0000FF"/>
                </a:solidFill>
              </a:rPr>
              <a:t>computing architectures </a:t>
            </a:r>
          </a:p>
          <a:p>
            <a:pPr marL="0" indent="0" algn="ctr">
              <a:buNone/>
            </a:pPr>
            <a:endParaRPr lang="en-US" sz="5200" dirty="0">
              <a:solidFill>
                <a:srgbClr val="0000FF"/>
              </a:solidFill>
            </a:endParaRPr>
          </a:p>
          <a:p>
            <a:pPr marL="0" indent="0" algn="ctr">
              <a:buNone/>
            </a:pPr>
            <a:r>
              <a:rPr lang="en-US" sz="5200" dirty="0">
                <a:solidFill>
                  <a:srgbClr val="FF0000"/>
                </a:solidFill>
              </a:rPr>
              <a:t>Predict and prevent </a:t>
            </a:r>
          </a:p>
          <a:p>
            <a:pPr marL="0" indent="0" algn="ctr">
              <a:buNone/>
            </a:pPr>
            <a:r>
              <a:rPr lang="en-US" sz="5200" dirty="0">
                <a:solidFill>
                  <a:srgbClr val="FF0000"/>
                </a:solidFill>
              </a:rPr>
              <a:t>such safety issues</a:t>
            </a:r>
          </a:p>
          <a:p>
            <a:pPr marL="0" indent="0" algn="ctr">
              <a:buNone/>
            </a:pPr>
            <a:endParaRPr lang="en-US" sz="5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896351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Architecting for Security </a:t>
            </a:r>
          </a:p>
        </p:txBody>
      </p:sp>
      <p:sp>
        <p:nvSpPr>
          <p:cNvPr id="3" name="Content Placeholder 2"/>
          <p:cNvSpPr>
            <a:spLocks noGrp="1"/>
          </p:cNvSpPr>
          <p:nvPr>
            <p:ph idx="1"/>
          </p:nvPr>
        </p:nvSpPr>
        <p:spPr>
          <a:xfrm>
            <a:off x="0" y="980728"/>
            <a:ext cx="9144000" cy="5112568"/>
          </a:xfrm>
        </p:spPr>
        <p:txBody>
          <a:bodyPr/>
          <a:lstStyle/>
          <a:p>
            <a:r>
              <a:rPr lang="en-US" b="1" dirty="0">
                <a:solidFill>
                  <a:srgbClr val="FF0000"/>
                </a:solidFill>
              </a:rPr>
              <a:t>Understand</a:t>
            </a:r>
            <a:r>
              <a:rPr lang="en-US" dirty="0">
                <a:solidFill>
                  <a:srgbClr val="FF0000"/>
                </a:solidFill>
              </a:rPr>
              <a:t>:</a:t>
            </a:r>
            <a:r>
              <a:rPr lang="en-US" dirty="0">
                <a:solidFill>
                  <a:srgbClr val="0000FF"/>
                </a:solidFill>
              </a:rPr>
              <a:t> Methods for vulnerability modeling &amp; discovery</a:t>
            </a:r>
          </a:p>
          <a:p>
            <a:pPr lvl="1"/>
            <a:r>
              <a:rPr lang="en-US" dirty="0"/>
              <a:t>Modeling and prediction based on real (device) data and analysis</a:t>
            </a:r>
          </a:p>
          <a:p>
            <a:pPr lvl="1"/>
            <a:r>
              <a:rPr lang="en-US" dirty="0"/>
              <a:t>Understanding vulnerabilities</a:t>
            </a:r>
          </a:p>
          <a:p>
            <a:pPr lvl="1"/>
            <a:r>
              <a:rPr lang="en-US" dirty="0"/>
              <a:t>Developing reliable metrics</a:t>
            </a:r>
          </a:p>
          <a:p>
            <a:pPr marL="0" indent="0">
              <a:buNone/>
            </a:pPr>
            <a:endParaRPr lang="en-US" sz="1800" dirty="0"/>
          </a:p>
          <a:p>
            <a:r>
              <a:rPr lang="en-US" b="1" dirty="0">
                <a:solidFill>
                  <a:srgbClr val="FF0000"/>
                </a:solidFill>
              </a:rPr>
              <a:t>Architect</a:t>
            </a:r>
            <a:r>
              <a:rPr lang="en-US" dirty="0">
                <a:solidFill>
                  <a:srgbClr val="FF0000"/>
                </a:solidFill>
              </a:rPr>
              <a:t>:</a:t>
            </a:r>
            <a:r>
              <a:rPr lang="en-US" dirty="0">
                <a:solidFill>
                  <a:srgbClr val="0000FF"/>
                </a:solidFill>
              </a:rPr>
              <a:t> Principled architectures with security as key concern</a:t>
            </a:r>
          </a:p>
          <a:p>
            <a:pPr lvl="1"/>
            <a:r>
              <a:rPr lang="en-US" dirty="0"/>
              <a:t>Good partitioning of duties across the stack</a:t>
            </a:r>
          </a:p>
          <a:p>
            <a:pPr lvl="1"/>
            <a:r>
              <a:rPr lang="en-US" dirty="0"/>
              <a:t>Cannot give up performance and efficiency</a:t>
            </a:r>
          </a:p>
          <a:p>
            <a:pPr lvl="1"/>
            <a:r>
              <a:rPr lang="en-US" dirty="0"/>
              <a:t>Patch-ability in the field</a:t>
            </a:r>
          </a:p>
          <a:p>
            <a:endParaRPr lang="en-US" sz="1800" dirty="0"/>
          </a:p>
          <a:p>
            <a:r>
              <a:rPr lang="en-US" b="1" dirty="0">
                <a:solidFill>
                  <a:srgbClr val="FF0000"/>
                </a:solidFill>
              </a:rPr>
              <a:t>Design &amp; Test</a:t>
            </a:r>
            <a:r>
              <a:rPr lang="en-US" dirty="0">
                <a:solidFill>
                  <a:srgbClr val="FF0000"/>
                </a:solidFill>
              </a:rPr>
              <a:t>:</a:t>
            </a:r>
            <a:r>
              <a:rPr lang="en-US" dirty="0">
                <a:solidFill>
                  <a:srgbClr val="0000FF"/>
                </a:solidFill>
              </a:rPr>
              <a:t> Principled design, automation, (online) testing</a:t>
            </a:r>
          </a:p>
          <a:p>
            <a:pPr lvl="1"/>
            <a:r>
              <a:rPr lang="en-US" dirty="0"/>
              <a:t>Design for security</a:t>
            </a:r>
          </a:p>
          <a:p>
            <a:pPr lvl="1"/>
            <a:r>
              <a:rPr lang="en-US"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28410458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2" name="Title 1"/>
          <p:cNvSpPr txBox="1">
            <a:spLocks/>
          </p:cNvSpPr>
          <p:nvPr/>
        </p:nvSpPr>
        <p:spPr bwMode="auto">
          <a:xfrm>
            <a:off x="107504" y="152400"/>
            <a:ext cx="9036496"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006633"/>
                </a:solidFill>
                <a:effectLst/>
                <a:uLnTx/>
                <a:uFillTx/>
                <a:latin typeface="Garamond"/>
                <a:ea typeface="+mj-ea"/>
                <a:cs typeface="+mj-cs"/>
              </a:rPr>
              <a:t>Understand and Model with Experiments (DRAM)</a:t>
            </a:r>
          </a:p>
        </p:txBody>
      </p:sp>
    </p:spTree>
    <p:extLst>
      <p:ext uri="{BB962C8B-B14F-4D97-AF65-F5344CB8AC3E}">
        <p14:creationId xmlns:p14="http://schemas.microsoft.com/office/powerpoint/2010/main" val="860857449"/>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Understand and Model with Experiments (Flash)</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61" name="Rectangle 60"/>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3851336563"/>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Recall: 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3600113149"/>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Example (1994)</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589456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By </a:t>
            </a:r>
            <a:r>
              <a:rPr kumimoji="0" lang="ko-KR" altLang="en-US" sz="1000" b="0" i="0" u="none" strike="noStrike" kern="1200" cap="none" spc="0" normalizeH="0" baseline="0" noProof="0" dirty="0" err="1">
                <a:ln>
                  <a:noFill/>
                </a:ln>
                <a:solidFill>
                  <a:srgbClr val="000000"/>
                </a:solidFill>
                <a:effectLst/>
                <a:uLnTx/>
                <a:uFillTx/>
                <a:latin typeface="Calibri"/>
                <a:ea typeface="+mn-ea"/>
                <a:cs typeface="Calibri"/>
              </a:rPr>
              <a:t>최광모</a:t>
            </a:r>
            <a:r>
              <a:rPr kumimoji="0" lang="ko-KR" altLang="en-US" sz="1000" b="0" i="0" u="none" strike="noStrike" kern="1200" cap="none" spc="0" normalizeH="0" baseline="0" noProof="0" dirty="0">
                <a:ln>
                  <a:noFill/>
                </a:ln>
                <a:solidFill>
                  <a:srgbClr val="000000"/>
                </a:solidFill>
                <a:effectLst/>
                <a:uLnTx/>
                <a:uFillTx/>
                <a:latin typeface="Calibri"/>
                <a:ea typeface="+mn-ea"/>
                <a:cs typeface="Calibri"/>
              </a:rPr>
              <a:t> </a:t>
            </a:r>
            <a:r>
              <a:rPr kumimoji="0" lang="en-US" altLang="ko-KR"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Own work, CC BY-SA 4.0,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commons.wikimedia.org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/w/</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index.php?curid</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=35197984</a:t>
            </a:r>
          </a:p>
        </p:txBody>
      </p:sp>
      <p:pic>
        <p:nvPicPr>
          <p:cNvPr id="8" name="Picture 7">
            <a:extLst>
              <a:ext uri="{FF2B5EF4-FFF2-40B4-BE49-F238E27FC236}">
                <a16:creationId xmlns:a16="http://schemas.microsoft.com/office/drawing/2014/main" id="{472123AD-AEFB-4E4D-93DA-A25F100E0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1" y="1125036"/>
            <a:ext cx="8011255" cy="5238128"/>
          </a:xfrm>
          <a:prstGeom prst="rect">
            <a:avLst/>
          </a:prstGeom>
        </p:spPr>
      </p:pic>
    </p:spTree>
    <p:extLst>
      <p:ext uri="{BB962C8B-B14F-4D97-AF65-F5344CB8AC3E}">
        <p14:creationId xmlns:p14="http://schemas.microsoft.com/office/powerpoint/2010/main" val="101030023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a:solidFill>
                  <a:srgbClr val="0000FF"/>
                </a:solidFill>
                <a:hlinkClick r:id="rId4"/>
              </a:rPr>
              <a:t>An Experimental Study of Data Retention Behavior in Modern DRAM Devices: Implications for Retention Time Profiling Mechanisms</a:t>
            </a:r>
            <a:r>
              <a:rPr lang="en-US" sz="1600" dirty="0">
                <a:solidFill>
                  <a:srgbClr val="000000"/>
                </a:solidFill>
              </a:rPr>
              <a:t> (Liu et al., ISCA 2013)</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5"/>
              </a:rPr>
              <a:t>The Efficacy of Error Mitigation Techniques for DRAM Retention Failures: A Comparative Experimental Study</a:t>
            </a:r>
            <a:r>
              <a:rPr lang="en-US" sz="1600" dirty="0">
                <a:solidFill>
                  <a:srgbClr val="000000"/>
                </a:solidFill>
                <a:ea typeface="ＭＳ Ｐゴシック" charset="0"/>
                <a:cs typeface="ＭＳ Ｐゴシック" charset="0"/>
              </a:rPr>
              <a:t> </a:t>
            </a:r>
          </a:p>
          <a:p>
            <a:pPr lvl="1"/>
            <a:r>
              <a:rPr lang="en-US" sz="1600" dirty="0">
                <a:solidFill>
                  <a:srgbClr val="000000"/>
                </a:solidFill>
                <a:ea typeface="ＭＳ Ｐゴシック" charset="0"/>
                <a:cs typeface="ＭＳ Ｐゴシック" charset="0"/>
              </a:rPr>
              <a:t>(Khan et al., SIGMETRICS 2014)</a:t>
            </a:r>
            <a:endParaRPr lang="en-US" sz="1600" dirty="0">
              <a:solidFill>
                <a:srgbClr val="000000"/>
              </a:solidFill>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a:solidFill>
                  <a:srgbClr val="0000FF"/>
                </a:solidFill>
                <a:hlinkClick r:id="rId6"/>
              </a:rPr>
              <a:t>Flipping Bits in Memory Without Accessing Them: An Experimental Study of DRAM Disturbance Errors</a:t>
            </a:r>
            <a:r>
              <a:rPr lang="en-US" sz="1600" dirty="0">
                <a:solidFill>
                  <a:srgbClr val="000000"/>
                </a:solidFill>
              </a:rPr>
              <a:t> (Kim et al., ISCA 2014)</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7"/>
              </a:rPr>
              <a:t>Adaptive-Latency DRAM: Optimizing DRAM Timing for the Common-Case</a:t>
            </a:r>
            <a:r>
              <a:rPr lang="en-US" sz="1600" dirty="0">
                <a:solidFill>
                  <a:srgbClr val="000000"/>
                </a:solidFill>
                <a:ea typeface="ＭＳ Ｐゴシック" charset="0"/>
                <a:cs typeface="ＭＳ Ｐゴシック" charset="0"/>
              </a:rPr>
              <a:t> (Lee et al., HPCA 2015)</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8"/>
              </a:rPr>
              <a:t>AVATAR: A Variable-Retention-Time (VRT) Aware Refresh for DRAM Systems</a:t>
            </a:r>
            <a:r>
              <a:rPr lang="en-US" sz="1600" dirty="0">
                <a:solidFill>
                  <a:srgbClr val="000000"/>
                </a:solidFill>
                <a:ea typeface="ＭＳ Ｐゴシック" charset="0"/>
                <a:cs typeface="ＭＳ Ｐゴシック" charset="0"/>
              </a:rPr>
              <a:t> (</a:t>
            </a:r>
            <a:r>
              <a:rPr lang="en-US" sz="1600" dirty="0" err="1">
                <a:solidFill>
                  <a:srgbClr val="000000"/>
                </a:solidFill>
                <a:ea typeface="ＭＳ Ｐゴシック" charset="0"/>
                <a:cs typeface="ＭＳ Ｐゴシック" charset="0"/>
              </a:rPr>
              <a:t>Qureshi</a:t>
            </a:r>
            <a:r>
              <a:rPr lang="en-US" sz="1600" dirty="0">
                <a:solidFill>
                  <a:srgbClr val="000000"/>
                </a:solidFill>
                <a:ea typeface="ＭＳ Ｐゴシック" charset="0"/>
                <a:cs typeface="ＭＳ Ｐゴシック" charset="0"/>
              </a:rPr>
              <a:t> et al., DSN 2015)</a:t>
            </a:r>
            <a:endParaRPr lang="en-US" sz="1600" dirty="0">
              <a:solidFill>
                <a:srgbClr val="000000"/>
              </a:solidFill>
            </a:endParaRPr>
          </a:p>
        </p:txBody>
      </p:sp>
      <p:sp>
        <p:nvSpPr>
          <p:cNvPr id="9" name="AutoShape 25">
            <a:extLst>
              <a:ext uri="{FF2B5EF4-FFF2-40B4-BE49-F238E27FC236}">
                <a16:creationId xmlns:a16="http://schemas.microsoft.com/office/drawing/2014/main" id="{7653422F-7A79-CD47-AF16-999CD8F54A9A}"/>
              </a:ext>
            </a:extLst>
          </p:cNvPr>
          <p:cNvSpPr>
            <a:spLocks noChangeArrowheads="1"/>
          </p:cNvSpPr>
          <p:nvPr/>
        </p:nvSpPr>
        <p:spPr bwMode="auto">
          <a:xfrm>
            <a:off x="323528" y="3645025"/>
            <a:ext cx="4248472" cy="86409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7635916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1DA8-913A-3045-9F66-87C6E1F3CD95}"/>
              </a:ext>
            </a:extLst>
          </p:cNvPr>
          <p:cNvSpPr>
            <a:spLocks noGrp="1"/>
          </p:cNvSpPr>
          <p:nvPr>
            <p:ph type="title"/>
          </p:nvPr>
        </p:nvSpPr>
        <p:spPr/>
        <p:txBody>
          <a:bodyPr/>
          <a:lstStyle/>
          <a:p>
            <a:r>
              <a:rPr lang="en-US" dirty="0"/>
              <a:t>Yet Another Example (2007)</a:t>
            </a:r>
          </a:p>
        </p:txBody>
      </p:sp>
      <p:sp>
        <p:nvSpPr>
          <p:cNvPr id="4" name="Slide Number Placeholder 3">
            <a:extLst>
              <a:ext uri="{FF2B5EF4-FFF2-40B4-BE49-F238E27FC236}">
                <a16:creationId xmlns:a16="http://schemas.microsoft.com/office/drawing/2014/main" id="{28948C3B-F3B0-BE49-8119-B72955907EF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10" name="Content Placeholder 9">
            <a:extLst>
              <a:ext uri="{FF2B5EF4-FFF2-40B4-BE49-F238E27FC236}">
                <a16:creationId xmlns:a16="http://schemas.microsoft.com/office/drawing/2014/main" id="{829E0BDC-6CCF-764A-A63F-5C9456C2FF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504" y="1052736"/>
            <a:ext cx="7128792" cy="5326792"/>
          </a:xfrm>
        </p:spPr>
      </p:pic>
      <p:sp>
        <p:nvSpPr>
          <p:cNvPr id="12" name="TextBox 11">
            <a:extLst>
              <a:ext uri="{FF2B5EF4-FFF2-40B4-BE49-F238E27FC236}">
                <a16:creationId xmlns:a16="http://schemas.microsoft.com/office/drawing/2014/main" id="{A00832F1-8E7E-3C47-B5BD-1DCEE2A58036}"/>
              </a:ext>
            </a:extLst>
          </p:cNvPr>
          <p:cNvSpPr txBox="1"/>
          <p:nvPr/>
        </p:nvSpPr>
        <p:spPr>
          <a:xfrm>
            <a:off x="1590829" y="6453336"/>
            <a:ext cx="66159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Morry</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Gash/AP,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www.npr.org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/2017/08/01/540669701/10-years-after-bridge-collapse-america-is-still-crumbling?t=1535427165809</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br>
            <a:endPar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endParaRPr>
          </a:p>
        </p:txBody>
      </p:sp>
    </p:spTree>
    <p:extLst>
      <p:ext uri="{BB962C8B-B14F-4D97-AF65-F5344CB8AC3E}">
        <p14:creationId xmlns:p14="http://schemas.microsoft.com/office/powerpoint/2010/main" val="370896125"/>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More Recent Example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608371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AFP / Valery HACHE,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www.capitalfm.co.ke</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/news/2018/08/genoa-bridge-collapse-what-we-know/</a:t>
            </a:r>
          </a:p>
        </p:txBody>
      </p:sp>
      <p:pic>
        <p:nvPicPr>
          <p:cNvPr id="6" name="Picture 5">
            <a:extLst>
              <a:ext uri="{FF2B5EF4-FFF2-40B4-BE49-F238E27FC236}">
                <a16:creationId xmlns:a16="http://schemas.microsoft.com/office/drawing/2014/main" id="{6DACB559-AEF1-2644-9258-F852B452C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27" y="1507232"/>
            <a:ext cx="8507445" cy="4298032"/>
          </a:xfrm>
          <a:prstGeom prst="rect">
            <a:avLst/>
          </a:prstGeom>
        </p:spPr>
      </p:pic>
    </p:spTree>
    <p:extLst>
      <p:ext uri="{BB962C8B-B14F-4D97-AF65-F5344CB8AC3E}">
        <p14:creationId xmlns:p14="http://schemas.microsoft.com/office/powerpoint/2010/main" val="207714813"/>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Takeaway, Again</a:t>
            </a:r>
          </a:p>
        </p:txBody>
      </p:sp>
      <p:sp>
        <p:nvSpPr>
          <p:cNvPr id="3" name="Content Placeholder 2"/>
          <p:cNvSpPr>
            <a:spLocks noGrp="1"/>
          </p:cNvSpPr>
          <p:nvPr>
            <p:ph idx="1"/>
          </p:nvPr>
        </p:nvSpPr>
        <p:spPr>
          <a:xfrm>
            <a:off x="0" y="1844824"/>
            <a:ext cx="9144000" cy="2088232"/>
          </a:xfrm>
        </p:spPr>
        <p:txBody>
          <a:bodyPr/>
          <a:lstStyle/>
          <a:p>
            <a:pPr marL="0" indent="0" algn="ctr">
              <a:buNone/>
            </a:pPr>
            <a:r>
              <a:rPr lang="en-US" sz="6400" dirty="0">
                <a:solidFill>
                  <a:srgbClr val="FF0000"/>
                </a:solidFill>
              </a:rPr>
              <a:t>In-Field Patch-ability</a:t>
            </a:r>
          </a:p>
          <a:p>
            <a:pPr marL="0" indent="0" algn="ctr">
              <a:buNone/>
            </a:pPr>
            <a:r>
              <a:rPr lang="en-US" sz="6400" dirty="0">
                <a:solidFill>
                  <a:srgbClr val="0000FF"/>
                </a:solidFill>
              </a:rPr>
              <a:t>(Intelligent Memory)</a:t>
            </a:r>
          </a:p>
          <a:p>
            <a:pPr marL="0" indent="0" algn="ctr">
              <a:buNone/>
            </a:pPr>
            <a:r>
              <a:rPr lang="en-US" sz="6400" dirty="0">
                <a:solidFill>
                  <a:srgbClr val="FF0000"/>
                </a:solidFill>
              </a:rPr>
              <a:t>Can Avoid Such Failures</a:t>
            </a:r>
          </a:p>
          <a:p>
            <a:pPr marL="0" indent="0" algn="ctr">
              <a:buNone/>
            </a:pPr>
            <a:endParaRPr lang="en-US" sz="6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97805059"/>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Final Thoughts on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89848501"/>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Title 1">
            <a:extLst>
              <a:ext uri="{FF2B5EF4-FFF2-40B4-BE49-F238E27FC236}">
                <a16:creationId xmlns:a16="http://schemas.microsoft.com/office/drawing/2014/main" id="{CFCBF9D6-CF4A-CA4C-8C62-87075C698701}"/>
              </a:ext>
            </a:extLst>
          </p:cNvPr>
          <p:cNvSpPr>
            <a:spLocks noGrp="1"/>
          </p:cNvSpPr>
          <p:nvPr>
            <p:ph type="title"/>
          </p:nvPr>
        </p:nvSpPr>
        <p:spPr/>
        <p:txBody>
          <a:bodyPr/>
          <a:lstStyle/>
          <a:p>
            <a:r>
              <a:rPr lang="en-US" altLang="en-US">
                <a:ea typeface="ＭＳ Ｐゴシック" panose="020B0600070205080204" pitchFamily="34" charset="-128"/>
              </a:rPr>
              <a:t>Some Thoughts on RowHammer</a:t>
            </a:r>
          </a:p>
        </p:txBody>
      </p:sp>
      <p:sp>
        <p:nvSpPr>
          <p:cNvPr id="378882" name="Content Placeholder 2">
            <a:extLst>
              <a:ext uri="{FF2B5EF4-FFF2-40B4-BE49-F238E27FC236}">
                <a16:creationId xmlns:a16="http://schemas.microsoft.com/office/drawing/2014/main" id="{DF7AE4C8-28B2-1849-8DE3-A4EB6E67667D}"/>
              </a:ext>
            </a:extLst>
          </p:cNvPr>
          <p:cNvSpPr>
            <a:spLocks noGrp="1"/>
          </p:cNvSpPr>
          <p:nvPr>
            <p:ph idx="1"/>
          </p:nvPr>
        </p:nvSpPr>
        <p:spPr>
          <a:xfrm>
            <a:off x="228600" y="996950"/>
            <a:ext cx="8610600" cy="5194300"/>
          </a:xfrm>
        </p:spPr>
        <p:txBody>
          <a:bodyPr/>
          <a:lstStyle/>
          <a:p>
            <a:pPr>
              <a:buFont typeface="Wingdings" charset="0"/>
              <a:buChar char="n"/>
              <a:defRPr/>
            </a:pPr>
            <a:r>
              <a:rPr lang="en-US" dirty="0">
                <a:solidFill>
                  <a:srgbClr val="0000FF"/>
                </a:solidFill>
                <a:ea typeface="ＭＳ Ｐゴシック" charset="0"/>
                <a:cs typeface="ＭＳ Ｐゴシック" charset="0"/>
              </a:rPr>
              <a:t>A simple hardware failure mechanism can create a widespread system security vulnerability</a:t>
            </a:r>
            <a:endParaRPr lang="en-US" dirty="0">
              <a:ea typeface="ＭＳ Ｐゴシック" charset="0"/>
              <a:cs typeface="ＭＳ Ｐゴシック" charset="0"/>
            </a:endParaRPr>
          </a:p>
          <a:p>
            <a:pPr>
              <a:buFont typeface="Wingdings" charset="0"/>
              <a:buChar char="n"/>
              <a:defRPr/>
            </a:pPr>
            <a:endParaRPr lang="en-US" dirty="0">
              <a:ea typeface="ＭＳ Ｐゴシック" charset="0"/>
              <a:cs typeface="ＭＳ Ｐゴシック" charset="0"/>
            </a:endParaRPr>
          </a:p>
          <a:p>
            <a:pPr>
              <a:buFont typeface="Wingdings" charset="0"/>
              <a:buChar char="n"/>
              <a:defRPr/>
            </a:pPr>
            <a:endParaRPr lang="en-US" dirty="0">
              <a:ea typeface="ＭＳ Ｐゴシック" charset="0"/>
              <a:cs typeface="ＭＳ Ｐゴシック" charset="0"/>
            </a:endParaRPr>
          </a:p>
          <a:p>
            <a:pPr>
              <a:buFont typeface="Wingdings" charset="0"/>
              <a:buChar char="n"/>
              <a:defRPr/>
            </a:pPr>
            <a:r>
              <a:rPr lang="en-US" dirty="0">
                <a:ea typeface="ＭＳ Ｐゴシック" charset="0"/>
                <a:cs typeface="ＭＳ Ｐゴシック" charset="0"/>
              </a:rPr>
              <a:t>How to exploit and fix the vulnerability requires a strong understanding across the transformation layers</a:t>
            </a:r>
          </a:p>
          <a:p>
            <a:pPr lvl="1">
              <a:buFont typeface="Wingdings" charset="0"/>
              <a:buChar char="q"/>
              <a:defRPr/>
            </a:pPr>
            <a:r>
              <a:rPr lang="en-US" dirty="0">
                <a:ea typeface="ＭＳ Ｐゴシック" charset="0"/>
                <a:cs typeface="ＭＳ Ｐゴシック" charset="0"/>
              </a:rPr>
              <a:t>And, a strong understanding of tools available to you</a:t>
            </a:r>
          </a:p>
          <a:p>
            <a:pPr marL="0" indent="0">
              <a:buFont typeface="Wingdings" charset="0"/>
              <a:buNone/>
              <a:defRPr/>
            </a:pPr>
            <a:endParaRPr lang="en-US" dirty="0">
              <a:ea typeface="ＭＳ Ｐゴシック" charset="0"/>
              <a:cs typeface="ＭＳ Ｐゴシック" charset="0"/>
            </a:endParaRPr>
          </a:p>
          <a:p>
            <a:pPr marL="0" indent="0">
              <a:buFont typeface="Wingdings" charset="0"/>
              <a:buNone/>
              <a:defRPr/>
            </a:pPr>
            <a:endParaRPr lang="en-US" dirty="0">
              <a:ea typeface="ＭＳ Ｐゴシック" charset="0"/>
              <a:cs typeface="ＭＳ Ｐゴシック" charset="0"/>
            </a:endParaRPr>
          </a:p>
          <a:p>
            <a:pPr>
              <a:buFont typeface="Wingdings" charset="0"/>
              <a:buChar char="n"/>
              <a:defRPr/>
            </a:pPr>
            <a:r>
              <a:rPr lang="en-US" dirty="0">
                <a:ea typeface="ＭＳ Ｐゴシック" charset="0"/>
                <a:cs typeface="ＭＳ Ｐゴシック" charset="0"/>
              </a:rPr>
              <a:t>Fixing needs to happen for two types of chips</a:t>
            </a:r>
          </a:p>
          <a:p>
            <a:pPr lvl="1">
              <a:buFont typeface="Wingdings" charset="0"/>
              <a:buChar char="q"/>
              <a:defRPr/>
            </a:pPr>
            <a:r>
              <a:rPr lang="en-US" dirty="0">
                <a:ea typeface="ＭＳ Ｐゴシック" charset="0"/>
                <a:cs typeface="ＭＳ Ｐゴシック" charset="0"/>
              </a:rPr>
              <a:t>Existing chips (already in the field)</a:t>
            </a:r>
          </a:p>
          <a:p>
            <a:pPr lvl="1">
              <a:buFont typeface="Wingdings" charset="0"/>
              <a:buChar char="q"/>
              <a:defRPr/>
            </a:pPr>
            <a:r>
              <a:rPr lang="en-US" dirty="0">
                <a:ea typeface="ＭＳ Ｐゴシック" charset="0"/>
                <a:cs typeface="ＭＳ Ｐゴシック" charset="0"/>
              </a:rPr>
              <a:t>Future chips</a:t>
            </a:r>
          </a:p>
          <a:p>
            <a:pPr>
              <a:buFont typeface="Wingdings" charset="0"/>
              <a:buChar char="n"/>
              <a:defRPr/>
            </a:pPr>
            <a:r>
              <a:rPr lang="en-US" dirty="0">
                <a:ea typeface="ＭＳ Ｐゴシック" charset="0"/>
                <a:cs typeface="ＭＳ Ｐゴシック" charset="0"/>
              </a:rPr>
              <a:t>Mechanisms for fixing are different between the two types</a:t>
            </a:r>
          </a:p>
        </p:txBody>
      </p:sp>
      <p:sp>
        <p:nvSpPr>
          <p:cNvPr id="350211" name="Slide Number Placeholder 3">
            <a:extLst>
              <a:ext uri="{FF2B5EF4-FFF2-40B4-BE49-F238E27FC236}">
                <a16:creationId xmlns:a16="http://schemas.microsoft.com/office/drawing/2014/main" id="{AA62D522-E72F-A042-92AF-FDB44AA37073}"/>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8A47C5-603B-ED46-A2F8-85F6FB39B4FD}"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1103939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88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78882">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78882">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78882">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7888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8882">
                                            <p:txEl>
                                              <p:pRg st="9" end="9"/>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7888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Title 1">
            <a:extLst>
              <a:ext uri="{FF2B5EF4-FFF2-40B4-BE49-F238E27FC236}">
                <a16:creationId xmlns:a16="http://schemas.microsoft.com/office/drawing/2014/main" id="{B8DF7422-7B74-0E44-B6E6-88DEBA958AE8}"/>
              </a:ext>
            </a:extLst>
          </p:cNvPr>
          <p:cNvSpPr>
            <a:spLocks noGrp="1"/>
          </p:cNvSpPr>
          <p:nvPr>
            <p:ph type="title"/>
          </p:nvPr>
        </p:nvSpPr>
        <p:spPr/>
        <p:txBody>
          <a:bodyPr/>
          <a:lstStyle/>
          <a:p>
            <a:r>
              <a:rPr lang="en-US" altLang="en-US">
                <a:ea typeface="ＭＳ Ｐゴシック" panose="020B0600070205080204" pitchFamily="34" charset="-128"/>
              </a:rPr>
              <a:t>Aside: Byzantine Failures</a:t>
            </a:r>
          </a:p>
        </p:txBody>
      </p:sp>
      <p:sp>
        <p:nvSpPr>
          <p:cNvPr id="3" name="Content Placeholder 2">
            <a:extLst>
              <a:ext uri="{FF2B5EF4-FFF2-40B4-BE49-F238E27FC236}">
                <a16:creationId xmlns:a16="http://schemas.microsoft.com/office/drawing/2014/main" id="{3F72505E-2772-7A44-86EB-DC54E6F70ADA}"/>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This class of failures is known as </a:t>
            </a:r>
            <a:r>
              <a:rPr lang="en-US" altLang="en-US">
                <a:solidFill>
                  <a:srgbClr val="0000FF"/>
                </a:solidFill>
                <a:ea typeface="ＭＳ Ｐゴシック" panose="020B0600070205080204" pitchFamily="34" charset="-128"/>
              </a:rPr>
              <a:t>Byzantine failures</a:t>
            </a:r>
          </a:p>
          <a:p>
            <a:endParaRPr lang="en-US" altLang="en-US">
              <a:solidFill>
                <a:srgbClr val="0000FF"/>
              </a:solidFill>
              <a:ea typeface="ＭＳ Ｐゴシック" panose="020B0600070205080204" pitchFamily="34" charset="-128"/>
            </a:endParaRPr>
          </a:p>
          <a:p>
            <a:r>
              <a:rPr lang="en-US" altLang="en-US">
                <a:ea typeface="ＭＳ Ｐゴシック" panose="020B0600070205080204" pitchFamily="34" charset="-128"/>
              </a:rPr>
              <a:t>Characterized by</a:t>
            </a:r>
          </a:p>
          <a:p>
            <a:pPr lvl="1"/>
            <a:r>
              <a:rPr lang="en-US" altLang="en-US">
                <a:solidFill>
                  <a:srgbClr val="0000FF"/>
                </a:solidFill>
                <a:ea typeface="ＭＳ Ｐゴシック" panose="020B0600070205080204" pitchFamily="34" charset="-128"/>
              </a:rPr>
              <a:t>Undetected erroneous computation</a:t>
            </a:r>
          </a:p>
          <a:p>
            <a:pPr lvl="1"/>
            <a:r>
              <a:rPr lang="en-US" altLang="en-US">
                <a:solidFill>
                  <a:srgbClr val="000000"/>
                </a:solidFill>
                <a:ea typeface="ＭＳ Ｐゴシック" panose="020B0600070205080204" pitchFamily="34" charset="-128"/>
              </a:rPr>
              <a:t>Opposite of “fail fast (with an error or no result)”</a:t>
            </a:r>
          </a:p>
          <a:p>
            <a:pPr lvl="1"/>
            <a:endParaRPr lang="en-US" altLang="en-US">
              <a:solidFill>
                <a:srgbClr val="0000FF"/>
              </a:solidFill>
              <a:ea typeface="ＭＳ Ｐゴシック" panose="020B0600070205080204" pitchFamily="34" charset="-128"/>
            </a:endParaRPr>
          </a:p>
          <a:p>
            <a:r>
              <a:rPr lang="en-US" altLang="en-US">
                <a:ea typeface="ＭＳ Ｐゴシック" panose="020B0600070205080204" pitchFamily="34" charset="-128"/>
              </a:rPr>
              <a:t>“erroneous” can be “malicious” (intent is the only distinction)</a:t>
            </a:r>
          </a:p>
          <a:p>
            <a:r>
              <a:rPr lang="en-US" altLang="en-US">
                <a:ea typeface="ＭＳ Ｐゴシック" panose="020B0600070205080204" pitchFamily="34" charset="-128"/>
              </a:rPr>
              <a:t>Very difficult to detect and confine Byzantine failures</a:t>
            </a:r>
          </a:p>
          <a:p>
            <a:r>
              <a:rPr lang="en-US" altLang="en-US">
                <a:solidFill>
                  <a:srgbClr val="0000FF"/>
                </a:solidFill>
                <a:ea typeface="ＭＳ Ｐゴシック" panose="020B0600070205080204" pitchFamily="34" charset="-128"/>
              </a:rPr>
              <a:t>Do all you can to avoid them</a:t>
            </a:r>
          </a:p>
          <a:p>
            <a:endParaRPr lang="en-US" altLang="en-US">
              <a:solidFill>
                <a:srgbClr val="0000FF"/>
              </a:solidFill>
              <a:ea typeface="ＭＳ Ｐゴシック" panose="020B0600070205080204" pitchFamily="34" charset="-128"/>
            </a:endParaRPr>
          </a:p>
          <a:p>
            <a:r>
              <a:rPr lang="en-US" altLang="en-US" sz="2000">
                <a:ea typeface="ＭＳ Ｐゴシック" panose="020B0600070205080204" pitchFamily="34" charset="-128"/>
              </a:rPr>
              <a:t>Lamport et al., “The Byzantine Generals Problem,” ACM TOPLAS 1982.</a:t>
            </a:r>
          </a:p>
          <a:p>
            <a:endParaRPr lang="en-US" altLang="en-US">
              <a:solidFill>
                <a:srgbClr val="0000FF"/>
              </a:solidFill>
              <a:ea typeface="ＭＳ Ｐゴシック" panose="020B0600070205080204" pitchFamily="34" charset="-128"/>
            </a:endParaRPr>
          </a:p>
        </p:txBody>
      </p:sp>
      <p:sp>
        <p:nvSpPr>
          <p:cNvPr id="351235" name="Slide Number Placeholder 3">
            <a:extLst>
              <a:ext uri="{FF2B5EF4-FFF2-40B4-BE49-F238E27FC236}">
                <a16:creationId xmlns:a16="http://schemas.microsoft.com/office/drawing/2014/main" id="{D6F018AA-7533-1347-B2EE-627D32618F7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0A6329-887A-CC44-A67C-5E8989F1C549}"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
        <p:nvSpPr>
          <p:cNvPr id="351236" name="TextBox 4">
            <a:extLst>
              <a:ext uri="{FF2B5EF4-FFF2-40B4-BE49-F238E27FC236}">
                <a16:creationId xmlns:a16="http://schemas.microsoft.com/office/drawing/2014/main" id="{884704F7-2591-3444-A33C-F07EEA97EC72}"/>
              </a:ext>
            </a:extLst>
          </p:cNvPr>
          <p:cNvSpPr txBox="1">
            <a:spLocks noChangeArrowheads="1"/>
          </p:cNvSpPr>
          <p:nvPr/>
        </p:nvSpPr>
        <p:spPr bwMode="auto">
          <a:xfrm>
            <a:off x="193675" y="6565900"/>
            <a:ext cx="32369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Slide credit: Mahadev Satyanarayanan, CMU, 15-440, Spring 2015</a:t>
            </a:r>
          </a:p>
        </p:txBody>
      </p:sp>
    </p:spTree>
    <p:extLst>
      <p:ext uri="{BB962C8B-B14F-4D97-AF65-F5344CB8AC3E}">
        <p14:creationId xmlns:p14="http://schemas.microsoft.com/office/powerpoint/2010/main" val="24898958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RowHammer, Revisited</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5841521"/>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737DB-C874-A045-9E01-58C26DAC1AF1}"/>
              </a:ext>
            </a:extLst>
          </p:cNvPr>
          <p:cNvSpPr>
            <a:spLocks noGrp="1"/>
          </p:cNvSpPr>
          <p:nvPr>
            <p:ph type="title"/>
          </p:nvPr>
        </p:nvSpPr>
        <p:spPr/>
        <p:txBody>
          <a:bodyPr/>
          <a:lstStyle/>
          <a:p>
            <a:r>
              <a:rPr lang="en-US" dirty="0"/>
              <a:t>RowHammer: Retrospective</a:t>
            </a:r>
          </a:p>
        </p:txBody>
      </p:sp>
      <p:sp>
        <p:nvSpPr>
          <p:cNvPr id="3" name="Content Placeholder 2">
            <a:extLst>
              <a:ext uri="{FF2B5EF4-FFF2-40B4-BE49-F238E27FC236}">
                <a16:creationId xmlns:a16="http://schemas.microsoft.com/office/drawing/2014/main" id="{91C67E72-BAB9-C743-A500-B03EF53FAD75}"/>
              </a:ext>
            </a:extLst>
          </p:cNvPr>
          <p:cNvSpPr>
            <a:spLocks noGrp="1"/>
          </p:cNvSpPr>
          <p:nvPr>
            <p:ph idx="1"/>
          </p:nvPr>
        </p:nvSpPr>
        <p:spPr>
          <a:xfrm>
            <a:off x="108520" y="856456"/>
            <a:ext cx="9144000" cy="4876800"/>
          </a:xfrm>
        </p:spPr>
        <p:txBody>
          <a:bodyPr/>
          <a:lstStyle/>
          <a:p>
            <a:r>
              <a:rPr lang="en-US" dirty="0">
                <a:solidFill>
                  <a:srgbClr val="0000FF"/>
                </a:solidFill>
              </a:rPr>
              <a:t>New mindset </a:t>
            </a:r>
            <a:r>
              <a:rPr lang="en-US" dirty="0"/>
              <a:t>that has enabled </a:t>
            </a:r>
            <a:r>
              <a:rPr lang="en-US" dirty="0">
                <a:solidFill>
                  <a:srgbClr val="0000FF"/>
                </a:solidFill>
              </a:rPr>
              <a:t>a renewed interest in HW security attack research</a:t>
            </a:r>
            <a:r>
              <a:rPr lang="en-US" dirty="0"/>
              <a:t>:</a:t>
            </a:r>
          </a:p>
          <a:p>
            <a:pPr lvl="1"/>
            <a:r>
              <a:rPr lang="en-US" sz="2000" dirty="0">
                <a:solidFill>
                  <a:srgbClr val="FF0000"/>
                </a:solidFill>
              </a:rPr>
              <a:t>Real (memory) chips are vulnerable</a:t>
            </a:r>
            <a:r>
              <a:rPr lang="en-US" sz="2000" dirty="0"/>
              <a:t>, in a simple and widespread manner </a:t>
            </a:r>
            <a:r>
              <a:rPr lang="en-US" sz="2000" dirty="0">
                <a:sym typeface="Wingdings" pitchFamily="2" charset="2"/>
              </a:rPr>
              <a:t> this causes real security problems</a:t>
            </a:r>
          </a:p>
          <a:p>
            <a:pPr lvl="1"/>
            <a:r>
              <a:rPr lang="en-US" sz="2000" dirty="0">
                <a:solidFill>
                  <a:srgbClr val="FF0000"/>
                </a:solidFill>
                <a:sym typeface="Wingdings" pitchFamily="2" charset="2"/>
              </a:rPr>
              <a:t>Hardware reliability  security connection is now mainstream discourse </a:t>
            </a:r>
          </a:p>
          <a:p>
            <a:pPr lvl="1"/>
            <a:endParaRPr lang="en-US" sz="2000" dirty="0">
              <a:sym typeface="Wingdings" pitchFamily="2" charset="2"/>
            </a:endParaRPr>
          </a:p>
          <a:p>
            <a:r>
              <a:rPr lang="en-US" dirty="0">
                <a:solidFill>
                  <a:srgbClr val="0000FF"/>
                </a:solidFill>
                <a:sym typeface="Wingdings" pitchFamily="2" charset="2"/>
              </a:rPr>
              <a:t>Many new RowHammer attacks…</a:t>
            </a:r>
          </a:p>
          <a:p>
            <a:pPr lvl="1"/>
            <a:r>
              <a:rPr lang="en-US" sz="2000" dirty="0">
                <a:sym typeface="Wingdings" pitchFamily="2" charset="2"/>
              </a:rPr>
              <a:t>Tens of papers in top security venues </a:t>
            </a:r>
          </a:p>
          <a:p>
            <a:pPr lvl="1"/>
            <a:r>
              <a:rPr lang="en-US" sz="2000" b="1" dirty="0">
                <a:solidFill>
                  <a:srgbClr val="FF0000"/>
                </a:solidFill>
                <a:sym typeface="Wingdings" pitchFamily="2" charset="2"/>
              </a:rPr>
              <a:t>More to come </a:t>
            </a:r>
            <a:r>
              <a:rPr lang="en-US" sz="2000" dirty="0">
                <a:sym typeface="Wingdings" pitchFamily="2" charset="2"/>
              </a:rPr>
              <a:t>as RowHammer is getting worse (DDR4 &amp; beyond)</a:t>
            </a:r>
          </a:p>
          <a:p>
            <a:pPr lvl="1"/>
            <a:endParaRPr lang="en-US" sz="2000" dirty="0">
              <a:sym typeface="Wingdings" pitchFamily="2" charset="2"/>
            </a:endParaRPr>
          </a:p>
          <a:p>
            <a:r>
              <a:rPr lang="en-US" dirty="0">
                <a:solidFill>
                  <a:srgbClr val="0000FF"/>
                </a:solidFill>
                <a:sym typeface="Wingdings" pitchFamily="2" charset="2"/>
              </a:rPr>
              <a:t>Many new RowHammer solutions…</a:t>
            </a:r>
          </a:p>
          <a:p>
            <a:pPr lvl="1"/>
            <a:r>
              <a:rPr lang="en-US" sz="2000" dirty="0">
                <a:sym typeface="Wingdings" pitchFamily="2" charset="2"/>
              </a:rPr>
              <a:t>Apple security release; Memtest86 updated</a:t>
            </a:r>
          </a:p>
          <a:p>
            <a:pPr lvl="1"/>
            <a:r>
              <a:rPr lang="en-US" sz="2000" dirty="0">
                <a:sym typeface="Wingdings" pitchFamily="2" charset="2"/>
              </a:rPr>
              <a:t>Many solution proposals in top venues (latest in ISCA 2019)</a:t>
            </a:r>
          </a:p>
          <a:p>
            <a:pPr lvl="1"/>
            <a:r>
              <a:rPr lang="en-US" sz="2000" dirty="0">
                <a:sym typeface="Wingdings" pitchFamily="2" charset="2"/>
              </a:rPr>
              <a:t>Principled system-DRAM co-design (in original RowHammer paper)</a:t>
            </a:r>
          </a:p>
          <a:p>
            <a:pPr lvl="1"/>
            <a:r>
              <a:rPr lang="en-US" sz="2000" b="1" dirty="0">
                <a:solidFill>
                  <a:srgbClr val="FF0000"/>
                </a:solidFill>
                <a:sym typeface="Wingdings" pitchFamily="2" charset="2"/>
              </a:rPr>
              <a:t>More to come…</a:t>
            </a:r>
          </a:p>
          <a:p>
            <a:endParaRPr lang="en-US" dirty="0">
              <a:sym typeface="Wingdings" pitchFamily="2" charset="2"/>
            </a:endParaRPr>
          </a:p>
          <a:p>
            <a:pPr lvl="1"/>
            <a:endParaRPr lang="en-US" dirty="0"/>
          </a:p>
        </p:txBody>
      </p:sp>
      <p:sp>
        <p:nvSpPr>
          <p:cNvPr id="4" name="Slide Number Placeholder 3">
            <a:extLst>
              <a:ext uri="{FF2B5EF4-FFF2-40B4-BE49-F238E27FC236}">
                <a16:creationId xmlns:a16="http://schemas.microsoft.com/office/drawing/2014/main" id="{505A65A6-427B-E648-B9CF-5442C197872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1165678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24F49-9E16-A046-8967-827085849DDF}"/>
              </a:ext>
            </a:extLst>
          </p:cNvPr>
          <p:cNvSpPr>
            <a:spLocks noGrp="1"/>
          </p:cNvSpPr>
          <p:nvPr>
            <p:ph type="title"/>
          </p:nvPr>
        </p:nvSpPr>
        <p:spPr/>
        <p:txBody>
          <a:bodyPr/>
          <a:lstStyle/>
          <a:p>
            <a:r>
              <a:rPr lang="en-US" dirty="0"/>
              <a:t>Perhaps Most Importantly…</a:t>
            </a:r>
          </a:p>
        </p:txBody>
      </p:sp>
      <p:sp>
        <p:nvSpPr>
          <p:cNvPr id="3" name="Content Placeholder 2">
            <a:extLst>
              <a:ext uri="{FF2B5EF4-FFF2-40B4-BE49-F238E27FC236}">
                <a16:creationId xmlns:a16="http://schemas.microsoft.com/office/drawing/2014/main" id="{F07CBA34-2E83-A746-8930-EEE2BC9D84CA}"/>
              </a:ext>
            </a:extLst>
          </p:cNvPr>
          <p:cNvSpPr>
            <a:spLocks noGrp="1"/>
          </p:cNvSpPr>
          <p:nvPr>
            <p:ph idx="1"/>
          </p:nvPr>
        </p:nvSpPr>
        <p:spPr>
          <a:xfrm>
            <a:off x="228600" y="1000472"/>
            <a:ext cx="8610600" cy="4876800"/>
          </a:xfrm>
        </p:spPr>
        <p:txBody>
          <a:bodyPr/>
          <a:lstStyle/>
          <a:p>
            <a:r>
              <a:rPr lang="en-US" dirty="0">
                <a:solidFill>
                  <a:srgbClr val="0000FF"/>
                </a:solidFill>
              </a:rPr>
              <a:t>RowHammer enabled a shift of mindset in mainstream security researchers</a:t>
            </a:r>
          </a:p>
          <a:p>
            <a:pPr lvl="1"/>
            <a:r>
              <a:rPr lang="en-US" dirty="0">
                <a:solidFill>
                  <a:srgbClr val="FF0000"/>
                </a:solidFill>
              </a:rPr>
              <a:t>General-purpose hardware is fallible</a:t>
            </a:r>
            <a:r>
              <a:rPr lang="en-US" dirty="0"/>
              <a:t>, in a widespread manner</a:t>
            </a:r>
          </a:p>
          <a:p>
            <a:pPr lvl="1"/>
            <a:r>
              <a:rPr lang="en-US" dirty="0"/>
              <a:t>Its problems are exploitable</a:t>
            </a:r>
          </a:p>
          <a:p>
            <a:pPr lvl="1"/>
            <a:endParaRPr lang="en-US" dirty="0"/>
          </a:p>
          <a:p>
            <a:r>
              <a:rPr lang="en-US" dirty="0"/>
              <a:t>This mindset has enabled many systems security researchers to examine hardware in more depth</a:t>
            </a:r>
          </a:p>
          <a:p>
            <a:pPr lvl="1"/>
            <a:r>
              <a:rPr lang="en-US" dirty="0"/>
              <a:t>And understand HW’s inner workings and vulnerabilities</a:t>
            </a:r>
          </a:p>
          <a:p>
            <a:pPr lvl="1"/>
            <a:endParaRPr lang="en-US" dirty="0"/>
          </a:p>
          <a:p>
            <a:r>
              <a:rPr lang="en-US" dirty="0">
                <a:solidFill>
                  <a:srgbClr val="0000FF"/>
                </a:solidFill>
              </a:rPr>
              <a:t>It is no coincidence that two of the groups that discovered Meltdown and </a:t>
            </a:r>
            <a:r>
              <a:rPr lang="en-US" dirty="0" err="1">
                <a:solidFill>
                  <a:srgbClr val="0000FF"/>
                </a:solidFill>
              </a:rPr>
              <a:t>Spectre</a:t>
            </a:r>
            <a:r>
              <a:rPr lang="en-US" dirty="0">
                <a:solidFill>
                  <a:srgbClr val="0000FF"/>
                </a:solidFill>
              </a:rPr>
              <a:t> heavily worked on RowHammer attacks before</a:t>
            </a:r>
          </a:p>
          <a:p>
            <a:pPr lvl="1"/>
            <a:r>
              <a:rPr lang="en-US" b="1" dirty="0">
                <a:solidFill>
                  <a:srgbClr val="FF0000"/>
                </a:solidFill>
              </a:rPr>
              <a:t>More to come…</a:t>
            </a:r>
          </a:p>
          <a:p>
            <a:endParaRPr lang="en-US" dirty="0">
              <a:solidFill>
                <a:srgbClr val="FF0000"/>
              </a:solidFill>
            </a:endParaRPr>
          </a:p>
        </p:txBody>
      </p:sp>
      <p:sp>
        <p:nvSpPr>
          <p:cNvPr id="4" name="Slide Number Placeholder 3">
            <a:extLst>
              <a:ext uri="{FF2B5EF4-FFF2-40B4-BE49-F238E27FC236}">
                <a16:creationId xmlns:a16="http://schemas.microsoft.com/office/drawing/2014/main" id="{DF3BEFD7-245E-1E4E-8BF4-087533D8D75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984936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RowHammer</a:t>
            </a:r>
          </a:p>
        </p:txBody>
      </p:sp>
      <p:sp>
        <p:nvSpPr>
          <p:cNvPr id="3" name="Content Placeholder 2"/>
          <p:cNvSpPr>
            <a:spLocks noGrp="1"/>
          </p:cNvSpPr>
          <p:nvPr>
            <p:ph idx="1"/>
          </p:nvPr>
        </p:nvSpPr>
        <p:spPr>
          <a:xfrm>
            <a:off x="251520" y="1052736"/>
            <a:ext cx="8892480" cy="5256584"/>
          </a:xfrm>
        </p:spPr>
        <p:txBody>
          <a:bodyPr/>
          <a:lstStyle/>
          <a:p>
            <a:r>
              <a:rPr lang="en-US" sz="2200" dirty="0">
                <a:solidFill>
                  <a:srgbClr val="FF0000"/>
                </a:solidFill>
              </a:rPr>
              <a:t>DRAM reliability is reducing</a:t>
            </a:r>
          </a:p>
          <a:p>
            <a:r>
              <a:rPr lang="en-US" sz="2200" dirty="0"/>
              <a:t>Reliability issues open up security vulnerabilities</a:t>
            </a:r>
          </a:p>
          <a:p>
            <a:pPr lvl="1"/>
            <a:r>
              <a:rPr lang="en-US" sz="2000" dirty="0"/>
              <a:t>Very hard to defend against</a:t>
            </a:r>
          </a:p>
          <a:p>
            <a:r>
              <a:rPr lang="en-US" sz="2200" b="1" dirty="0" err="1">
                <a:solidFill>
                  <a:srgbClr val="C00000"/>
                </a:solidFill>
              </a:rPr>
              <a:t>Rowhammer</a:t>
            </a:r>
            <a:r>
              <a:rPr lang="en-US" sz="2200" b="1" dirty="0">
                <a:solidFill>
                  <a:srgbClr val="C00000"/>
                </a:solidFill>
              </a:rPr>
              <a:t> is a prime example </a:t>
            </a:r>
          </a:p>
          <a:p>
            <a:pPr lvl="1"/>
            <a:r>
              <a:rPr lang="en-US" altLang="en-US" sz="2000" dirty="0">
                <a:solidFill>
                  <a:srgbClr val="0000FF"/>
                </a:solidFill>
                <a:ea typeface="ＭＳ Ｐゴシック" panose="020B0600070205080204" pitchFamily="34" charset="-128"/>
              </a:rPr>
              <a:t>First example of how a </a:t>
            </a:r>
            <a:r>
              <a:rPr lang="en-US" altLang="en-US" sz="2000" dirty="0">
                <a:solidFill>
                  <a:srgbClr val="FF0000"/>
                </a:solidFill>
                <a:ea typeface="ＭＳ Ｐゴシック" panose="020B0600070205080204" pitchFamily="34" charset="-128"/>
              </a:rPr>
              <a:t>simple hardware failure mechanism </a:t>
            </a:r>
            <a:r>
              <a:rPr lang="en-US" altLang="en-US" sz="2000" dirty="0">
                <a:solidFill>
                  <a:srgbClr val="0000FF"/>
                </a:solidFill>
                <a:ea typeface="ＭＳ Ｐゴシック" panose="020B0600070205080204" pitchFamily="34" charset="-128"/>
              </a:rPr>
              <a:t>can create a </a:t>
            </a:r>
            <a:r>
              <a:rPr lang="en-US" altLang="en-US" sz="2000" dirty="0">
                <a:solidFill>
                  <a:srgbClr val="FF0000"/>
                </a:solidFill>
                <a:ea typeface="ＭＳ Ｐゴシック" panose="020B0600070205080204" pitchFamily="34" charset="-128"/>
              </a:rPr>
              <a:t>widespread system security vulnerability</a:t>
            </a:r>
            <a:endParaRPr lang="en-US" sz="2000" dirty="0"/>
          </a:p>
          <a:p>
            <a:pPr lvl="1"/>
            <a:r>
              <a:rPr lang="en-US" sz="2000" dirty="0"/>
              <a:t>Its implications on system security research are tremendous &amp; exciting</a:t>
            </a:r>
          </a:p>
          <a:p>
            <a:endParaRPr lang="en-US" sz="1800" dirty="0">
              <a:solidFill>
                <a:srgbClr val="0000FF"/>
              </a:solidFill>
            </a:endParaRPr>
          </a:p>
          <a:p>
            <a:r>
              <a:rPr lang="en-US" sz="2200" dirty="0">
                <a:solidFill>
                  <a:srgbClr val="FF0000"/>
                </a:solidFill>
              </a:rPr>
              <a:t>Bad news: RowHammer is getting worse.</a:t>
            </a:r>
          </a:p>
          <a:p>
            <a:endParaRPr lang="en-US" sz="2200" b="1" dirty="0">
              <a:solidFill>
                <a:schemeClr val="accent6">
                  <a:lumMod val="75000"/>
                </a:schemeClr>
              </a:solidFill>
            </a:endParaRPr>
          </a:p>
          <a:p>
            <a:r>
              <a:rPr lang="en-US" sz="2200" b="1" dirty="0">
                <a:solidFill>
                  <a:schemeClr val="accent6">
                    <a:lumMod val="75000"/>
                  </a:schemeClr>
                </a:solidFill>
              </a:rPr>
              <a:t>Good news: We have a lot more to do. </a:t>
            </a:r>
          </a:p>
          <a:p>
            <a:pPr lvl="1"/>
            <a:r>
              <a:rPr lang="en-US" sz="2000" dirty="0">
                <a:solidFill>
                  <a:schemeClr val="accent6">
                    <a:lumMod val="75000"/>
                  </a:schemeClr>
                </a:solidFill>
              </a:rPr>
              <a:t>We are now fully aware hardware is easily fallible.</a:t>
            </a:r>
          </a:p>
          <a:p>
            <a:pPr lvl="1"/>
            <a:r>
              <a:rPr lang="en-US" sz="2000" dirty="0">
                <a:solidFill>
                  <a:schemeClr val="accent6">
                    <a:lumMod val="75000"/>
                  </a:schemeClr>
                </a:solidFill>
              </a:rPr>
              <a:t>We are developing both attacks and solutions.</a:t>
            </a:r>
          </a:p>
          <a:p>
            <a:pPr lvl="1"/>
            <a:r>
              <a:rPr lang="en-US" sz="2000" dirty="0">
                <a:solidFill>
                  <a:schemeClr val="accent6">
                    <a:lumMod val="75000"/>
                  </a:schemeClr>
                </a:solidFill>
              </a:rPr>
              <a:t>We are developing principled models, methodologies, solutions.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8990389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ea typeface="ＭＳ Ｐゴシック" charset="0"/>
                <a:cs typeface="ＭＳ Ｐゴシック" charset="0"/>
              </a:rPr>
              <a:t>Kim+, “</a:t>
            </a:r>
            <a:r>
              <a:rPr lang="en-US" sz="1600" dirty="0">
                <a:solidFill>
                  <a:srgbClr val="0000FF"/>
                </a:solidFill>
              </a:rPr>
              <a:t>Flipping Bits in Memory Without Accessing Them: An Experimental Study of DRAM Disturbance Errors</a:t>
            </a:r>
            <a:r>
              <a:rPr lang="en-US" sz="1600" dirty="0">
                <a:solidFill>
                  <a:srgbClr val="000000"/>
                </a:solidFill>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a:solidFill>
                  <a:srgbClr val="FFFF00"/>
                </a:solidFill>
                <a:effectLst>
                  <a:outerShdw blurRad="38100" dist="38100" dir="2700000" algn="tl">
                    <a:srgbClr val="000000">
                      <a:alpha val="43137"/>
                    </a:srgbClr>
                  </a:outerShdw>
                </a:effectLst>
              </a:rPr>
              <a:t>Temperature</a:t>
            </a:r>
          </a:p>
          <a:p>
            <a:pPr algn="ctr">
              <a:lnSpc>
                <a:spcPct val="90000"/>
              </a:lnSpc>
            </a:pPr>
            <a:r>
              <a:rPr lang="en-US" sz="2400" b="1">
                <a:solidFill>
                  <a:srgbClr val="FFFF00"/>
                </a:solidFill>
                <a:effectLst>
                  <a:outerShdw blurRad="38100" dist="38100" dir="2700000" algn="tl">
                    <a:srgbClr val="000000">
                      <a:alpha val="43137"/>
                    </a:srgbClr>
                  </a:outerShdw>
                </a:effectLst>
              </a:rPr>
              <a:t>Controller</a:t>
            </a:r>
          </a:p>
          <a:p>
            <a:pPr algn="ctr">
              <a:lnSpc>
                <a:spcPct val="90000"/>
              </a:lnSpc>
            </a:pPr>
            <a:endParaRPr lang="en-US" sz="3200" b="1">
              <a:solidFill>
                <a:srgbClr val="FFFF00"/>
              </a:solidFill>
              <a:effectLst>
                <a:outerShdw blurRad="38100" dist="38100" dir="2700000" algn="tl">
                  <a:srgbClr val="000000">
                    <a:alpha val="43137"/>
                  </a:srgbClr>
                </a:outerShdw>
              </a:effectLst>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effectLst>
                  <a:outerShdw blurRad="38100" dist="38100" dir="2700000" algn="tl">
                    <a:srgbClr val="000000">
                      <a:alpha val="43137"/>
                    </a:srgbClr>
                  </a:outerShdw>
                </a:effectLst>
              </a:rPr>
              <a:t>PC</a:t>
            </a:r>
            <a:endParaRPr lang="en-US" sz="2400" b="1">
              <a:solidFill>
                <a:srgbClr val="FFFF00"/>
              </a:solidFill>
              <a:effectLst>
                <a:outerShdw blurRad="38100" dist="38100" dir="2700000" algn="tl">
                  <a:srgbClr val="000000">
                    <a:alpha val="43137"/>
                  </a:srgbClr>
                </a:outerShdw>
              </a:effectLst>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a:solidFill>
                  <a:srgbClr val="FFFF00"/>
                </a:solidFill>
                <a:effectLst>
                  <a:outerShdw blurRad="38100" dist="38100" dir="2700000" algn="tl">
                    <a:srgbClr val="000000">
                      <a:alpha val="43137"/>
                    </a:srgbClr>
                  </a:outerShdw>
                </a:effectLst>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Tree>
    <p:extLst>
      <p:ext uri="{BB962C8B-B14F-4D97-AF65-F5344CB8AC3E}">
        <p14:creationId xmlns:p14="http://schemas.microsoft.com/office/powerpoint/2010/main" val="12159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For More on RowHammer…</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780165306"/>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404664"/>
            <a:ext cx="9144000" cy="6057900"/>
          </a:xfrm>
          <a:prstGeom prst="rect">
            <a:avLst/>
          </a:prstGeom>
        </p:spPr>
      </p:pic>
    </p:spTree>
    <p:extLst>
      <p:ext uri="{BB962C8B-B14F-4D97-AF65-F5344CB8AC3E}">
        <p14:creationId xmlns:p14="http://schemas.microsoft.com/office/powerpoint/2010/main" val="1328250720"/>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Prof. 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7 July 2019</a:t>
            </a:r>
          </a:p>
          <a:p>
            <a:r>
              <a:rPr lang="en-US" sz="2200" dirty="0"/>
              <a:t>SAMOS Tutorial</a:t>
            </a:r>
          </a:p>
          <a:p>
            <a:endParaRPr lang="en-US" sz="2200" dirty="0"/>
          </a:p>
          <a:p>
            <a:pPr algn="l"/>
            <a:endParaRPr lang="en-US" sz="2200" dirty="0"/>
          </a:p>
        </p:txBody>
      </p:sp>
      <p:sp>
        <p:nvSpPr>
          <p:cNvPr id="13" name="Title 1"/>
          <p:cNvSpPr>
            <a:spLocks noGrp="1"/>
          </p:cNvSpPr>
          <p:nvPr>
            <p:ph type="ctrTitle"/>
          </p:nvPr>
        </p:nvSpPr>
        <p:spPr>
          <a:xfrm>
            <a:off x="216024" y="1196752"/>
            <a:ext cx="8820472" cy="2201416"/>
          </a:xfrm>
        </p:spPr>
        <p:txBody>
          <a:bodyPr>
            <a:normAutofit fontScale="90000"/>
          </a:bodyPr>
          <a:lstStyle/>
          <a:p>
            <a:pPr algn="ctr"/>
            <a:r>
              <a:rPr lang="en-US" sz="4400" b="1" dirty="0"/>
              <a:t>Memory Systems </a:t>
            </a:r>
            <a:br>
              <a:rPr lang="en-US" sz="3600" dirty="0"/>
            </a:br>
            <a:r>
              <a:rPr lang="en-US" sz="4400" dirty="0"/>
              <a:t>and Memory-Centric Computing Systems</a:t>
            </a:r>
            <a:br>
              <a:rPr lang="en-US" sz="3600" dirty="0"/>
            </a:br>
            <a:br>
              <a:rPr lang="en-US" sz="1200" dirty="0"/>
            </a:br>
            <a:r>
              <a:rPr lang="en-US" sz="4000" dirty="0">
                <a:solidFill>
                  <a:srgbClr val="FF0000"/>
                </a:solidFill>
              </a:rPr>
              <a:t>Part 2: RowHammer</a:t>
            </a:r>
          </a:p>
        </p:txBody>
      </p:sp>
      <p:pic>
        <p:nvPicPr>
          <p:cNvPr id="9" name="Picture 2" descr="ETH Zurich short logo, black">
            <a:extLst>
              <a:ext uri="{FF2B5EF4-FFF2-40B4-BE49-F238E27FC236}">
                <a16:creationId xmlns:a16="http://schemas.microsoft.com/office/drawing/2014/main" id="{FC43E8D1-7441-F549-B3D8-E15CEC0D90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descr="Burgundy_CMU_JPG_Logo.jpg">
            <a:extLst>
              <a:ext uri="{FF2B5EF4-FFF2-40B4-BE49-F238E27FC236}">
                <a16:creationId xmlns:a16="http://schemas.microsoft.com/office/drawing/2014/main" id="{18DAF962-0981-0B4D-8AC7-8A2617AFD49C}"/>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14" name="Picture 13" descr="safari.png">
            <a:extLst>
              <a:ext uri="{FF2B5EF4-FFF2-40B4-BE49-F238E27FC236}">
                <a16:creationId xmlns:a16="http://schemas.microsoft.com/office/drawing/2014/main" id="{F68CDBFF-9DE1-D44A-85CA-A1176D0CACD1}"/>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309670611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Future Memory Reliability/Security Challenges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289556650"/>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008638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3550601753"/>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p:nvPr/>
        </p:nvSpPr>
        <p:spPr>
          <a:xfrm rot="548035">
            <a:off x="7015296" y="2547039"/>
            <a:ext cx="1740409" cy="189077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wrap="non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capacity</a:t>
            </a:r>
          </a:p>
        </p:txBody>
      </p:sp>
      <p:sp>
        <p:nvSpPr>
          <p:cNvPr id="4" name="Shape 305"/>
          <p:cNvSpPr/>
          <p:nvPr/>
        </p:nvSpPr>
        <p:spPr>
          <a:xfrm>
            <a:off x="251520" y="324366"/>
            <a:ext cx="8889400" cy="1016402"/>
          </a:xfrm>
          <a:prstGeom prst="rect">
            <a:avLst/>
          </a:prstGeom>
          <a:ln w="12700">
            <a:miter lim="400000"/>
          </a:ln>
          <a:extLst>
            <a:ext uri="{C572A759-6A51-4108-AA02-DFA0A04FC94B}">
              <ma14:wrappingTextBoxFlag xmlns=""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sz="1800" b="0" spc="0"/>
            </a:pPr>
            <a:r>
              <a:rPr kumimoji="0" lang="en-US" sz="6100" b="0" i="0" u="none" strike="noStrike" kern="1200" cap="none" spc="-60" normalizeH="0" baseline="0" noProof="0" dirty="0">
                <a:ln>
                  <a:noFill/>
                </a:ln>
                <a:solidFill>
                  <a:srgbClr val="000000"/>
                </a:solidFill>
                <a:effectLst/>
                <a:uLnTx/>
                <a:uFillTx/>
                <a:latin typeface="Tahoma"/>
                <a:ea typeface="+mn-ea"/>
                <a:cs typeface="+mn-cs"/>
              </a:rPr>
              <a:t>DRAM Reliability Reducing</a:t>
            </a:r>
            <a:endParaRPr kumimoji="0" sz="6100" b="0" i="0" u="none" strike="noStrike" kern="1200" cap="none" spc="-60" normalizeH="0" baseline="0" noProof="0" dirty="0">
              <a:ln>
                <a:noFill/>
              </a:ln>
              <a:solidFill>
                <a:srgbClr val="000000"/>
              </a:solidFill>
              <a:effectLst/>
              <a:uLnTx/>
              <a:uFillTx/>
              <a:latin typeface="Tahoma"/>
              <a:ea typeface="+mn-ea"/>
              <a:cs typeface="+mn-cs"/>
            </a:endParaRPr>
          </a:p>
        </p:txBody>
      </p:sp>
      <p:pic>
        <p:nvPicPr>
          <p:cNvPr id="3" name="Picture 2"/>
          <p:cNvPicPr>
            <a:picLocks noChangeAspect="1"/>
          </p:cNvPicPr>
          <p:nvPr/>
        </p:nvPicPr>
        <p:blipFill>
          <a:blip r:embed="rId2"/>
          <a:stretch>
            <a:fillRect/>
          </a:stretch>
        </p:blipFill>
        <p:spPr>
          <a:xfrm>
            <a:off x="1331640" y="1253197"/>
            <a:ext cx="5112568" cy="5128131"/>
          </a:xfrm>
          <a:prstGeom prst="rect">
            <a:avLst/>
          </a:prstGeom>
        </p:spPr>
      </p:pic>
      <p:sp>
        <p:nvSpPr>
          <p:cNvPr id="2" name="Rectangle 1"/>
          <p:cNvSpPr/>
          <p:nvPr/>
        </p:nvSpPr>
        <p:spPr>
          <a:xfrm>
            <a:off x="197768" y="6448497"/>
            <a:ext cx="869471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Meza+, “</a:t>
            </a:r>
            <a:r>
              <a:rPr kumimoji="0" lang="en-US" sz="1800" b="0" i="0" u="none" strike="noStrike" kern="1200" cap="none" spc="0" normalizeH="0" baseline="0" noProof="0" dirty="0">
                <a:ln>
                  <a:noFill/>
                </a:ln>
                <a:solidFill>
                  <a:srgbClr val="0000FF"/>
                </a:solidFill>
                <a:effectLst/>
                <a:uLnTx/>
                <a:uFillTx/>
                <a:latin typeface="Tahoma"/>
                <a:ea typeface="+mn-ea"/>
                <a:cs typeface="+mn-cs"/>
              </a:rPr>
              <a:t>Revisiting Memory Errors in Large-Scale Production Data Centers</a:t>
            </a:r>
            <a:r>
              <a:rPr kumimoji="0" lang="en-US" sz="1800" b="0" i="0" u="none" strike="noStrike" kern="1200" cap="none" spc="0" normalizeH="0" baseline="0" noProof="0" dirty="0">
                <a:ln>
                  <a:noFill/>
                </a:ln>
                <a:solidFill>
                  <a:srgbClr val="000000"/>
                </a:solidFill>
                <a:effectLst/>
                <a:uLnTx/>
                <a:uFillTx/>
                <a:latin typeface="Tahoma"/>
                <a:ea typeface="+mn-ea"/>
                <a:cs typeface="+mn-cs"/>
              </a:rPr>
              <a:t>,” DSN’15.</a:t>
            </a:r>
          </a:p>
        </p:txBody>
      </p:sp>
    </p:spTree>
    <p:extLst>
      <p:ext uri="{BB962C8B-B14F-4D97-AF65-F5344CB8AC3E}">
        <p14:creationId xmlns:p14="http://schemas.microsoft.com/office/powerpoint/2010/main" val="38404790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Aside: SSD Error Analysis in the Field</a:t>
            </a:r>
          </a:p>
        </p:txBody>
      </p:sp>
      <p:sp>
        <p:nvSpPr>
          <p:cNvPr id="3" name="Content Placeholder 2"/>
          <p:cNvSpPr>
            <a:spLocks noGrp="1"/>
          </p:cNvSpPr>
          <p:nvPr>
            <p:ph idx="1"/>
          </p:nvPr>
        </p:nvSpPr>
        <p:spPr>
          <a:xfrm>
            <a:off x="228600" y="1196752"/>
            <a:ext cx="8610600" cy="4876800"/>
          </a:xfrm>
        </p:spPr>
        <p:txBody>
          <a:bodyPr/>
          <a:lstStyle/>
          <a:p>
            <a:r>
              <a:rPr lang="en-US" sz="2200" dirty="0">
                <a:solidFill>
                  <a:srgbClr val="0000FF"/>
                </a:solidFill>
              </a:rPr>
              <a:t>First large-scale field study of flash memory errors</a:t>
            </a:r>
          </a:p>
          <a:p>
            <a:endParaRPr lang="en-US" sz="2200" dirty="0">
              <a:solidFill>
                <a:srgbClr val="0000FF"/>
              </a:solidFill>
            </a:endParaRPr>
          </a:p>
          <a:p>
            <a:r>
              <a:rPr lang="en-US" sz="2200" dirty="0"/>
              <a:t>Justin Meza, </a:t>
            </a:r>
            <a:r>
              <a:rPr lang="en-US" sz="2200" dirty="0" err="1"/>
              <a:t>Qiang</a:t>
            </a:r>
            <a:r>
              <a:rPr lang="en-US" sz="2200" dirty="0"/>
              <a:t> Wu, </a:t>
            </a:r>
            <a:r>
              <a:rPr lang="en-US" sz="2200" dirty="0" err="1"/>
              <a:t>Sanjeev</a:t>
            </a:r>
            <a:r>
              <a:rPr lang="en-US" sz="2200" dirty="0"/>
              <a:t> Kumar, and Onur Mutlu,</a:t>
            </a:r>
            <a:br>
              <a:rPr lang="en-US" sz="2200" dirty="0"/>
            </a:br>
            <a:r>
              <a:rPr lang="en-US" sz="2200" b="1" dirty="0">
                <a:hlinkClick r:id="rId2"/>
              </a:rPr>
              <a:t>"A Large-Scale Study of Flash Memory Errors in the Field"</a:t>
            </a:r>
            <a:r>
              <a:rPr lang="en-US" sz="2200" dirty="0"/>
              <a:t> </a:t>
            </a:r>
            <a:br>
              <a:rPr lang="en-US" sz="2200" dirty="0"/>
            </a:br>
            <a:r>
              <a:rPr lang="en-US" sz="2200" i="1" dirty="0"/>
              <a:t>Proceedings of the </a:t>
            </a:r>
            <a:r>
              <a:rPr lang="en-US" sz="2200" i="1" dirty="0">
                <a:hlinkClick r:id="rId3"/>
              </a:rPr>
              <a:t>ACM International Conference on Measurement and Modeling of Computer Systems</a:t>
            </a:r>
            <a:r>
              <a:rPr lang="en-US" sz="2200" i="1" dirty="0"/>
              <a:t> (</a:t>
            </a:r>
            <a:r>
              <a:rPr lang="en-US" sz="2200" b="1" i="1" dirty="0"/>
              <a:t>SIGMETRICS</a:t>
            </a:r>
            <a:r>
              <a:rPr lang="en-US" sz="2200" i="1" dirty="0"/>
              <a:t>)</a:t>
            </a:r>
            <a:r>
              <a:rPr lang="en-US" sz="2200" dirty="0"/>
              <a:t>, Portland, OR, June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Coverage at ZDNet</a:t>
            </a:r>
            <a:r>
              <a:rPr lang="en-US" sz="2200" dirty="0"/>
              <a:t>]</a:t>
            </a:r>
          </a:p>
          <a:p>
            <a:endParaRPr lang="en-US" sz="2200"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708054"/>
            <a:ext cx="9144000" cy="1313234"/>
          </a:xfrm>
          <a:prstGeom prst="rect">
            <a:avLst/>
          </a:prstGeom>
        </p:spPr>
      </p:pic>
    </p:spTree>
    <p:extLst>
      <p:ext uri="{BB962C8B-B14F-4D97-AF65-F5344CB8AC3E}">
        <p14:creationId xmlns:p14="http://schemas.microsoft.com/office/powerpoint/2010/main" val="3701840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a:p>
            <a:r>
              <a:rPr lang="en-US" dirty="0">
                <a:sym typeface="Wingdings"/>
              </a:rPr>
              <a:t>Due to difficulties in DRAM scaling, other problems may also appear (or they may be going unnoticed)</a:t>
            </a:r>
          </a:p>
          <a:p>
            <a:endParaRPr lang="en-US" dirty="0">
              <a:sym typeface="Wingdings"/>
            </a:endParaRPr>
          </a:p>
          <a:p>
            <a:r>
              <a:rPr lang="en-US" dirty="0">
                <a:sym typeface="Wingdings"/>
              </a:rPr>
              <a:t>Some errors may already be slipping into the field</a:t>
            </a:r>
          </a:p>
          <a:p>
            <a:pPr lvl="1"/>
            <a:r>
              <a:rPr lang="en-US" dirty="0">
                <a:sym typeface="Wingdings"/>
              </a:rPr>
              <a:t>Read disturb errors (</a:t>
            </a:r>
            <a:r>
              <a:rPr lang="en-US" dirty="0" err="1">
                <a:sym typeface="Wingdings"/>
              </a:rPr>
              <a:t>Rowhammer</a:t>
            </a:r>
            <a:r>
              <a:rPr lang="en-US" dirty="0">
                <a:sym typeface="Wingdings"/>
              </a:rPr>
              <a:t>)</a:t>
            </a:r>
          </a:p>
          <a:p>
            <a:pPr lvl="1"/>
            <a:r>
              <a:rPr lang="en-US" dirty="0">
                <a:sym typeface="Wingdings"/>
              </a:rPr>
              <a:t>Retention errors</a:t>
            </a:r>
          </a:p>
          <a:p>
            <a:pPr lvl="1"/>
            <a:r>
              <a:rPr lang="en-US" dirty="0">
                <a:sym typeface="Wingdings"/>
              </a:rPr>
              <a:t>Read errors, write errors</a:t>
            </a:r>
          </a:p>
          <a:p>
            <a:pPr lvl="1"/>
            <a:r>
              <a:rPr lang="en-US" dirty="0">
                <a:sym typeface="Wingdings"/>
              </a:rPr>
              <a:t>…</a:t>
            </a:r>
          </a:p>
          <a:p>
            <a:endParaRPr lang="en-US" dirty="0">
              <a:sym typeface="Wingdings"/>
            </a:endParaRPr>
          </a:p>
          <a:p>
            <a:r>
              <a:rPr lang="en-US" dirty="0">
                <a:solidFill>
                  <a:srgbClr val="FF0000"/>
                </a:solidFill>
                <a:sym typeface="Wingdings"/>
              </a:rPr>
              <a:t>These errors can also pose security vulnerabilities</a:t>
            </a: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a:spLocks noChangeArrowheads="1"/>
          </p:cNvSpPr>
          <p:nvPr/>
        </p:nvSpPr>
        <p:spPr bwMode="auto">
          <a:xfrm>
            <a:off x="899593" y="4005064"/>
            <a:ext cx="223224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42340271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Data Retention Time Failures</a:t>
            </a:r>
          </a:p>
        </p:txBody>
      </p:sp>
      <p:sp>
        <p:nvSpPr>
          <p:cNvPr id="3" name="Content Placeholder 2"/>
          <p:cNvSpPr>
            <a:spLocks noGrp="1"/>
          </p:cNvSpPr>
          <p:nvPr>
            <p:ph idx="1"/>
          </p:nvPr>
        </p:nvSpPr>
        <p:spPr/>
        <p:txBody>
          <a:bodyPr/>
          <a:lstStyle/>
          <a:p>
            <a:r>
              <a:rPr lang="en-US" dirty="0"/>
              <a:t>Determining the data retention time of a cell/row is getting more difficult</a:t>
            </a:r>
          </a:p>
          <a:p>
            <a:endParaRPr lang="en-US" dirty="0"/>
          </a:p>
          <a:p>
            <a:r>
              <a:rPr lang="en-US" dirty="0"/>
              <a:t>Retention failures may already be slipping into the field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9148959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a:t>
            </a:fld>
            <a:endParaRPr lang="en-US" altLang="en-US">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6841399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Onur Mutlu,</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
        <p:nvSpPr>
          <p:cNvPr id="7" name="Title 1"/>
          <p:cNvSpPr>
            <a:spLocks noGrp="1"/>
          </p:cNvSpPr>
          <p:nvPr>
            <p:ph type="title"/>
          </p:nvPr>
        </p:nvSpPr>
        <p:spPr>
          <a:xfrm>
            <a:off x="228600" y="152400"/>
            <a:ext cx="8915400" cy="1066800"/>
          </a:xfrm>
        </p:spPr>
        <p:txBody>
          <a:bodyPr/>
          <a:lstStyle/>
          <a:p>
            <a:r>
              <a:rPr lang="en-US" dirty="0"/>
              <a:t>Analysis of Data Retention Failures </a:t>
            </a:r>
            <a:r>
              <a:rPr lang="en-US" sz="3000" b="1" dirty="0"/>
              <a:t>[ISCA’13]</a:t>
            </a:r>
          </a:p>
        </p:txBody>
      </p:sp>
    </p:spTree>
    <p:extLst>
      <p:ext uri="{BB962C8B-B14F-4D97-AF65-F5344CB8AC3E}">
        <p14:creationId xmlns:p14="http://schemas.microsoft.com/office/powerpoint/2010/main" val="4294683047"/>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238125" y="1095375"/>
            <a:ext cx="8905875" cy="5153025"/>
          </a:xfrm>
        </p:spPr>
        <p:txBody>
          <a:bodyPr/>
          <a:lstStyle/>
          <a:p>
            <a:pPr>
              <a:defRPr/>
            </a:pPr>
            <a:r>
              <a:rPr lang="en-US" dirty="0">
                <a:solidFill>
                  <a:srgbClr val="FF0000"/>
                </a:solidFill>
                <a:latin typeface="Tahoma" charset="0"/>
                <a:ea typeface="ＭＳ Ｐゴシック" charset="0"/>
                <a:cs typeface="ＭＳ Ｐゴシック" charset="0"/>
              </a:rPr>
              <a:t>Data Pattern Dependence (DPD) </a:t>
            </a:r>
            <a:r>
              <a:rPr lang="en-US" dirty="0">
                <a:latin typeface="Tahoma" charset="0"/>
                <a:ea typeface="ＭＳ Ｐゴシック" charset="0"/>
                <a:cs typeface="ＭＳ Ｐゴシック" charset="0"/>
              </a:rPr>
              <a:t>of retention time</a:t>
            </a:r>
          </a:p>
          <a:p>
            <a:pPr>
              <a:defRPr/>
            </a:pPr>
            <a:endParaRPr lang="en-US" dirty="0">
              <a:solidFill>
                <a:srgbClr val="FF0000"/>
              </a:solidFill>
              <a:latin typeface="Tahoma" charset="0"/>
              <a:ea typeface="ＭＳ Ｐゴシック" charset="0"/>
              <a:cs typeface="ＭＳ Ｐゴシック" charset="0"/>
            </a:endParaRPr>
          </a:p>
          <a:p>
            <a:pPr>
              <a:defRPr/>
            </a:pPr>
            <a:endParaRPr lang="en-US" dirty="0">
              <a:solidFill>
                <a:srgbClr val="FF0000"/>
              </a:solidFill>
              <a:latin typeface="Tahoma" charset="0"/>
              <a:ea typeface="ＭＳ Ｐゴシック" charset="0"/>
              <a:cs typeface="ＭＳ Ｐゴシック" charset="0"/>
            </a:endParaRPr>
          </a:p>
          <a:p>
            <a:pPr>
              <a:defRPr/>
            </a:pPr>
            <a:endParaRPr lang="en-US" dirty="0">
              <a:solidFill>
                <a:srgbClr val="FF0000"/>
              </a:solidFill>
              <a:latin typeface="Tahoma" charset="0"/>
              <a:ea typeface="ＭＳ Ｐゴシック" charset="0"/>
              <a:cs typeface="ＭＳ Ｐゴシック" charset="0"/>
            </a:endParaRPr>
          </a:p>
          <a:p>
            <a:pPr marL="0" indent="0">
              <a:buFont typeface="Wingdings" charset="0"/>
              <a:buNone/>
              <a:defRPr/>
            </a:pPr>
            <a:endParaRPr lang="en-US" dirty="0">
              <a:solidFill>
                <a:srgbClr val="FF0000"/>
              </a:solidFill>
              <a:latin typeface="Tahoma" charset="0"/>
              <a:ea typeface="ＭＳ Ｐゴシック" charset="0"/>
              <a:cs typeface="ＭＳ Ｐゴシック" charset="0"/>
            </a:endParaRPr>
          </a:p>
          <a:p>
            <a:pPr>
              <a:defRPr/>
            </a:pPr>
            <a:r>
              <a:rPr lang="en-US" dirty="0">
                <a:solidFill>
                  <a:srgbClr val="FF0000"/>
                </a:solidFill>
                <a:latin typeface="Tahoma" charset="0"/>
                <a:ea typeface="ＭＳ Ｐゴシック" charset="0"/>
                <a:cs typeface="ＭＳ Ｐゴシック" charset="0"/>
              </a:rPr>
              <a:t>Variable Retention Time (VRT) </a:t>
            </a:r>
            <a:r>
              <a:rPr lang="en-US" dirty="0">
                <a:solidFill>
                  <a:srgbClr val="000000"/>
                </a:solidFill>
                <a:latin typeface="Tahoma" charset="0"/>
                <a:ea typeface="ＭＳ Ｐゴシック" charset="0"/>
                <a:cs typeface="ＭＳ Ｐゴシック" charset="0"/>
              </a:rPr>
              <a:t>phenomenon</a:t>
            </a:r>
          </a:p>
        </p:txBody>
      </p:sp>
      <p:sp>
        <p:nvSpPr>
          <p:cNvPr id="222211"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BADDEA-2833-0049-8538-3BDE34A5F6C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683602472"/>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165100" y="1095375"/>
            <a:ext cx="8978900" cy="5153025"/>
          </a:xfrm>
        </p:spPr>
        <p:txBody>
          <a:bodyPr/>
          <a:lstStyle/>
          <a:p>
            <a:r>
              <a:rPr lang="en-US">
                <a:solidFill>
                  <a:srgbClr val="FF0000"/>
                </a:solidFill>
                <a:latin typeface="Tahoma" charset="0"/>
                <a:ea typeface="ＭＳ Ｐゴシック" charset="0"/>
                <a:cs typeface="ＭＳ Ｐゴシック" charset="0"/>
              </a:rPr>
              <a:t>Challenge 1: Data Pattern Dependence (DPD)</a:t>
            </a:r>
          </a:p>
          <a:p>
            <a:pPr lvl="1"/>
            <a:r>
              <a:rPr lang="en-US">
                <a:solidFill>
                  <a:srgbClr val="0000FF"/>
                </a:solidFill>
                <a:latin typeface="Tahoma" charset="0"/>
                <a:ea typeface="ＭＳ Ｐゴシック" charset="0"/>
              </a:rPr>
              <a:t>Retention time of a DRAM cell depends on its value and the values of cells nearby it</a:t>
            </a:r>
          </a:p>
          <a:p>
            <a:pPr lvl="1"/>
            <a:endParaRPr lang="en-US" sz="1800">
              <a:latin typeface="Tahoma" charset="0"/>
              <a:ea typeface="ＭＳ Ｐゴシック" charset="0"/>
            </a:endParaRPr>
          </a:p>
          <a:p>
            <a:pPr lvl="1"/>
            <a:r>
              <a:rPr lang="en-US">
                <a:latin typeface="Tahoma" charset="0"/>
                <a:ea typeface="ＭＳ Ｐゴシック" charset="0"/>
              </a:rPr>
              <a:t>When a row is activated, all bitlines are perturbed simultaneously</a:t>
            </a:r>
          </a:p>
        </p:txBody>
      </p:sp>
      <p:sp>
        <p:nvSpPr>
          <p:cNvPr id="22323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D2CC19-049F-354C-8180-33C2AEE3F68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5963" y="3071813"/>
            <a:ext cx="5532437" cy="3675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a:xfrm>
            <a:off x="2540000" y="3444875"/>
            <a:ext cx="4564063" cy="214313"/>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 name="Oval 6"/>
          <p:cNvSpPr/>
          <p:nvPr/>
        </p:nvSpPr>
        <p:spPr>
          <a:xfrm>
            <a:off x="4137025" y="3168650"/>
            <a:ext cx="188913"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Oval 7"/>
          <p:cNvSpPr/>
          <p:nvPr/>
        </p:nvSpPr>
        <p:spPr>
          <a:xfrm>
            <a:off x="2894013" y="3170238"/>
            <a:ext cx="187325" cy="1735137"/>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Oval 8"/>
          <p:cNvSpPr/>
          <p:nvPr/>
        </p:nvSpPr>
        <p:spPr>
          <a:xfrm>
            <a:off x="5737225" y="3171825"/>
            <a:ext cx="187325"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Rectangle 9"/>
          <p:cNvSpPr>
            <a:spLocks noChangeArrowheads="1"/>
          </p:cNvSpPr>
          <p:nvPr/>
        </p:nvSpPr>
        <p:spPr bwMode="auto">
          <a:xfrm>
            <a:off x="2530475" y="3352800"/>
            <a:ext cx="5051425" cy="124936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6121154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0" grpId="1"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 y="995363"/>
            <a:ext cx="8978900" cy="5153025"/>
          </a:xfrm>
        </p:spPr>
        <p:txBody>
          <a:bodyPr/>
          <a:lstStyle/>
          <a:p>
            <a:pPr>
              <a:defRPr/>
            </a:pPr>
            <a:r>
              <a:rPr lang="en-US" sz="2000" dirty="0">
                <a:latin typeface="Tahoma" charset="0"/>
                <a:ea typeface="ＭＳ Ｐゴシック" charset="0"/>
              </a:rPr>
              <a:t>Electrical noise on the </a:t>
            </a:r>
            <a:r>
              <a:rPr lang="en-US" sz="2000" dirty="0" err="1">
                <a:latin typeface="Tahoma" charset="0"/>
                <a:ea typeface="ＭＳ Ｐゴシック" charset="0"/>
              </a:rPr>
              <a:t>bitline</a:t>
            </a:r>
            <a:r>
              <a:rPr lang="en-US" sz="2000" dirty="0">
                <a:latin typeface="Tahoma" charset="0"/>
                <a:ea typeface="ＭＳ Ｐゴシック" charset="0"/>
              </a:rPr>
              <a:t> affects reliable sensing of a DRAM cell</a:t>
            </a:r>
          </a:p>
          <a:p>
            <a:pPr>
              <a:defRPr/>
            </a:pPr>
            <a:r>
              <a:rPr lang="en-US" sz="2000" dirty="0">
                <a:latin typeface="Tahoma" charset="0"/>
                <a:ea typeface="ＭＳ Ｐゴシック" charset="0"/>
              </a:rPr>
              <a:t>The magnitude of this noise is affected by values of nearby cells via</a:t>
            </a:r>
          </a:p>
          <a:p>
            <a:pPr lvl="1">
              <a:defRPr/>
            </a:pPr>
            <a:r>
              <a:rPr lang="en-US" sz="2000" dirty="0" err="1">
                <a:latin typeface="Tahoma" charset="0"/>
                <a:ea typeface="ＭＳ Ｐゴシック" charset="0"/>
              </a:rPr>
              <a:t>Bitline-bitline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adjacent </a:t>
            </a:r>
            <a:r>
              <a:rPr lang="en-US" sz="2000" dirty="0" err="1">
                <a:latin typeface="Tahoma" charset="0"/>
                <a:ea typeface="ＭＳ Ｐゴシック" charset="0"/>
                <a:sym typeface="Wingdings" charset="0"/>
              </a:rPr>
              <a:t>bitlines</a:t>
            </a:r>
            <a:endParaRPr lang="en-US" sz="2000" dirty="0">
              <a:latin typeface="Tahoma" charset="0"/>
              <a:ea typeface="ＭＳ Ｐゴシック" charset="0"/>
            </a:endParaRPr>
          </a:p>
          <a:p>
            <a:pPr lvl="1">
              <a:defRPr/>
            </a:pPr>
            <a:r>
              <a:rPr lang="en-US" sz="2000" dirty="0" err="1">
                <a:latin typeface="Tahoma" charset="0"/>
                <a:ea typeface="ＭＳ Ｐゴシック" charset="0"/>
              </a:rPr>
              <a:t>Bitline-wordline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each </a:t>
            </a:r>
            <a:r>
              <a:rPr lang="en-US" sz="2000" dirty="0" err="1">
                <a:latin typeface="Tahoma" charset="0"/>
                <a:ea typeface="ＭＳ Ｐゴシック" charset="0"/>
                <a:sym typeface="Wingdings" charset="0"/>
              </a:rPr>
              <a:t>bitline</a:t>
            </a:r>
            <a:r>
              <a:rPr lang="en-US" sz="2000" dirty="0">
                <a:latin typeface="Tahoma" charset="0"/>
                <a:ea typeface="ＭＳ Ｐゴシック" charset="0"/>
                <a:sym typeface="Wingdings" charset="0"/>
              </a:rPr>
              <a:t> and the activated </a:t>
            </a:r>
            <a:r>
              <a:rPr lang="en-US" sz="2000" dirty="0" err="1">
                <a:latin typeface="Tahoma" charset="0"/>
                <a:ea typeface="ＭＳ Ｐゴシック" charset="0"/>
                <a:sym typeface="Wingdings" charset="0"/>
              </a:rPr>
              <a:t>wordline</a:t>
            </a: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p:txBody>
      </p:sp>
      <p:sp>
        <p:nvSpPr>
          <p:cNvPr id="224258"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Data Pattern Dependence</a:t>
            </a:r>
          </a:p>
        </p:txBody>
      </p:sp>
      <p:sp>
        <p:nvSpPr>
          <p:cNvPr id="22425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F6AB2B-DEDA-4742-A655-AABB18ABF77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5963" y="3071813"/>
            <a:ext cx="5532437" cy="3675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a:xfrm>
            <a:off x="4137025" y="3168650"/>
            <a:ext cx="188913"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Oval 7"/>
          <p:cNvSpPr/>
          <p:nvPr/>
        </p:nvSpPr>
        <p:spPr>
          <a:xfrm>
            <a:off x="5735638" y="3170238"/>
            <a:ext cx="187325" cy="173513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Oval 8"/>
          <p:cNvSpPr/>
          <p:nvPr/>
        </p:nvSpPr>
        <p:spPr>
          <a:xfrm>
            <a:off x="2895600" y="3171825"/>
            <a:ext cx="187325" cy="173513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Oval 9"/>
          <p:cNvSpPr/>
          <p:nvPr/>
        </p:nvSpPr>
        <p:spPr>
          <a:xfrm>
            <a:off x="2540000" y="3444875"/>
            <a:ext cx="4564063" cy="21431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5420181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2"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8" grpId="0" animBg="1"/>
      <p:bldP spid="8" grpId="1" animBg="1"/>
      <p:bldP spid="9" grpId="0" animBg="1"/>
      <p:bldP spid="9" grpId="1" animBg="1"/>
      <p:bldP spid="10"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 y="995363"/>
            <a:ext cx="8978900" cy="5153025"/>
          </a:xfrm>
        </p:spPr>
        <p:txBody>
          <a:bodyPr/>
          <a:lstStyle/>
          <a:p>
            <a:pPr>
              <a:defRPr/>
            </a:pPr>
            <a:r>
              <a:rPr lang="en-US" sz="2000" dirty="0">
                <a:latin typeface="Tahoma" charset="0"/>
                <a:ea typeface="ＭＳ Ｐゴシック" charset="0"/>
              </a:rPr>
              <a:t>Electrical noise on the </a:t>
            </a:r>
            <a:r>
              <a:rPr lang="en-US" sz="2000" dirty="0" err="1">
                <a:latin typeface="Tahoma" charset="0"/>
                <a:ea typeface="ＭＳ Ｐゴシック" charset="0"/>
              </a:rPr>
              <a:t>bitline</a:t>
            </a:r>
            <a:r>
              <a:rPr lang="en-US" sz="2000" dirty="0">
                <a:latin typeface="Tahoma" charset="0"/>
                <a:ea typeface="ＭＳ Ｐゴシック" charset="0"/>
              </a:rPr>
              <a:t> affects reliable sensing of a DRAM cell</a:t>
            </a:r>
          </a:p>
          <a:p>
            <a:pPr>
              <a:defRPr/>
            </a:pPr>
            <a:r>
              <a:rPr lang="en-US" sz="2000" dirty="0">
                <a:latin typeface="Tahoma" charset="0"/>
                <a:ea typeface="ＭＳ Ｐゴシック" charset="0"/>
              </a:rPr>
              <a:t>The magnitude of this noise is affected by values of nearby cells via</a:t>
            </a:r>
          </a:p>
          <a:p>
            <a:pPr lvl="1">
              <a:defRPr/>
            </a:pPr>
            <a:r>
              <a:rPr lang="en-US" sz="2000" dirty="0" err="1">
                <a:latin typeface="Tahoma" charset="0"/>
                <a:ea typeface="ＭＳ Ｐゴシック" charset="0"/>
              </a:rPr>
              <a:t>Bitline-bitline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adjacent </a:t>
            </a:r>
            <a:r>
              <a:rPr lang="en-US" sz="2000" dirty="0" err="1">
                <a:latin typeface="Tahoma" charset="0"/>
                <a:ea typeface="ＭＳ Ｐゴシック" charset="0"/>
                <a:sym typeface="Wingdings" charset="0"/>
              </a:rPr>
              <a:t>bitlines</a:t>
            </a:r>
            <a:endParaRPr lang="en-US" sz="2000" dirty="0">
              <a:latin typeface="Tahoma" charset="0"/>
              <a:ea typeface="ＭＳ Ｐゴシック" charset="0"/>
            </a:endParaRPr>
          </a:p>
          <a:p>
            <a:pPr lvl="1">
              <a:defRPr/>
            </a:pPr>
            <a:r>
              <a:rPr lang="en-US" sz="2000" dirty="0" err="1">
                <a:latin typeface="Tahoma" charset="0"/>
                <a:ea typeface="ＭＳ Ｐゴシック" charset="0"/>
              </a:rPr>
              <a:t>Bitline-wordline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each </a:t>
            </a:r>
            <a:r>
              <a:rPr lang="en-US" sz="2000" dirty="0" err="1">
                <a:latin typeface="Tahoma" charset="0"/>
                <a:ea typeface="ＭＳ Ｐゴシック" charset="0"/>
                <a:sym typeface="Wingdings" charset="0"/>
              </a:rPr>
              <a:t>bitline</a:t>
            </a:r>
            <a:r>
              <a:rPr lang="en-US" sz="2000" dirty="0">
                <a:latin typeface="Tahoma" charset="0"/>
                <a:ea typeface="ＭＳ Ｐゴシック" charset="0"/>
                <a:sym typeface="Wingdings" charset="0"/>
              </a:rPr>
              <a:t> and the activated </a:t>
            </a:r>
            <a:r>
              <a:rPr lang="en-US" sz="2000" dirty="0" err="1">
                <a:latin typeface="Tahoma" charset="0"/>
                <a:ea typeface="ＭＳ Ｐゴシック" charset="0"/>
                <a:sym typeface="Wingdings" charset="0"/>
              </a:rPr>
              <a:t>wordline</a:t>
            </a: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a:defRPr/>
            </a:pPr>
            <a:r>
              <a:rPr lang="en-US" dirty="0">
                <a:solidFill>
                  <a:srgbClr val="FF0000"/>
                </a:solidFill>
                <a:latin typeface="Tahoma" charset="0"/>
                <a:ea typeface="ＭＳ Ｐゴシック" charset="0"/>
              </a:rPr>
              <a:t>Retention time of a cell depends on data patterns stored in nearby cells </a:t>
            </a:r>
          </a:p>
          <a:p>
            <a:pPr marL="0" indent="0">
              <a:buFont typeface="Wingdings" charset="0"/>
              <a:buNone/>
              <a:defRPr/>
            </a:pPr>
            <a:r>
              <a:rPr lang="en-US" sz="2100" dirty="0">
                <a:solidFill>
                  <a:srgbClr val="FF0000"/>
                </a:solidFill>
                <a:latin typeface="Tahoma" charset="0"/>
                <a:ea typeface="ＭＳ Ｐゴシック" charset="0"/>
                <a:sym typeface="Wingdings" charset="0"/>
              </a:rPr>
              <a:t>     need to find the worst data pattern to find worst-case retention time</a:t>
            </a:r>
          </a:p>
          <a:p>
            <a:pPr marL="0" indent="0">
              <a:buFont typeface="Wingdings" charset="0"/>
              <a:buNone/>
              <a:defRPr/>
            </a:pPr>
            <a:r>
              <a:rPr lang="en-US" sz="2100" dirty="0">
                <a:solidFill>
                  <a:srgbClr val="FF0000"/>
                </a:solidFill>
                <a:latin typeface="Tahoma" charset="0"/>
                <a:ea typeface="ＭＳ Ｐゴシック" charset="0"/>
                <a:sym typeface="Wingdings" charset="0"/>
              </a:rPr>
              <a:t>    </a:t>
            </a:r>
            <a:r>
              <a:rPr lang="en-US" sz="2100" dirty="0">
                <a:solidFill>
                  <a:srgbClr val="FF0000"/>
                </a:solidFill>
                <a:latin typeface="Tahoma" charset="0"/>
                <a:ea typeface="ＭＳ Ｐゴシック" charset="0"/>
                <a:sym typeface="Wingdings"/>
              </a:rPr>
              <a:t> this pattern is location dependent</a:t>
            </a:r>
            <a:endParaRPr lang="en-US" sz="2100" dirty="0">
              <a:solidFill>
                <a:srgbClr val="FF0000"/>
              </a:solidFill>
              <a:latin typeface="Tahoma" charset="0"/>
              <a:ea typeface="ＭＳ Ｐゴシック" charset="0"/>
            </a:endParaRPr>
          </a:p>
          <a:p>
            <a:pPr>
              <a:defRPr/>
            </a:pPr>
            <a:endParaRPr lang="en-US" dirty="0">
              <a:latin typeface="Tahoma" charset="0"/>
              <a:ea typeface="ＭＳ Ｐゴシック" charset="0"/>
            </a:endParaRPr>
          </a:p>
        </p:txBody>
      </p:sp>
      <p:sp>
        <p:nvSpPr>
          <p:cNvPr id="224258"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Data Pattern Dependence</a:t>
            </a:r>
          </a:p>
        </p:txBody>
      </p:sp>
      <p:sp>
        <p:nvSpPr>
          <p:cNvPr id="22425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F6AB2B-DEDA-4742-A655-AABB18ABF77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445637420"/>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165100" y="1095375"/>
            <a:ext cx="8978900" cy="5153025"/>
          </a:xfrm>
        </p:spPr>
        <p:txBody>
          <a:bodyPr/>
          <a:lstStyle/>
          <a:p>
            <a:pPr>
              <a:defRPr/>
            </a:pPr>
            <a:r>
              <a:rPr lang="en-US" dirty="0">
                <a:solidFill>
                  <a:srgbClr val="FF0000"/>
                </a:solidFill>
                <a:latin typeface="Tahoma" charset="0"/>
                <a:ea typeface="ＭＳ Ｐゴシック" charset="0"/>
                <a:cs typeface="ＭＳ Ｐゴシック" charset="0"/>
              </a:rPr>
              <a:t>Challenge 2: Variable Retention Time (VRT)</a:t>
            </a:r>
          </a:p>
          <a:p>
            <a:pPr lvl="1">
              <a:defRPr/>
            </a:pPr>
            <a:r>
              <a:rPr lang="en-US" dirty="0">
                <a:solidFill>
                  <a:srgbClr val="0000FF"/>
                </a:solidFill>
                <a:latin typeface="Tahoma" charset="0"/>
                <a:ea typeface="ＭＳ Ｐゴシック" charset="0"/>
              </a:rPr>
              <a:t>Retention time of a DRAM cell changes randomly over time       </a:t>
            </a:r>
          </a:p>
          <a:p>
            <a:pPr lvl="2">
              <a:defRPr/>
            </a:pPr>
            <a:r>
              <a:rPr lang="en-US" dirty="0">
                <a:solidFill>
                  <a:srgbClr val="0000FF"/>
                </a:solidFill>
                <a:latin typeface="Tahoma" charset="0"/>
                <a:ea typeface="ＭＳ Ｐゴシック" charset="0"/>
              </a:rPr>
              <a:t>a cell alternates between multiple retention time states</a:t>
            </a:r>
          </a:p>
          <a:p>
            <a:pPr lvl="1">
              <a:defRPr/>
            </a:pPr>
            <a:endParaRPr lang="en-US" dirty="0">
              <a:latin typeface="Tahoma" charset="0"/>
              <a:ea typeface="ＭＳ Ｐゴシック" charset="0"/>
            </a:endParaRPr>
          </a:p>
          <a:p>
            <a:pPr lvl="1">
              <a:defRPr/>
            </a:pPr>
            <a:r>
              <a:rPr lang="en-US" dirty="0">
                <a:latin typeface="Tahoma" charset="0"/>
                <a:ea typeface="ＭＳ Ｐゴシック" charset="0"/>
              </a:rPr>
              <a:t>Leakage current of a cell changes sporadically due to a charge trap in the gate oxide of the DRAM cell access transistor</a:t>
            </a:r>
          </a:p>
          <a:p>
            <a:pPr lvl="1">
              <a:defRPr/>
            </a:pPr>
            <a:r>
              <a:rPr lang="en-US" dirty="0">
                <a:latin typeface="Tahoma" charset="0"/>
                <a:ea typeface="ＭＳ Ｐゴシック" charset="0"/>
              </a:rPr>
              <a:t>When the trap becomes occupied, charge leaks more readily from the transistor’s drain, leading to a short retention time</a:t>
            </a:r>
          </a:p>
          <a:p>
            <a:pPr lvl="2">
              <a:defRPr/>
            </a:pPr>
            <a:r>
              <a:rPr lang="en-US" dirty="0">
                <a:latin typeface="Tahoma" charset="0"/>
                <a:ea typeface="ＭＳ Ｐゴシック" charset="0"/>
              </a:rPr>
              <a:t>Called </a:t>
            </a:r>
            <a:r>
              <a:rPr lang="en-US" i="1" dirty="0">
                <a:latin typeface="Tahoma" charset="0"/>
                <a:ea typeface="ＭＳ Ｐゴシック" charset="0"/>
              </a:rPr>
              <a:t>Trap-Assisted Gate-Induced Drain Leakage</a:t>
            </a:r>
          </a:p>
          <a:p>
            <a:pPr lvl="1">
              <a:defRPr/>
            </a:pPr>
            <a:r>
              <a:rPr lang="en-US" dirty="0">
                <a:latin typeface="Tahoma" charset="0"/>
                <a:ea typeface="ＭＳ Ｐゴシック" charset="0"/>
              </a:rPr>
              <a:t>This process appears to be a random process </a:t>
            </a:r>
            <a:r>
              <a:rPr lang="en-US" sz="1800" b="1" dirty="0">
                <a:solidFill>
                  <a:srgbClr val="2C6123"/>
                </a:solidFill>
                <a:latin typeface="Tahoma" charset="0"/>
                <a:ea typeface="ＭＳ Ｐゴシック" charset="0"/>
              </a:rPr>
              <a:t>[Kim+ IEEE TED’11]</a:t>
            </a:r>
          </a:p>
          <a:p>
            <a:pPr lvl="2">
              <a:defRPr/>
            </a:pPr>
            <a:endParaRPr lang="en-US" dirty="0">
              <a:latin typeface="Tahoma" charset="0"/>
              <a:ea typeface="ＭＳ Ｐゴシック" charset="0"/>
            </a:endParaRPr>
          </a:p>
          <a:p>
            <a:pPr lvl="1">
              <a:defRPr/>
            </a:pPr>
            <a:r>
              <a:rPr lang="en-US" dirty="0">
                <a:solidFill>
                  <a:srgbClr val="FF0000"/>
                </a:solidFill>
                <a:latin typeface="Tahoma" charset="0"/>
                <a:ea typeface="ＭＳ Ｐゴシック" charset="0"/>
              </a:rPr>
              <a:t>Worst-case retention time depends on a random process </a:t>
            </a:r>
          </a:p>
          <a:p>
            <a:pPr marL="671512" lvl="2" indent="0">
              <a:buFont typeface="Wingdings" charset="0"/>
              <a:buNone/>
              <a:defRPr/>
            </a:pPr>
            <a:r>
              <a:rPr lang="en-US" dirty="0">
                <a:solidFill>
                  <a:srgbClr val="FF0000"/>
                </a:solidFill>
                <a:latin typeface="Tahoma" charset="0"/>
                <a:ea typeface="ＭＳ Ｐゴシック" charset="0"/>
                <a:sym typeface="Wingdings" charset="0"/>
              </a:rPr>
              <a:t> need to find the worst case despite this</a:t>
            </a:r>
            <a:endParaRPr lang="en-US" dirty="0">
              <a:solidFill>
                <a:srgbClr val="FF0000"/>
              </a:solidFill>
              <a:latin typeface="Tahoma" charset="0"/>
              <a:ea typeface="ＭＳ Ｐゴシック" charset="0"/>
            </a:endParaRPr>
          </a:p>
        </p:txBody>
      </p:sp>
      <p:sp>
        <p:nvSpPr>
          <p:cNvPr id="22528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74AD25-8CC2-CA49-83CB-00EA7636A2E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grpSp>
        <p:nvGrpSpPr>
          <p:cNvPr id="5" name="Group 4"/>
          <p:cNvGrpSpPr>
            <a:grpSpLocks/>
          </p:cNvGrpSpPr>
          <p:nvPr/>
        </p:nvGrpSpPr>
        <p:grpSpPr bwMode="auto">
          <a:xfrm>
            <a:off x="6669088" y="4141788"/>
            <a:ext cx="2474912" cy="2544762"/>
            <a:chOff x="6554938" y="2996952"/>
            <a:chExt cx="1696887" cy="2133600"/>
          </a:xfrm>
        </p:grpSpPr>
        <p:grpSp>
          <p:nvGrpSpPr>
            <p:cNvPr id="225285" name="Group 5"/>
            <p:cNvGrpSpPr>
              <a:grpSpLocks/>
            </p:cNvGrpSpPr>
            <p:nvPr/>
          </p:nvGrpSpPr>
          <p:grpSpPr bwMode="auto">
            <a:xfrm>
              <a:off x="6554938" y="2996952"/>
              <a:ext cx="1696887" cy="2133600"/>
              <a:chOff x="741513" y="3276600"/>
              <a:chExt cx="1696887" cy="2133600"/>
            </a:xfrm>
          </p:grpSpPr>
          <p:sp>
            <p:nvSpPr>
              <p:cNvPr id="225291" name="Freeform 4"/>
              <p:cNvSpPr>
                <a:spLocks/>
              </p:cNvSpPr>
              <p:nvPr/>
            </p:nvSpPr>
            <p:spPr bwMode="auto">
              <a:xfrm>
                <a:off x="1152525" y="4419600"/>
                <a:ext cx="838200" cy="228600"/>
              </a:xfrm>
              <a:custGeom>
                <a:avLst/>
                <a:gdLst>
                  <a:gd name="T0" fmla="*/ 0 w 624"/>
                  <a:gd name="T1" fmla="*/ 2147483647 h 144"/>
                  <a:gd name="T2" fmla="*/ 2147483647 w 624"/>
                  <a:gd name="T3" fmla="*/ 2147483647 h 144"/>
                  <a:gd name="T4" fmla="*/ 2147483647 w 624"/>
                  <a:gd name="T5" fmla="*/ 0 h 144"/>
                  <a:gd name="T6" fmla="*/ 2147483647 w 624"/>
                  <a:gd name="T7" fmla="*/ 0 h 144"/>
                  <a:gd name="T8" fmla="*/ 2147483647 w 624"/>
                  <a:gd name="T9" fmla="*/ 2147483647 h 144"/>
                  <a:gd name="T10" fmla="*/ 2147483647 w 624"/>
                  <a:gd name="T11" fmla="*/ 2147483647 h 144"/>
                  <a:gd name="T12" fmla="*/ 0 60000 65536"/>
                  <a:gd name="T13" fmla="*/ 0 60000 65536"/>
                  <a:gd name="T14" fmla="*/ 0 60000 65536"/>
                  <a:gd name="T15" fmla="*/ 0 60000 65536"/>
                  <a:gd name="T16" fmla="*/ 0 60000 65536"/>
                  <a:gd name="T17" fmla="*/ 0 60000 65536"/>
                  <a:gd name="T18" fmla="*/ 0 w 624"/>
                  <a:gd name="T19" fmla="*/ 0 h 144"/>
                  <a:gd name="T20" fmla="*/ 624 w 62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624" h="144">
                    <a:moveTo>
                      <a:pt x="0" y="144"/>
                    </a:moveTo>
                    <a:lnTo>
                      <a:pt x="144" y="144"/>
                    </a:lnTo>
                    <a:lnTo>
                      <a:pt x="144" y="0"/>
                    </a:lnTo>
                    <a:lnTo>
                      <a:pt x="432" y="0"/>
                    </a:lnTo>
                    <a:lnTo>
                      <a:pt x="432" y="144"/>
                    </a:lnTo>
                    <a:lnTo>
                      <a:pt x="624" y="144"/>
                    </a:lnTo>
                  </a:path>
                </a:pathLst>
              </a:cu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2" name="Line 5"/>
              <p:cNvSpPr>
                <a:spLocks noChangeShapeType="1"/>
              </p:cNvSpPr>
              <p:nvPr/>
            </p:nvSpPr>
            <p:spPr bwMode="auto">
              <a:xfrm>
                <a:off x="1381125" y="4343400"/>
                <a:ext cx="3048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3" name="Oval 6"/>
              <p:cNvSpPr>
                <a:spLocks noChangeArrowheads="1"/>
              </p:cNvSpPr>
              <p:nvPr/>
            </p:nvSpPr>
            <p:spPr bwMode="auto">
              <a:xfrm flipH="1">
                <a:off x="1457325" y="4191000"/>
                <a:ext cx="152400" cy="152400"/>
              </a:xfrm>
              <a:prstGeom prst="ellipse">
                <a:avLst/>
              </a:pr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4" name="Line 7"/>
              <p:cNvSpPr>
                <a:spLocks noChangeShapeType="1"/>
              </p:cNvSpPr>
              <p:nvPr/>
            </p:nvSpPr>
            <p:spPr bwMode="auto">
              <a:xfrm>
                <a:off x="1152525" y="3276600"/>
                <a:ext cx="0" cy="21336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5" name="Line 8"/>
              <p:cNvSpPr>
                <a:spLocks noChangeShapeType="1"/>
              </p:cNvSpPr>
              <p:nvPr/>
            </p:nvSpPr>
            <p:spPr bwMode="auto">
              <a:xfrm>
                <a:off x="741513" y="3799594"/>
                <a:ext cx="1696887" cy="10406"/>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6" name="Line 9"/>
              <p:cNvSpPr>
                <a:spLocks noChangeShapeType="1"/>
              </p:cNvSpPr>
              <p:nvPr/>
            </p:nvSpPr>
            <p:spPr bwMode="auto">
              <a:xfrm>
                <a:off x="1533525" y="3810000"/>
                <a:ext cx="0" cy="3810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225286" name="Line 30"/>
            <p:cNvSpPr>
              <a:spLocks noChangeShapeType="1"/>
            </p:cNvSpPr>
            <p:nvPr/>
          </p:nvSpPr>
          <p:spPr bwMode="auto">
            <a:xfrm>
              <a:off x="7794625" y="4368552"/>
              <a:ext cx="1588" cy="1524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87" name="Line 31"/>
            <p:cNvSpPr>
              <a:spLocks noChangeShapeType="1"/>
            </p:cNvSpPr>
            <p:nvPr/>
          </p:nvSpPr>
          <p:spPr bwMode="auto">
            <a:xfrm>
              <a:off x="7642225" y="4520952"/>
              <a:ext cx="3048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88" name="Line 32"/>
            <p:cNvSpPr>
              <a:spLocks noChangeShapeType="1"/>
            </p:cNvSpPr>
            <p:nvPr/>
          </p:nvSpPr>
          <p:spPr bwMode="auto">
            <a:xfrm>
              <a:off x="7642225" y="4597152"/>
              <a:ext cx="3048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89" name="Line 35"/>
            <p:cNvSpPr>
              <a:spLocks noChangeShapeType="1"/>
            </p:cNvSpPr>
            <p:nvPr/>
          </p:nvSpPr>
          <p:spPr bwMode="auto">
            <a:xfrm>
              <a:off x="7794625" y="4597152"/>
              <a:ext cx="0" cy="2286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0" name="AutoShape 36"/>
            <p:cNvSpPr>
              <a:spLocks noChangeArrowheads="1"/>
            </p:cNvSpPr>
            <p:nvPr/>
          </p:nvSpPr>
          <p:spPr bwMode="auto">
            <a:xfrm flipV="1">
              <a:off x="7642225" y="4825752"/>
              <a:ext cx="304800" cy="22860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4716565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nvPr>
        </p:nvSpPr>
        <p:spPr>
          <a:xfrm>
            <a:off x="0" y="152400"/>
            <a:ext cx="9144000" cy="884238"/>
          </a:xfrm>
        </p:spPr>
        <p:txBody>
          <a:bodyPr/>
          <a:lstStyle/>
          <a:p>
            <a:r>
              <a:rPr lang="en-US" dirty="0">
                <a:latin typeface="Garamond" charset="0"/>
                <a:ea typeface="ＭＳ Ｐゴシック" charset="0"/>
                <a:cs typeface="ＭＳ Ｐゴシック" charset="0"/>
              </a:rPr>
              <a:t>Modern DRAM Retention Time Distribution</a:t>
            </a:r>
          </a:p>
        </p:txBody>
      </p:sp>
      <p:sp>
        <p:nvSpPr>
          <p:cNvPr id="241666" name="Slide Number Placeholder 3"/>
          <p:cNvSpPr>
            <a:spLocks noGrp="1"/>
          </p:cNvSpPr>
          <p:nvPr>
            <p:ph type="sldNum" sz="quarter" idx="11"/>
          </p:nvPr>
        </p:nvSpPr>
        <p:spPr>
          <a:xfrm>
            <a:off x="6946900" y="6424613"/>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01818D-C5CA-8E43-8FDB-60478C7F7E7C}"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41667" name="Picture 4" descr="retention-distribution.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1463" y="949325"/>
            <a:ext cx="6929437" cy="509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07504" y="6029205"/>
            <a:ext cx="8594725" cy="830263"/>
          </a:xfrm>
          <a:prstGeom prst="rect">
            <a:avLst/>
          </a:prstGeom>
          <a:solidFill>
            <a:sysClr val="window" lastClr="FFFFFF"/>
          </a:solidFill>
          <a:ln w="25400" cap="flat" cmpd="sng" algn="ctr">
            <a:solidFill>
              <a:srgbClr val="0000FF"/>
            </a:solidFill>
            <a:prstDash val="soli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Calibri"/>
                <a:ea typeface="ＭＳ Ｐゴシック" charset="0"/>
                <a:cs typeface="ＭＳ Ｐゴシック" charset="0"/>
              </a:rPr>
              <a:t>Newer device families have more weak cells than older ones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Calibri"/>
                <a:ea typeface="ＭＳ Ｐゴシック" charset="0"/>
                <a:cs typeface="ＭＳ Ｐゴシック" charset="0"/>
              </a:rPr>
              <a:t>Likely a result of technology scaling</a:t>
            </a:r>
          </a:p>
        </p:txBody>
      </p:sp>
      <p:sp>
        <p:nvSpPr>
          <p:cNvPr id="10" name="Oval 9"/>
          <p:cNvSpPr/>
          <p:nvPr/>
        </p:nvSpPr>
        <p:spPr>
          <a:xfrm>
            <a:off x="7423150" y="436562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1" name="Oval 10"/>
          <p:cNvSpPr/>
          <p:nvPr/>
        </p:nvSpPr>
        <p:spPr>
          <a:xfrm>
            <a:off x="7431088" y="240982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2" name="TextBox 38"/>
          <p:cNvSpPr txBox="1">
            <a:spLocks noChangeArrowheads="1"/>
          </p:cNvSpPr>
          <p:nvPr/>
        </p:nvSpPr>
        <p:spPr bwMode="auto">
          <a:xfrm>
            <a:off x="8329613" y="4356100"/>
            <a:ext cx="89058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OLDER</a:t>
            </a:r>
          </a:p>
        </p:txBody>
      </p:sp>
      <p:sp>
        <p:nvSpPr>
          <p:cNvPr id="13" name="TextBox 38"/>
          <p:cNvSpPr txBox="1">
            <a:spLocks noChangeArrowheads="1"/>
          </p:cNvSpPr>
          <p:nvPr/>
        </p:nvSpPr>
        <p:spPr bwMode="auto">
          <a:xfrm>
            <a:off x="8289925" y="2439988"/>
            <a:ext cx="94773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NEWER</a:t>
            </a:r>
          </a:p>
        </p:txBody>
      </p:sp>
      <p:sp>
        <p:nvSpPr>
          <p:cNvPr id="14" name="Oval 13"/>
          <p:cNvSpPr/>
          <p:nvPr/>
        </p:nvSpPr>
        <p:spPr>
          <a:xfrm>
            <a:off x="7386638" y="514667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5" name="TextBox 38"/>
          <p:cNvSpPr txBox="1">
            <a:spLocks noChangeArrowheads="1"/>
          </p:cNvSpPr>
          <p:nvPr/>
        </p:nvSpPr>
        <p:spPr bwMode="auto">
          <a:xfrm>
            <a:off x="8329613" y="5186363"/>
            <a:ext cx="890587"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OLDER</a:t>
            </a:r>
          </a:p>
        </p:txBody>
      </p:sp>
      <p:sp>
        <p:nvSpPr>
          <p:cNvPr id="16" name="Oval 15"/>
          <p:cNvSpPr/>
          <p:nvPr/>
        </p:nvSpPr>
        <p:spPr>
          <a:xfrm>
            <a:off x="7432675" y="188277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TextBox 38"/>
          <p:cNvSpPr txBox="1">
            <a:spLocks noChangeArrowheads="1"/>
          </p:cNvSpPr>
          <p:nvPr/>
        </p:nvSpPr>
        <p:spPr bwMode="auto">
          <a:xfrm>
            <a:off x="8291513" y="1912938"/>
            <a:ext cx="947737"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NEWER</a:t>
            </a:r>
          </a:p>
        </p:txBody>
      </p:sp>
    </p:spTree>
    <p:extLst>
      <p:ext uri="{BB962C8B-B14F-4D97-AF65-F5344CB8AC3E}">
        <p14:creationId xmlns:p14="http://schemas.microsoft.com/office/powerpoint/2010/main" val="27358449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1" grpId="1" animBg="1"/>
      <p:bldP spid="12" grpId="0"/>
      <p:bldP spid="12" grpId="1"/>
      <p:bldP spid="13" grpId="0"/>
      <p:bldP spid="13" grpId="1"/>
      <p:bldP spid="14" grpId="0" animBg="1"/>
      <p:bldP spid="15" grpId="0"/>
      <p:bldP spid="16" grpId="0" animBg="1"/>
      <p:bldP spid="17"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itle 1"/>
          <p:cNvSpPr>
            <a:spLocks noGrp="1"/>
          </p:cNvSpPr>
          <p:nvPr>
            <p:ph type="title"/>
          </p:nvPr>
        </p:nvSpPr>
        <p:spPr/>
        <p:txBody>
          <a:bodyPr/>
          <a:lstStyle/>
          <a:p>
            <a:r>
              <a:rPr lang="en-US">
                <a:latin typeface="Garamond" charset="0"/>
                <a:ea typeface="ＭＳ Ｐゴシック" charset="0"/>
                <a:cs typeface="ＭＳ Ｐゴシック" charset="0"/>
              </a:rPr>
              <a:t>An Example VRT Cell</a:t>
            </a:r>
          </a:p>
        </p:txBody>
      </p:sp>
      <p:sp>
        <p:nvSpPr>
          <p:cNvPr id="25293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3552D8-0273-8E46-90C3-4254DD19B08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2931" name="Picture 4" descr="single_cell_vrt-graph.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7400" y="977900"/>
            <a:ext cx="6680200" cy="539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2932" name="TextBox 38"/>
          <p:cNvSpPr txBox="1">
            <a:spLocks noChangeArrowheads="1"/>
          </p:cNvSpPr>
          <p:nvPr/>
        </p:nvSpPr>
        <p:spPr bwMode="auto">
          <a:xfrm>
            <a:off x="3154363" y="5183188"/>
            <a:ext cx="413226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A cell from E 2Gb chip family</a:t>
            </a:r>
          </a:p>
        </p:txBody>
      </p:sp>
    </p:spTree>
    <p:extLst>
      <p:ext uri="{BB962C8B-B14F-4D97-AF65-F5344CB8AC3E}">
        <p14:creationId xmlns:p14="http://schemas.microsoft.com/office/powerpoint/2010/main" val="1571763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itle 1"/>
          <p:cNvSpPr>
            <a:spLocks noGrp="1"/>
          </p:cNvSpPr>
          <p:nvPr>
            <p:ph type="title"/>
          </p:nvPr>
        </p:nvSpPr>
        <p:spPr/>
        <p:txBody>
          <a:bodyPr/>
          <a:lstStyle/>
          <a:p>
            <a:r>
              <a:rPr lang="en-US">
                <a:latin typeface="Garamond" charset="0"/>
                <a:ea typeface="ＭＳ Ｐゴシック" charset="0"/>
                <a:cs typeface="ＭＳ Ｐゴシック" charset="0"/>
              </a:rPr>
              <a:t>Variable Retention Time</a:t>
            </a:r>
          </a:p>
        </p:txBody>
      </p:sp>
      <p:sp>
        <p:nvSpPr>
          <p:cNvPr id="25395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01DB56-A57E-A640-B61D-96363059E5F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3955" name="Picture 4" descr="minmaxret-log_a256mb.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8400" y="1016000"/>
            <a:ext cx="6858000" cy="5389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6" name="TextBox 38"/>
          <p:cNvSpPr txBox="1">
            <a:spLocks noChangeArrowheads="1"/>
          </p:cNvSpPr>
          <p:nvPr/>
        </p:nvSpPr>
        <p:spPr bwMode="auto">
          <a:xfrm>
            <a:off x="3695700" y="5081588"/>
            <a:ext cx="25923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A 2Gb chip family</a:t>
            </a:r>
          </a:p>
        </p:txBody>
      </p:sp>
      <p:cxnSp>
        <p:nvCxnSpPr>
          <p:cNvPr id="8" name="Straight Connector 7"/>
          <p:cNvCxnSpPr/>
          <p:nvPr/>
        </p:nvCxnSpPr>
        <p:spPr>
          <a:xfrm flipV="1">
            <a:off x="2641600" y="1600200"/>
            <a:ext cx="3403600" cy="3314700"/>
          </a:xfrm>
          <a:prstGeom prst="line">
            <a:avLst/>
          </a:prstGeom>
          <a:ln w="44450">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38"/>
          <p:cNvSpPr txBox="1">
            <a:spLocks noChangeArrowheads="1"/>
          </p:cNvSpPr>
          <p:nvPr/>
        </p:nvSpPr>
        <p:spPr bwMode="auto">
          <a:xfrm>
            <a:off x="3563938" y="3971925"/>
            <a:ext cx="3074987" cy="67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srgbClr val="FF0000"/>
                </a:solidFill>
                <a:effectLst/>
                <a:uLnTx/>
                <a:uFillTx/>
                <a:latin typeface="Arial" charset="0"/>
                <a:ea typeface="ＭＳ Ｐゴシック" charset="0"/>
              </a:rPr>
              <a:t>Min ret time = Max ret time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Arial" charset="0"/>
                <a:ea typeface="ＭＳ Ｐゴシック" charset="0"/>
              </a:rPr>
              <a:t>Expected if no VRT</a:t>
            </a:r>
          </a:p>
        </p:txBody>
      </p:sp>
      <p:sp>
        <p:nvSpPr>
          <p:cNvPr id="18" name="Right Triangle 17"/>
          <p:cNvSpPr/>
          <p:nvPr/>
        </p:nvSpPr>
        <p:spPr>
          <a:xfrm rot="5400000">
            <a:off x="2679700" y="1536700"/>
            <a:ext cx="3162300" cy="3314700"/>
          </a:xfrm>
          <a:prstGeom prst="rtTriangle">
            <a:avLst/>
          </a:prstGeom>
          <a:solidFill>
            <a:srgbClr val="0000FF">
              <a:alpha val="1000"/>
            </a:srgbClr>
          </a:solidFill>
          <a:ln w="254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9" name="TextBox 38"/>
          <p:cNvSpPr txBox="1">
            <a:spLocks noChangeArrowheads="1"/>
          </p:cNvSpPr>
          <p:nvPr/>
        </p:nvSpPr>
        <p:spPr bwMode="auto">
          <a:xfrm>
            <a:off x="2535238" y="2173288"/>
            <a:ext cx="244157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Most failing cells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exhibit VRT</a:t>
            </a:r>
          </a:p>
        </p:txBody>
      </p:sp>
      <p:cxnSp>
        <p:nvCxnSpPr>
          <p:cNvPr id="21" name="Straight Connector 20"/>
          <p:cNvCxnSpPr/>
          <p:nvPr/>
        </p:nvCxnSpPr>
        <p:spPr>
          <a:xfrm flipV="1">
            <a:off x="2606675" y="1673225"/>
            <a:ext cx="1782763" cy="15875"/>
          </a:xfrm>
          <a:prstGeom prst="line">
            <a:avLst/>
          </a:prstGeom>
          <a:ln w="50800">
            <a:solidFill>
              <a:srgbClr val="FF6600"/>
            </a:solidFill>
          </a:ln>
        </p:spPr>
        <p:style>
          <a:lnRef idx="2">
            <a:schemeClr val="accent1"/>
          </a:lnRef>
          <a:fillRef idx="0">
            <a:schemeClr val="accent1"/>
          </a:fillRef>
          <a:effectRef idx="1">
            <a:schemeClr val="accent1"/>
          </a:effectRef>
          <a:fontRef idx="minor">
            <a:schemeClr val="tx1"/>
          </a:fontRef>
        </p:style>
      </p:cxnSp>
      <p:sp>
        <p:nvSpPr>
          <p:cNvPr id="23" name="TextBox 38"/>
          <p:cNvSpPr txBox="1">
            <a:spLocks noChangeArrowheads="1"/>
          </p:cNvSpPr>
          <p:nvPr/>
        </p:nvSpPr>
        <p:spPr bwMode="auto">
          <a:xfrm>
            <a:off x="2325688" y="1017588"/>
            <a:ext cx="37750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6600"/>
                </a:solidFill>
                <a:effectLst/>
                <a:uLnTx/>
                <a:uFillTx/>
                <a:latin typeface="Arial" charset="0"/>
                <a:ea typeface="ＭＳ Ｐゴシック" charset="0"/>
              </a:rPr>
              <a:t>Many failing cells jump from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6600"/>
                </a:solidFill>
                <a:effectLst/>
                <a:uLnTx/>
                <a:uFillTx/>
                <a:latin typeface="Arial" charset="0"/>
                <a:ea typeface="ＭＳ Ｐゴシック" charset="0"/>
              </a:rPr>
              <a:t>very high retention time to very low</a:t>
            </a:r>
          </a:p>
        </p:txBody>
      </p:sp>
    </p:spTree>
    <p:extLst>
      <p:ext uri="{BB962C8B-B14F-4D97-AF65-F5344CB8AC3E}">
        <p14:creationId xmlns:p14="http://schemas.microsoft.com/office/powerpoint/2010/main" val="486763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P spid="19" grpId="0"/>
      <p:bldP spid="23"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Onur Mutlu,</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
        <p:nvSpPr>
          <p:cNvPr id="7" name="Title 1"/>
          <p:cNvSpPr>
            <a:spLocks noGrp="1"/>
          </p:cNvSpPr>
          <p:nvPr>
            <p:ph type="title"/>
          </p:nvPr>
        </p:nvSpPr>
        <p:spPr>
          <a:xfrm>
            <a:off x="228600" y="152400"/>
            <a:ext cx="8915400" cy="1066800"/>
          </a:xfrm>
        </p:spPr>
        <p:txBody>
          <a:bodyPr/>
          <a:lstStyle/>
          <a:p>
            <a:r>
              <a:rPr lang="en-US" dirty="0"/>
              <a:t>More on Data Retention Failures </a:t>
            </a:r>
            <a:r>
              <a:rPr lang="en-US" sz="3000" b="1" dirty="0"/>
              <a:t>[ISCA’13]</a:t>
            </a:r>
          </a:p>
        </p:txBody>
      </p:sp>
    </p:spTree>
    <p:extLst>
      <p:ext uri="{BB962C8B-B14F-4D97-AF65-F5344CB8AC3E}">
        <p14:creationId xmlns:p14="http://schemas.microsoft.com/office/powerpoint/2010/main" val="138148531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a:t>
            </a:fld>
            <a:endParaRPr lang="en-US" altLang="en-US">
              <a:solidFill>
                <a:srgbClr val="000000"/>
              </a:solidFill>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930296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2570047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
        <p:nvSpPr>
          <p:cNvPr id="9" name="Title 1"/>
          <p:cNvSpPr>
            <a:spLocks noGrp="1"/>
          </p:cNvSpPr>
          <p:nvPr>
            <p:ph type="title"/>
          </p:nvPr>
        </p:nvSpPr>
        <p:spPr>
          <a:xfrm>
            <a:off x="207516" y="152400"/>
            <a:ext cx="8972996" cy="884238"/>
          </a:xfrm>
        </p:spPr>
        <p:txBody>
          <a:bodyPr/>
          <a:lstStyle/>
          <a:p>
            <a:r>
              <a:rPr lang="en-US" dirty="0"/>
              <a:t>Industry Is Writing Papers About It, Too</a:t>
            </a:r>
          </a:p>
        </p:txBody>
      </p:sp>
    </p:spTree>
    <p:extLst>
      <p:ext uri="{BB962C8B-B14F-4D97-AF65-F5344CB8AC3E}">
        <p14:creationId xmlns:p14="http://schemas.microsoft.com/office/powerpoint/2010/main" val="2164048384"/>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lstStyle/>
          <a:p>
            <a:r>
              <a:rPr lang="en-US">
                <a:latin typeface="Garamond" charset="0"/>
                <a:ea typeface="ＭＳ Ｐゴシック" charset="0"/>
                <a:cs typeface="ＭＳ Ｐゴシック" charset="0"/>
              </a:rPr>
              <a:t>Refresh Overhead: Performance</a:t>
            </a:r>
          </a:p>
        </p:txBody>
      </p:sp>
      <p:sp>
        <p:nvSpPr>
          <p:cNvPr id="9728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1CABFF-B2FC-7446-B344-1DF3937ECF6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9728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981075"/>
            <a:ext cx="6867525" cy="534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84" name="2"/>
          <p:cNvSpPr txBox="1">
            <a:spLocks noChangeArrowheads="1"/>
          </p:cNvSpPr>
          <p:nvPr/>
        </p:nvSpPr>
        <p:spPr bwMode="auto">
          <a:xfrm>
            <a:off x="2555875" y="4746625"/>
            <a:ext cx="11430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a:ln>
                  <a:noFill/>
                </a:ln>
                <a:solidFill>
                  <a:srgbClr val="404040"/>
                </a:solidFill>
                <a:effectLst/>
                <a:uLnTx/>
                <a:uFillTx/>
                <a:latin typeface="Calibri" charset="0"/>
                <a:ea typeface="ＭＳ Ｐゴシック" charset="0"/>
              </a:rPr>
              <a:t>8%</a:t>
            </a:r>
          </a:p>
        </p:txBody>
      </p:sp>
      <p:sp>
        <p:nvSpPr>
          <p:cNvPr id="97285" name="2"/>
          <p:cNvSpPr txBox="1">
            <a:spLocks noChangeArrowheads="1"/>
          </p:cNvSpPr>
          <p:nvPr/>
        </p:nvSpPr>
        <p:spPr bwMode="auto">
          <a:xfrm>
            <a:off x="6443663" y="2997200"/>
            <a:ext cx="11430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a:ln>
                  <a:noFill/>
                </a:ln>
                <a:solidFill>
                  <a:srgbClr val="404040"/>
                </a:solidFill>
                <a:effectLst/>
                <a:uLnTx/>
                <a:uFillTx/>
                <a:latin typeface="Calibri" charset="0"/>
                <a:ea typeface="ＭＳ Ｐゴシック" charset="0"/>
              </a:rPr>
              <a:t>46%</a:t>
            </a:r>
          </a:p>
        </p:txBody>
      </p:sp>
      <p:sp>
        <p:nvSpPr>
          <p:cNvPr id="7" name="Rectangle 6"/>
          <p:cNvSpPr/>
          <p:nvPr/>
        </p:nvSpPr>
        <p:spPr>
          <a:xfrm>
            <a:off x="1403648" y="6577607"/>
            <a:ext cx="820891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mn-ea"/>
                <a:cs typeface="+mn-cs"/>
              </a:rPr>
              <a:t>Liu et al., “</a:t>
            </a:r>
            <a:r>
              <a:rPr kumimoji="0" lang="en-US" altLang="ja-JP" sz="1400" b="0" i="0" u="none" strike="noStrike" kern="1200" cap="none" spc="0" normalizeH="0" baseline="0" noProof="0" dirty="0">
                <a:ln>
                  <a:noFill/>
                </a:ln>
                <a:solidFill>
                  <a:srgbClr val="0000FF"/>
                </a:solidFill>
                <a:effectLst/>
                <a:uLnTx/>
                <a:uFillTx/>
                <a:latin typeface="Tahoma" charset="0"/>
                <a:ea typeface="+mn-ea"/>
                <a:cs typeface="+mn-cs"/>
              </a:rPr>
              <a:t>RAIDR: Retention-Aware Intelligent DRAM Refresh</a:t>
            </a:r>
            <a:r>
              <a:rPr kumimoji="0" lang="en-US" altLang="ja-JP"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400" b="0" i="0" u="none" strike="noStrike" kern="1200" cap="none" spc="0" normalizeH="0" baseline="0" noProof="0" dirty="0">
                <a:ln>
                  <a:noFill/>
                </a:ln>
                <a:solidFill>
                  <a:srgbClr val="000000"/>
                </a:solidFill>
                <a:effectLst/>
                <a:uLnTx/>
                <a:uFillTx/>
                <a:latin typeface="Tahoma" charset="0"/>
                <a:ea typeface="+mn-ea"/>
                <a:cs typeface="+mn-cs"/>
              </a:rPr>
              <a:t> ISCA 2012.</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214935412"/>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r>
              <a:rPr lang="en-US">
                <a:latin typeface="Garamond" charset="0"/>
                <a:ea typeface="ＭＳ Ｐゴシック" charset="0"/>
                <a:cs typeface="ＭＳ Ｐゴシック" charset="0"/>
              </a:rPr>
              <a:t>Refresh Overhead: Energy</a:t>
            </a:r>
          </a:p>
        </p:txBody>
      </p:sp>
      <p:sp>
        <p:nvSpPr>
          <p:cNvPr id="9830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48D7D63-AEFE-3544-81C8-F29D7B5104D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9830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8906" y="980653"/>
            <a:ext cx="6929438" cy="540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8" name="2"/>
          <p:cNvSpPr txBox="1">
            <a:spLocks noChangeArrowheads="1"/>
          </p:cNvSpPr>
          <p:nvPr/>
        </p:nvSpPr>
        <p:spPr bwMode="auto">
          <a:xfrm>
            <a:off x="2555875" y="4508500"/>
            <a:ext cx="11430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a:ln>
                  <a:noFill/>
                </a:ln>
                <a:solidFill>
                  <a:srgbClr val="404040"/>
                </a:solidFill>
                <a:effectLst/>
                <a:uLnTx/>
                <a:uFillTx/>
                <a:latin typeface="Calibri" charset="0"/>
                <a:ea typeface="ＭＳ Ｐゴシック" charset="0"/>
              </a:rPr>
              <a:t>15%</a:t>
            </a:r>
          </a:p>
        </p:txBody>
      </p:sp>
      <p:sp>
        <p:nvSpPr>
          <p:cNvPr id="98309" name="2"/>
          <p:cNvSpPr txBox="1">
            <a:spLocks noChangeArrowheads="1"/>
          </p:cNvSpPr>
          <p:nvPr/>
        </p:nvSpPr>
        <p:spPr bwMode="auto">
          <a:xfrm>
            <a:off x="6443663" y="2997200"/>
            <a:ext cx="11430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a:ln>
                  <a:noFill/>
                </a:ln>
                <a:solidFill>
                  <a:srgbClr val="404040"/>
                </a:solidFill>
                <a:effectLst/>
                <a:uLnTx/>
                <a:uFillTx/>
                <a:latin typeface="Calibri" charset="0"/>
                <a:ea typeface="ＭＳ Ｐゴシック" charset="0"/>
              </a:rPr>
              <a:t>47%</a:t>
            </a:r>
          </a:p>
        </p:txBody>
      </p:sp>
      <p:sp>
        <p:nvSpPr>
          <p:cNvPr id="7" name="Rectangle 6"/>
          <p:cNvSpPr/>
          <p:nvPr/>
        </p:nvSpPr>
        <p:spPr>
          <a:xfrm>
            <a:off x="1403648" y="6577607"/>
            <a:ext cx="820891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mn-ea"/>
                <a:cs typeface="+mn-cs"/>
              </a:rPr>
              <a:t>Liu et al., “</a:t>
            </a:r>
            <a:r>
              <a:rPr kumimoji="0" lang="en-US" altLang="ja-JP" sz="1400" b="0" i="0" u="none" strike="noStrike" kern="1200" cap="none" spc="0" normalizeH="0" baseline="0" noProof="0" dirty="0">
                <a:ln>
                  <a:noFill/>
                </a:ln>
                <a:solidFill>
                  <a:srgbClr val="0000FF"/>
                </a:solidFill>
                <a:effectLst/>
                <a:uLnTx/>
                <a:uFillTx/>
                <a:latin typeface="Tahoma" charset="0"/>
                <a:ea typeface="+mn-ea"/>
                <a:cs typeface="+mn-cs"/>
              </a:rPr>
              <a:t>RAIDR: Retention-Aware Intelligent DRAM Refresh</a:t>
            </a:r>
            <a:r>
              <a:rPr kumimoji="0" lang="en-US" altLang="ja-JP"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400" b="0" i="0" u="none" strike="noStrike" kern="1200" cap="none" spc="0" normalizeH="0" baseline="0" noProof="0" dirty="0">
                <a:ln>
                  <a:noFill/>
                </a:ln>
                <a:solidFill>
                  <a:srgbClr val="000000"/>
                </a:solidFill>
                <a:effectLst/>
                <a:uLnTx/>
                <a:uFillTx/>
                <a:latin typeface="Tahoma" charset="0"/>
                <a:ea typeface="+mn-ea"/>
                <a:cs typeface="+mn-cs"/>
              </a:rPr>
              <a:t> ISCA 2012.</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168531165"/>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Most Refreshes Are Unnecessary</a:t>
            </a:r>
          </a:p>
        </p:txBody>
      </p:sp>
      <p:sp>
        <p:nvSpPr>
          <p:cNvPr id="3" name="Content Placeholder 2"/>
          <p:cNvSpPr>
            <a:spLocks noGrp="1"/>
          </p:cNvSpPr>
          <p:nvPr>
            <p:ph idx="1"/>
          </p:nvPr>
        </p:nvSpPr>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Tree>
    <p:extLst>
      <p:ext uri="{BB962C8B-B14F-4D97-AF65-F5344CB8AC3E}">
        <p14:creationId xmlns:p14="http://schemas.microsoft.com/office/powerpoint/2010/main" val="3427818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52513"/>
            <a:ext cx="8610600" cy="5195887"/>
          </a:xfrm>
        </p:spPr>
        <p:txBody>
          <a:bodyPr/>
          <a:lstStyle/>
          <a:p>
            <a:pPr marL="0" indent="0">
              <a:buFont typeface="Wingdings" charset="0"/>
              <a:buNone/>
            </a:pPr>
            <a:r>
              <a:rPr lang="en-US">
                <a:solidFill>
                  <a:srgbClr val="FF0000"/>
                </a:solidFill>
                <a:latin typeface="Tahoma" charset="0"/>
              </a:rPr>
              <a:t>1. Profiling: </a:t>
            </a:r>
            <a:r>
              <a:rPr lang="en-US">
                <a:solidFill>
                  <a:srgbClr val="0000FF"/>
                </a:solidFill>
                <a:latin typeface="Tahoma" charset="0"/>
              </a:rPr>
              <a:t>Profile the retention time of all DRAM rows</a:t>
            </a:r>
          </a:p>
          <a:p>
            <a:pPr marL="0" indent="0">
              <a:buFont typeface="Wingdings" charset="0"/>
              <a:buNone/>
            </a:pPr>
            <a:endParaRPr lang="en-US">
              <a:solidFill>
                <a:srgbClr val="0000FF"/>
              </a:solidFill>
              <a:latin typeface="Tahoma" charset="0"/>
            </a:endParaRPr>
          </a:p>
          <a:p>
            <a:pPr marL="0" indent="0">
              <a:buFont typeface="Wingdings" charset="0"/>
              <a:buNone/>
            </a:pPr>
            <a:endParaRPr lang="en-US">
              <a:solidFill>
                <a:srgbClr val="0000FF"/>
              </a:solidFill>
              <a:latin typeface="Tahoma" charset="0"/>
            </a:endParaRPr>
          </a:p>
          <a:p>
            <a:pPr marL="0" indent="0">
              <a:buFont typeface="Wingdings" charset="0"/>
              <a:buNone/>
            </a:pPr>
            <a:endParaRPr lang="en-US">
              <a:solidFill>
                <a:srgbClr val="0000FF"/>
              </a:solidFill>
              <a:latin typeface="Tahoma" charset="0"/>
            </a:endParaRPr>
          </a:p>
          <a:p>
            <a:pPr marL="0" indent="0">
              <a:buFont typeface="Wingdings" charset="0"/>
              <a:buNone/>
            </a:pPr>
            <a:r>
              <a:rPr lang="en-US">
                <a:solidFill>
                  <a:srgbClr val="FF0000"/>
                </a:solidFill>
                <a:latin typeface="Tahoma" charset="0"/>
              </a:rPr>
              <a:t>2. Binning: </a:t>
            </a:r>
            <a:r>
              <a:rPr lang="en-US">
                <a:solidFill>
                  <a:srgbClr val="0000FF"/>
                </a:solidFill>
                <a:latin typeface="Tahoma" charset="0"/>
              </a:rPr>
              <a:t>Store rows into bins by retention time</a:t>
            </a:r>
          </a:p>
          <a:p>
            <a:pPr marL="0" indent="0">
              <a:buFont typeface="Wingdings" charset="0"/>
              <a:buNone/>
            </a:pPr>
            <a:r>
              <a:rPr lang="en-US">
                <a:solidFill>
                  <a:srgbClr val="0000FF"/>
                </a:solidFill>
                <a:latin typeface="Tahoma" charset="0"/>
              </a:rPr>
              <a:t>   </a:t>
            </a:r>
            <a:r>
              <a:rPr lang="en-US">
                <a:latin typeface="Tahoma" charset="0"/>
                <a:sym typeface="Wingdings" charset="0"/>
              </a:rPr>
              <a:t> u</a:t>
            </a:r>
            <a:r>
              <a:rPr lang="en-US">
                <a:latin typeface="Tahoma" charset="0"/>
              </a:rPr>
              <a:t>se Bloom Filters for efficient and scalable storage</a:t>
            </a:r>
          </a:p>
          <a:p>
            <a:pPr marL="0" indent="0">
              <a:buFont typeface="Wingdings" charset="0"/>
              <a:buNone/>
            </a:pPr>
            <a:endParaRPr lang="en-US">
              <a:solidFill>
                <a:srgbClr val="0000FF"/>
              </a:solidFill>
              <a:latin typeface="Tahoma" charset="0"/>
            </a:endParaRPr>
          </a:p>
          <a:p>
            <a:pPr marL="0" indent="0">
              <a:buFont typeface="Wingdings" charset="0"/>
              <a:buNone/>
            </a:pPr>
            <a:endParaRPr lang="en-US">
              <a:solidFill>
                <a:srgbClr val="0000FF"/>
              </a:solidFill>
              <a:latin typeface="Tahoma" charset="0"/>
            </a:endParaRPr>
          </a:p>
          <a:p>
            <a:pPr marL="0" indent="0">
              <a:buFont typeface="Wingdings" charset="0"/>
              <a:buNone/>
            </a:pPr>
            <a:endParaRPr lang="en-US">
              <a:solidFill>
                <a:srgbClr val="0000FF"/>
              </a:solidFill>
              <a:latin typeface="Tahoma" charset="0"/>
            </a:endParaRPr>
          </a:p>
          <a:p>
            <a:pPr marL="0" indent="0">
              <a:buFont typeface="Wingdings" charset="0"/>
              <a:buNone/>
            </a:pPr>
            <a:r>
              <a:rPr lang="en-US">
                <a:solidFill>
                  <a:srgbClr val="FF0000"/>
                </a:solidFill>
                <a:latin typeface="Tahoma" charset="0"/>
              </a:rPr>
              <a:t>3. Refreshing: </a:t>
            </a:r>
            <a:r>
              <a:rPr lang="en-US">
                <a:solidFill>
                  <a:srgbClr val="0000FF"/>
                </a:solidFill>
                <a:latin typeface="Tahoma" charset="0"/>
              </a:rPr>
              <a:t>Memory controller refreshes rows in different bins at different rates</a:t>
            </a:r>
          </a:p>
          <a:p>
            <a:pPr marL="0" indent="0">
              <a:buFont typeface="Wingdings" charset="0"/>
              <a:buNone/>
            </a:pPr>
            <a:r>
              <a:rPr lang="en-US">
                <a:latin typeface="Tahoma" charset="0"/>
              </a:rPr>
              <a:t>   </a:t>
            </a:r>
            <a:r>
              <a:rPr lang="en-US">
                <a:latin typeface="Tahoma" charset="0"/>
                <a:sym typeface="Wingdings" charset="0"/>
              </a:rPr>
              <a:t> probe Bloom Filters to determine refresh rate of a row</a:t>
            </a:r>
            <a:endParaRPr lang="en-US">
              <a:latin typeface="Tahoma"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54225"/>
            <a:ext cx="9144000" cy="267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6028A3-F7A4-A942-B3C7-EBDF36001B3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55688"/>
            <a:ext cx="9144000" cy="437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539750" y="3716338"/>
            <a:ext cx="7524750" cy="461962"/>
          </a:xfrm>
          <a:prstGeom prst="rect">
            <a:avLst/>
          </a:prstGeom>
          <a:solidFill>
            <a:srgbClr val="FFFFFF"/>
          </a:solidFill>
          <a:ln w="25400">
            <a:solidFill>
              <a:srgbClr val="0000FF"/>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4D26"/>
                </a:solidFill>
                <a:effectLst/>
                <a:uLnTx/>
                <a:uFillTx/>
                <a:latin typeface="Tahoma" charset="0"/>
                <a:ea typeface="ＭＳ Ｐゴシック" charset="0"/>
              </a:rPr>
              <a:t>1.25KB storage in controller for 32GB DRAM memory</a:t>
            </a:r>
          </a:p>
        </p:txBody>
      </p:sp>
      <p:sp>
        <p:nvSpPr>
          <p:cNvPr id="8" name="TextBox 7"/>
          <p:cNvSpPr txBox="1">
            <a:spLocks noChangeArrowheads="1"/>
          </p:cNvSpPr>
          <p:nvPr/>
        </p:nvSpPr>
        <p:spPr bwMode="auto">
          <a:xfrm>
            <a:off x="0" y="5486400"/>
            <a:ext cx="9144000" cy="830263"/>
          </a:xfrm>
          <a:prstGeom prst="rect">
            <a:avLst/>
          </a:prstGeom>
          <a:solidFill>
            <a:srgbClr val="FFFFFF"/>
          </a:solidFill>
          <a:ln w="25400">
            <a:solidFill>
              <a:srgbClr val="0000FF"/>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4D26"/>
                </a:solidFill>
                <a:effectLst/>
                <a:uLnTx/>
                <a:uFillTx/>
                <a:latin typeface="Tahoma" charset="0"/>
                <a:ea typeface="ＭＳ Ｐゴシック" charset="0"/>
              </a:rPr>
              <a:t>Can reduce refreshes by ~75%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4D26"/>
                </a:solidFill>
                <a:effectLst/>
                <a:uLnTx/>
                <a:uFillTx/>
                <a:latin typeface="Tahoma" charset="0"/>
                <a:ea typeface="ＭＳ Ｐゴシック" charset="0"/>
                <a:sym typeface="Wingdings" charset="0"/>
              </a:rPr>
              <a:t> reduces </a:t>
            </a:r>
            <a:r>
              <a:rPr kumimoji="0" lang="en-US" sz="2400" b="0" i="0" u="none" strike="noStrike" kern="1200" cap="none" spc="0" normalizeH="0" baseline="0" noProof="0">
                <a:ln>
                  <a:noFill/>
                </a:ln>
                <a:solidFill>
                  <a:srgbClr val="004D26"/>
                </a:solidFill>
                <a:effectLst/>
                <a:uLnTx/>
                <a:uFillTx/>
                <a:latin typeface="Tahoma" charset="0"/>
                <a:ea typeface="ＭＳ Ｐゴシック" charset="0"/>
              </a:rPr>
              <a:t>energy consumption and improves performance</a:t>
            </a:r>
          </a:p>
        </p:txBody>
      </p:sp>
      <p:sp>
        <p:nvSpPr>
          <p:cNvPr id="218121" name="Rectangle 9"/>
          <p:cNvSpPr>
            <a:spLocks noChangeArrowheads="1"/>
          </p:cNvSpPr>
          <p:nvPr/>
        </p:nvSpPr>
        <p:spPr bwMode="auto">
          <a:xfrm>
            <a:off x="1352550" y="6475413"/>
            <a:ext cx="82089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Liu et al., “</a:t>
            </a:r>
            <a:r>
              <a:rPr kumimoji="0" lang="en-US" altLang="ja-JP" sz="14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RAIDR: Retention-Aware Intelligent DRAM Refresh</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2012.</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
        <p:nvSpPr>
          <p:cNvPr id="11" name="Title 1"/>
          <p:cNvSpPr>
            <a:spLocks noGrp="1"/>
          </p:cNvSpPr>
          <p:nvPr>
            <p:ph type="title"/>
          </p:nvPr>
        </p:nvSpPr>
        <p:spPr>
          <a:xfrm>
            <a:off x="228600" y="152400"/>
            <a:ext cx="8915400" cy="1066800"/>
          </a:xfrm>
        </p:spPr>
        <p:txBody>
          <a:bodyPr/>
          <a:lstStyle/>
          <a:p>
            <a:r>
              <a:rPr lang="en-US" dirty="0"/>
              <a:t>RAIDR: Eliminating Unnecessary Refreshes</a:t>
            </a:r>
          </a:p>
        </p:txBody>
      </p:sp>
    </p:spTree>
    <p:extLst>
      <p:ext uri="{BB962C8B-B14F-4D97-AF65-F5344CB8AC3E}">
        <p14:creationId xmlns:p14="http://schemas.microsoft.com/office/powerpoint/2010/main" val="1780182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7"/>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1"/>
          <p:cNvSpPr>
            <a:spLocks noGrp="1"/>
          </p:cNvSpPr>
          <p:nvPr>
            <p:ph type="title"/>
          </p:nvPr>
        </p:nvSpPr>
        <p:spPr/>
        <p:txBody>
          <a:bodyPr/>
          <a:lstStyle/>
          <a:p>
            <a:r>
              <a:rPr lang="en-US">
                <a:latin typeface="Garamond" charset="0"/>
              </a:rPr>
              <a:t>RAIDR: Baseline Design</a:t>
            </a:r>
          </a:p>
        </p:txBody>
      </p:sp>
      <p:sp>
        <p:nvSpPr>
          <p:cNvPr id="16077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C823DA-3129-DE45-970B-03596A06A67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160771" name="Picture 9" descr="raidr_baseli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975"/>
            <a:ext cx="9144000" cy="367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250825" y="5157788"/>
            <a:ext cx="8642350" cy="460375"/>
          </a:xfrm>
          <a:prstGeom prst="rect">
            <a:avLst/>
          </a:prstGeom>
          <a:solidFill>
            <a:srgbClr val="FFFFFF"/>
          </a:solidFill>
          <a:ln w="25400">
            <a:solidFill>
              <a:srgbClr val="0000FF"/>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Tahoma" charset="0"/>
                <a:ea typeface="ＭＳ Ｐゴシック" charset="0"/>
              </a:rPr>
              <a:t>Refresh control is in DRAM in today’s auto-refresh systems</a:t>
            </a:r>
          </a:p>
        </p:txBody>
      </p:sp>
      <p:sp>
        <p:nvSpPr>
          <p:cNvPr id="13" name="TextBox 12"/>
          <p:cNvSpPr txBox="1">
            <a:spLocks noChangeArrowheads="1"/>
          </p:cNvSpPr>
          <p:nvPr/>
        </p:nvSpPr>
        <p:spPr bwMode="auto">
          <a:xfrm>
            <a:off x="250825" y="5618163"/>
            <a:ext cx="8642350" cy="461962"/>
          </a:xfrm>
          <a:prstGeom prst="rect">
            <a:avLst/>
          </a:prstGeom>
          <a:solidFill>
            <a:srgbClr val="FFFFFF"/>
          </a:solidFill>
          <a:ln w="25400">
            <a:solidFill>
              <a:srgbClr val="0000FF"/>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Tahoma" charset="0"/>
                <a:ea typeface="ＭＳ Ｐゴシック" charset="0"/>
              </a:rPr>
              <a:t>RAIDR can be implemented in either the controller or DRAM</a:t>
            </a:r>
          </a:p>
        </p:txBody>
      </p:sp>
    </p:spTree>
    <p:extLst>
      <p:ext uri="{BB962C8B-B14F-4D97-AF65-F5344CB8AC3E}">
        <p14:creationId xmlns:p14="http://schemas.microsoft.com/office/powerpoint/2010/main" val="2089151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p:cNvSpPr>
            <a:spLocks noGrp="1"/>
          </p:cNvSpPr>
          <p:nvPr>
            <p:ph type="title"/>
          </p:nvPr>
        </p:nvSpPr>
        <p:spPr/>
        <p:txBody>
          <a:bodyPr/>
          <a:lstStyle/>
          <a:p>
            <a:r>
              <a:rPr lang="en-US">
                <a:latin typeface="Garamond" charset="0"/>
              </a:rPr>
              <a:t>RAIDR in Memory Controller: Option 1</a:t>
            </a:r>
          </a:p>
        </p:txBody>
      </p:sp>
      <p:sp>
        <p:nvSpPr>
          <p:cNvPr id="16179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34758A-7687-444D-997D-9F964FC2CC5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161795" name="Picture 9" descr="raidr_mc.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975"/>
            <a:ext cx="9144000" cy="368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250825" y="5084763"/>
            <a:ext cx="8642350" cy="1200150"/>
          </a:xfrm>
          <a:prstGeom prst="rect">
            <a:avLst/>
          </a:prstGeom>
          <a:solidFill>
            <a:srgbClr val="FFFFFF"/>
          </a:solidFill>
          <a:ln w="25400">
            <a:solidFill>
              <a:srgbClr val="0000FF"/>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ahoma" charset="0"/>
                <a:ea typeface="ＭＳ Ｐゴシック" charset="0"/>
              </a:rPr>
              <a:t>Overhead of RAIDR in DRAM controller: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Tahoma" charset="0"/>
                <a:ea typeface="ＭＳ Ｐゴシック" charset="0"/>
              </a:rPr>
              <a:t>1.25 KB Bloom Filters, 3 counters, additional commands    issued for per-row refresh </a:t>
            </a:r>
            <a:r>
              <a:rPr kumimoji="0" lang="en-US" sz="2400" b="0" i="0" u="none" strike="noStrike" kern="1200" cap="none" spc="0" normalizeH="0" baseline="0" noProof="0">
                <a:ln>
                  <a:noFill/>
                </a:ln>
                <a:solidFill>
                  <a:srgbClr val="FF0000"/>
                </a:solidFill>
                <a:effectLst/>
                <a:uLnTx/>
                <a:uFillTx/>
                <a:latin typeface="Tahoma" charset="0"/>
                <a:ea typeface="ＭＳ Ｐゴシック" charset="0"/>
              </a:rPr>
              <a:t>(all accounted for in evaluations)</a:t>
            </a:r>
          </a:p>
        </p:txBody>
      </p:sp>
    </p:spTree>
    <p:extLst>
      <p:ext uri="{BB962C8B-B14F-4D97-AF65-F5344CB8AC3E}">
        <p14:creationId xmlns:p14="http://schemas.microsoft.com/office/powerpoint/2010/main" val="1273229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p:cNvSpPr>
            <a:spLocks noGrp="1"/>
          </p:cNvSpPr>
          <p:nvPr>
            <p:ph type="title"/>
          </p:nvPr>
        </p:nvSpPr>
        <p:spPr/>
        <p:txBody>
          <a:bodyPr/>
          <a:lstStyle/>
          <a:p>
            <a:r>
              <a:rPr lang="en-US">
                <a:latin typeface="Garamond" charset="0"/>
              </a:rPr>
              <a:t>RAIDR in DRAM Chip: Option 2</a:t>
            </a:r>
          </a:p>
        </p:txBody>
      </p:sp>
      <p:sp>
        <p:nvSpPr>
          <p:cNvPr id="16281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EC5D3D-8F1B-674A-84E9-D0E872DECC4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8" name="TextBox 7"/>
          <p:cNvSpPr txBox="1">
            <a:spLocks noChangeArrowheads="1"/>
          </p:cNvSpPr>
          <p:nvPr/>
        </p:nvSpPr>
        <p:spPr bwMode="auto">
          <a:xfrm>
            <a:off x="34925" y="5084763"/>
            <a:ext cx="9037638" cy="1200150"/>
          </a:xfrm>
          <a:prstGeom prst="rect">
            <a:avLst/>
          </a:prstGeom>
          <a:solidFill>
            <a:srgbClr val="FFFFFF"/>
          </a:solidFill>
          <a:ln w="25400">
            <a:solidFill>
              <a:srgbClr val="0000FF"/>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ahoma" charset="0"/>
                <a:ea typeface="ＭＳ Ｐゴシック" charset="0"/>
              </a:rPr>
              <a:t>Overhead of RAIDR in DRAM chip: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Tahoma" charset="0"/>
                <a:ea typeface="ＭＳ Ｐゴシック" charset="0"/>
              </a:rPr>
              <a:t>Per-chip overhead: 20B Bloom Filters, 1 counter (4 Gbit chip)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Tahoma" charset="0"/>
                <a:ea typeface="ＭＳ Ｐゴシック" charset="0"/>
              </a:rPr>
              <a:t>Total overhead: 1.25KB Bloom Filters, 64 counters (32 GB DRAM)</a:t>
            </a:r>
            <a:endParaRPr kumimoji="0" lang="en-US" sz="2400" b="0" i="0" u="none" strike="noStrike" kern="1200" cap="none" spc="0" normalizeH="0" baseline="0" noProof="0">
              <a:ln>
                <a:noFill/>
              </a:ln>
              <a:solidFill>
                <a:srgbClr val="FF0000"/>
              </a:solidFill>
              <a:effectLst/>
              <a:uLnTx/>
              <a:uFillTx/>
              <a:latin typeface="Tahoma" charset="0"/>
              <a:ea typeface="ＭＳ Ｐゴシック" charset="0"/>
            </a:endParaRPr>
          </a:p>
        </p:txBody>
      </p:sp>
      <p:pic>
        <p:nvPicPr>
          <p:cNvPr id="162820" name="Picture 8" descr="raidr_dram 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96975"/>
            <a:ext cx="9144000" cy="367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4771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itle 1"/>
          <p:cNvSpPr>
            <a:spLocks noGrp="1"/>
          </p:cNvSpPr>
          <p:nvPr>
            <p:ph type="title"/>
          </p:nvPr>
        </p:nvSpPr>
        <p:spPr/>
        <p:txBody>
          <a:bodyPr/>
          <a:lstStyle/>
          <a:p>
            <a:r>
              <a:rPr lang="en-US">
                <a:latin typeface="Garamond" charset="0"/>
              </a:rPr>
              <a:t>RAIDR: Results and Takeaways</a:t>
            </a:r>
          </a:p>
        </p:txBody>
      </p:sp>
      <p:sp>
        <p:nvSpPr>
          <p:cNvPr id="3" name="Content Placeholder 2"/>
          <p:cNvSpPr>
            <a:spLocks noGrp="1"/>
          </p:cNvSpPr>
          <p:nvPr>
            <p:ph idx="1"/>
          </p:nvPr>
        </p:nvSpPr>
        <p:spPr>
          <a:xfrm>
            <a:off x="228600" y="869950"/>
            <a:ext cx="8807450" cy="5124450"/>
          </a:xfrm>
        </p:spPr>
        <p:txBody>
          <a:bodyPr/>
          <a:lstStyle/>
          <a:p>
            <a:r>
              <a:rPr lang="en-US">
                <a:latin typeface="Tahoma" charset="0"/>
              </a:rPr>
              <a:t>System: 32GB DRAM, 8-core; SPEC, TPC-C, TPC-H workloads</a:t>
            </a:r>
          </a:p>
          <a:p>
            <a:endParaRPr lang="en-US" sz="800">
              <a:latin typeface="Tahoma" charset="0"/>
            </a:endParaRPr>
          </a:p>
          <a:p>
            <a:r>
              <a:rPr lang="en-US">
                <a:solidFill>
                  <a:srgbClr val="0000FF"/>
                </a:solidFill>
                <a:latin typeface="Tahoma" charset="0"/>
              </a:rPr>
              <a:t>RAIDR hardware cost: </a:t>
            </a:r>
            <a:r>
              <a:rPr lang="en-US">
                <a:solidFill>
                  <a:srgbClr val="FF0000"/>
                </a:solidFill>
                <a:latin typeface="Tahoma" charset="0"/>
              </a:rPr>
              <a:t>1.25 kB (2 Bloom filters)</a:t>
            </a:r>
          </a:p>
          <a:p>
            <a:r>
              <a:rPr lang="en-US">
                <a:solidFill>
                  <a:srgbClr val="0000FF"/>
                </a:solidFill>
                <a:latin typeface="Tahoma" charset="0"/>
              </a:rPr>
              <a:t>Refresh reduction:</a:t>
            </a:r>
            <a:r>
              <a:rPr lang="en-US">
                <a:latin typeface="Tahoma" charset="0"/>
              </a:rPr>
              <a:t> </a:t>
            </a:r>
            <a:r>
              <a:rPr lang="en-US">
                <a:solidFill>
                  <a:srgbClr val="FF0000"/>
                </a:solidFill>
                <a:latin typeface="Tahoma" charset="0"/>
              </a:rPr>
              <a:t>74.6%</a:t>
            </a:r>
          </a:p>
          <a:p>
            <a:r>
              <a:rPr lang="en-US">
                <a:solidFill>
                  <a:srgbClr val="0000FF"/>
                </a:solidFill>
                <a:latin typeface="Tahoma" charset="0"/>
              </a:rPr>
              <a:t>Dynamic DRAM energy reduction:</a:t>
            </a:r>
            <a:r>
              <a:rPr lang="en-US">
                <a:latin typeface="Tahoma" charset="0"/>
              </a:rPr>
              <a:t> </a:t>
            </a:r>
            <a:r>
              <a:rPr lang="en-US">
                <a:solidFill>
                  <a:srgbClr val="FF0000"/>
                </a:solidFill>
                <a:latin typeface="Tahoma" charset="0"/>
              </a:rPr>
              <a:t>16%</a:t>
            </a:r>
          </a:p>
          <a:p>
            <a:r>
              <a:rPr lang="en-US">
                <a:solidFill>
                  <a:srgbClr val="0000FF"/>
                </a:solidFill>
                <a:latin typeface="Tahoma" charset="0"/>
              </a:rPr>
              <a:t>Idle DRAM power reduction:</a:t>
            </a:r>
            <a:r>
              <a:rPr lang="en-US">
                <a:latin typeface="Tahoma" charset="0"/>
              </a:rPr>
              <a:t> </a:t>
            </a:r>
            <a:r>
              <a:rPr lang="en-US">
                <a:solidFill>
                  <a:srgbClr val="FF0000"/>
                </a:solidFill>
                <a:latin typeface="Tahoma" charset="0"/>
              </a:rPr>
              <a:t>20%</a:t>
            </a:r>
          </a:p>
          <a:p>
            <a:r>
              <a:rPr lang="en-US">
                <a:solidFill>
                  <a:srgbClr val="0000FF"/>
                </a:solidFill>
                <a:latin typeface="Tahoma" charset="0"/>
              </a:rPr>
              <a:t>Performance improvement: </a:t>
            </a:r>
            <a:r>
              <a:rPr lang="en-US">
                <a:solidFill>
                  <a:srgbClr val="FF0000"/>
                </a:solidFill>
                <a:latin typeface="Tahoma" charset="0"/>
              </a:rPr>
              <a:t>9%</a:t>
            </a:r>
          </a:p>
          <a:p>
            <a:endParaRPr lang="en-US" sz="800">
              <a:latin typeface="Tahoma" charset="0"/>
            </a:endParaRPr>
          </a:p>
          <a:p>
            <a:r>
              <a:rPr lang="en-US">
                <a:solidFill>
                  <a:srgbClr val="FF0000"/>
                </a:solidFill>
                <a:latin typeface="Tahoma" charset="0"/>
              </a:rPr>
              <a:t>Benefits increase as DRAM scales in density</a:t>
            </a:r>
          </a:p>
        </p:txBody>
      </p:sp>
      <p:sp>
        <p:nvSpPr>
          <p:cNvPr id="164867"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8274DD-0D0B-C842-A329-E318DCDCCF42}"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4411663"/>
            <a:ext cx="3460750" cy="2446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4387850"/>
            <a:ext cx="3311525" cy="2446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4467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a:defRPr/>
            </a:pPr>
            <a:fld id="{00786FF2-CC60-CB43-AE88-3EA463621049}" type="slidenum">
              <a:rPr lang="en-US" smtClean="0"/>
              <a:pPr>
                <a:defRPr/>
              </a:pPr>
              <a:t>15</a:t>
            </a:fld>
            <a:endParaRPr lang="en-US"/>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algn="ctr"/>
            <a:r>
              <a:rPr lang="en-US" b="1" dirty="0">
                <a:solidFill>
                  <a:srgbClr val="FF0000"/>
                </a:solidFill>
              </a:rPr>
              <a:t>Location</a:t>
            </a:r>
            <a:r>
              <a:rPr lang="en-US" dirty="0">
                <a:solidFill>
                  <a:srgbClr val="FF0000"/>
                </a:solidFill>
              </a:rPr>
              <a:t> dependent</a:t>
            </a:r>
          </a:p>
          <a:p>
            <a:pPr algn="ctr"/>
            <a:r>
              <a:rPr lang="en-US" b="1" dirty="0">
                <a:solidFill>
                  <a:srgbClr val="FF0000"/>
                </a:solidFill>
              </a:rPr>
              <a:t>Stored value pattern </a:t>
            </a:r>
            <a:r>
              <a:rPr lang="en-US" dirty="0">
                <a:solidFill>
                  <a:srgbClr val="FF0000"/>
                </a:solidFill>
              </a:rPr>
              <a:t>dependent</a:t>
            </a:r>
          </a:p>
          <a:p>
            <a:pPr algn="ctr"/>
            <a:r>
              <a:rPr lang="en-US" b="1" dirty="0">
                <a:solidFill>
                  <a:srgbClr val="FF0000"/>
                </a:solidFill>
              </a:rPr>
              <a:t>Time</a:t>
            </a:r>
            <a:r>
              <a:rPr lang="en-US" dirty="0">
                <a:solidFill>
                  <a:srgbClr val="FF0000"/>
                </a:solidFill>
              </a:rPr>
              <a:t> dependent</a:t>
            </a:r>
          </a:p>
        </p:txBody>
      </p:sp>
    </p:spTree>
    <p:extLst>
      <p:ext uri="{BB962C8B-B14F-4D97-AF65-F5344CB8AC3E}">
        <p14:creationId xmlns:p14="http://schemas.microsoft.com/office/powerpoint/2010/main" val="474652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DRAM Device Capacity Scaling: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Rectangle 2"/>
          <p:cNvSpPr/>
          <p:nvPr/>
        </p:nvSpPr>
        <p:spPr>
          <a:xfrm>
            <a:off x="125760" y="5949280"/>
            <a:ext cx="732656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charset="0"/>
                <a:ea typeface="+mn-ea"/>
                <a:cs typeface="+mn-cs"/>
              </a:rPr>
              <a:t>RAIDR performance benefits increase with DRAM chip capacity</a:t>
            </a: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p:cNvPicPr>
            <a:picLocks noChangeAspect="1"/>
          </p:cNvPicPr>
          <p:nvPr/>
        </p:nvPicPr>
        <p:blipFill>
          <a:blip r:embed="rId2"/>
          <a:stretch>
            <a:fillRect/>
          </a:stretch>
        </p:blipFill>
        <p:spPr>
          <a:xfrm>
            <a:off x="1020688" y="1052736"/>
            <a:ext cx="6575648" cy="4871564"/>
          </a:xfrm>
          <a:prstGeom prst="rect">
            <a:avLst/>
          </a:prstGeom>
        </p:spPr>
      </p:pic>
      <p:sp>
        <p:nvSpPr>
          <p:cNvPr id="7" name="Rectangle 9"/>
          <p:cNvSpPr>
            <a:spLocks noChangeArrowheads="1"/>
          </p:cNvSpPr>
          <p:nvPr/>
        </p:nvSpPr>
        <p:spPr bwMode="auto">
          <a:xfrm>
            <a:off x="1352550" y="6475413"/>
            <a:ext cx="82089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Liu et al., “</a:t>
            </a:r>
            <a:r>
              <a:rPr kumimoji="0" lang="en-US" altLang="ja-JP" sz="14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RAIDR: Retention-Aware Intelligent DRAM Refresh</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2012.</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Tree>
    <p:extLst>
      <p:ext uri="{BB962C8B-B14F-4D97-AF65-F5344CB8AC3E}">
        <p14:creationId xmlns:p14="http://schemas.microsoft.com/office/powerpoint/2010/main" val="3631111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006633"/>
                </a:solidFill>
              </a:rPr>
              <a:t>DRAM Device Capacity Scaling: Energy</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25760" y="5949280"/>
            <a:ext cx="610242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charset="0"/>
                <a:ea typeface="+mn-ea"/>
                <a:cs typeface="+mn-cs"/>
              </a:rPr>
              <a:t>RAIDR energy benefits increase with DRAM chip capacity</a:t>
            </a: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pic>
        <p:nvPicPr>
          <p:cNvPr id="3" name="Picture 2"/>
          <p:cNvPicPr>
            <a:picLocks noChangeAspect="1"/>
          </p:cNvPicPr>
          <p:nvPr/>
        </p:nvPicPr>
        <p:blipFill>
          <a:blip r:embed="rId2"/>
          <a:stretch>
            <a:fillRect/>
          </a:stretch>
        </p:blipFill>
        <p:spPr>
          <a:xfrm>
            <a:off x="755576" y="1052736"/>
            <a:ext cx="6840760" cy="4894516"/>
          </a:xfrm>
          <a:prstGeom prst="rect">
            <a:avLst/>
          </a:prstGeom>
        </p:spPr>
      </p:pic>
      <p:sp>
        <p:nvSpPr>
          <p:cNvPr id="8" name="Rectangle 9"/>
          <p:cNvSpPr>
            <a:spLocks noChangeArrowheads="1"/>
          </p:cNvSpPr>
          <p:nvPr/>
        </p:nvSpPr>
        <p:spPr bwMode="auto">
          <a:xfrm>
            <a:off x="1352550" y="6475413"/>
            <a:ext cx="82089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Liu et al., “</a:t>
            </a:r>
            <a:r>
              <a:rPr kumimoji="0" lang="en-US" altLang="ja-JP" sz="14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RAIDR: Retention-Aware Intelligent DRAM Refresh</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2012.</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Tree>
    <p:extLst>
      <p:ext uri="{BB962C8B-B14F-4D97-AF65-F5344CB8AC3E}">
        <p14:creationId xmlns:p14="http://schemas.microsoft.com/office/powerpoint/2010/main" val="576301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973435" y="1268760"/>
            <a:ext cx="3184345" cy="1872208"/>
          </a:xfrm>
          <a:prstGeom prst="rect">
            <a:avLst/>
          </a:prstGeom>
        </p:spPr>
      </p:pic>
      <p:sp>
        <p:nvSpPr>
          <p:cNvPr id="2" name="Title 1"/>
          <p:cNvSpPr>
            <a:spLocks noGrp="1"/>
          </p:cNvSpPr>
          <p:nvPr>
            <p:ph type="title"/>
          </p:nvPr>
        </p:nvSpPr>
        <p:spPr>
          <a:xfrm>
            <a:off x="228600" y="152400"/>
            <a:ext cx="8915400" cy="1066800"/>
          </a:xfrm>
        </p:spPr>
        <p:txBody>
          <a:bodyPr/>
          <a:lstStyle/>
          <a:p>
            <a:r>
              <a:rPr lang="en-US" dirty="0"/>
              <a:t>RAIDR: Eliminating Unnecessary Refreshes</a:t>
            </a:r>
          </a:p>
        </p:txBody>
      </p:sp>
      <p:sp>
        <p:nvSpPr>
          <p:cNvPr id="3" name="Content Placeholder 2"/>
          <p:cNvSpPr>
            <a:spLocks noGrp="1"/>
          </p:cNvSpPr>
          <p:nvPr>
            <p:ph idx="1"/>
          </p:nvPr>
        </p:nvSpPr>
        <p:spPr>
          <a:xfrm>
            <a:off x="-36512" y="980728"/>
            <a:ext cx="9036496" cy="5267672"/>
          </a:xfrm>
        </p:spPr>
        <p:txBody>
          <a:bodyPr/>
          <a:lstStyle/>
          <a:p>
            <a:r>
              <a:rPr lang="en-US" sz="2200" dirty="0"/>
              <a:t>Observation: </a:t>
            </a:r>
            <a:r>
              <a:rPr lang="en-US" sz="2200" dirty="0">
                <a:solidFill>
                  <a:srgbClr val="0000FF"/>
                </a:solidFill>
              </a:rPr>
              <a:t>Most DRAM rows can be refreshed much less often without losing data </a:t>
            </a:r>
            <a:r>
              <a:rPr lang="en-US" sz="1500" b="1" dirty="0">
                <a:solidFill>
                  <a:schemeClr val="accent6">
                    <a:lumMod val="75000"/>
                  </a:schemeClr>
                </a:solidFill>
              </a:rPr>
              <a:t>[Kim+, EDL’09][Liu+ ISCA’13]</a:t>
            </a:r>
          </a:p>
          <a:p>
            <a:endParaRPr lang="en-US" sz="800" dirty="0"/>
          </a:p>
          <a:p>
            <a:r>
              <a:rPr lang="en-US" sz="2200" dirty="0"/>
              <a:t>Key idea: </a:t>
            </a:r>
            <a:r>
              <a:rPr lang="en-US" sz="2200" dirty="0">
                <a:solidFill>
                  <a:srgbClr val="0000FF"/>
                </a:solidFill>
              </a:rPr>
              <a:t>Refresh rows containing weak cells </a:t>
            </a:r>
          </a:p>
          <a:p>
            <a:pPr marL="0" indent="0">
              <a:buNone/>
            </a:pPr>
            <a:r>
              <a:rPr lang="en-US" sz="2200" dirty="0">
                <a:solidFill>
                  <a:srgbClr val="0000FF"/>
                </a:solidFill>
              </a:rPr>
              <a:t>    more frequently, other rows less frequently</a:t>
            </a:r>
          </a:p>
          <a:p>
            <a:pPr marL="344487" lvl="1" indent="0">
              <a:buNone/>
            </a:pPr>
            <a:r>
              <a:rPr lang="en-US" sz="2000" dirty="0">
                <a:solidFill>
                  <a:srgbClr val="FF0000"/>
                </a:solidFill>
              </a:rPr>
              <a:t>1. Profiling: </a:t>
            </a:r>
            <a:r>
              <a:rPr lang="en-US" sz="2000" dirty="0">
                <a:solidFill>
                  <a:srgbClr val="000000"/>
                </a:solidFill>
              </a:rPr>
              <a:t>Profile retention time of all rows</a:t>
            </a:r>
          </a:p>
          <a:p>
            <a:pPr marL="344487" lvl="1" indent="0">
              <a:buNone/>
            </a:pPr>
            <a:r>
              <a:rPr lang="en-US" sz="2000" dirty="0">
                <a:solidFill>
                  <a:srgbClr val="FF0000"/>
                </a:solidFill>
              </a:rPr>
              <a:t>2. Binning: </a:t>
            </a:r>
            <a:r>
              <a:rPr lang="en-US" sz="2000" dirty="0">
                <a:solidFill>
                  <a:srgbClr val="000000"/>
                </a:solidFill>
              </a:rPr>
              <a:t>Store rows into bins by retention time in memory controller</a:t>
            </a:r>
          </a:p>
          <a:p>
            <a:pPr marL="344487" lvl="1" indent="0">
              <a:buNone/>
            </a:pPr>
            <a:r>
              <a:rPr lang="en-US" sz="2000" dirty="0">
                <a:solidFill>
                  <a:srgbClr val="000000"/>
                </a:solidFill>
                <a:sym typeface="Wingdings"/>
              </a:rPr>
              <a:t>	</a:t>
            </a:r>
            <a:r>
              <a:rPr lang="en-US" sz="2000" i="1" dirty="0">
                <a:solidFill>
                  <a:srgbClr val="000000"/>
                </a:solidFill>
                <a:sym typeface="Wingdings"/>
              </a:rPr>
              <a:t>Efficient storage with Bloom Filters</a:t>
            </a:r>
            <a:r>
              <a:rPr lang="en-US" sz="2000" dirty="0">
                <a:solidFill>
                  <a:srgbClr val="000000"/>
                </a:solidFill>
                <a:sym typeface="Wingdings"/>
              </a:rPr>
              <a:t> (only 1.25KB for 32GB memory)</a:t>
            </a:r>
            <a:endParaRPr lang="en-US" sz="2000" dirty="0">
              <a:solidFill>
                <a:srgbClr val="000000"/>
              </a:solidFill>
            </a:endParaRPr>
          </a:p>
          <a:p>
            <a:pPr marL="344487" lvl="1" indent="0">
              <a:buNone/>
            </a:pPr>
            <a:r>
              <a:rPr lang="en-US" sz="2000" dirty="0">
                <a:solidFill>
                  <a:srgbClr val="FF0000"/>
                </a:solidFill>
              </a:rPr>
              <a:t>3. Refreshing: </a:t>
            </a:r>
            <a:r>
              <a:rPr lang="en-US" sz="2000" dirty="0">
                <a:solidFill>
                  <a:srgbClr val="000000"/>
                </a:solidFill>
              </a:rPr>
              <a:t>Memory controller refreshes rows in different bins at different rates</a:t>
            </a:r>
          </a:p>
          <a:p>
            <a:pPr lvl="1"/>
            <a:endParaRPr lang="en-US" sz="800" dirty="0"/>
          </a:p>
          <a:p>
            <a:r>
              <a:rPr lang="en-US" sz="2200" dirty="0"/>
              <a:t>Results: 8-core, 32GB, SPEC, TPC-C, TPC-H</a:t>
            </a:r>
          </a:p>
          <a:p>
            <a:pPr lvl="1"/>
            <a:r>
              <a:rPr lang="en-US" sz="1800" dirty="0">
                <a:solidFill>
                  <a:srgbClr val="0000FF"/>
                </a:solidFill>
              </a:rPr>
              <a:t>74.6% refresh reduction @ 1.25KB storage</a:t>
            </a:r>
          </a:p>
          <a:p>
            <a:pPr lvl="1"/>
            <a:r>
              <a:rPr lang="en-US" sz="1800" dirty="0">
                <a:solidFill>
                  <a:srgbClr val="0000FF"/>
                </a:solidFill>
              </a:rPr>
              <a:t>~16%/20% DRAM dynamic/idle power reduction</a:t>
            </a:r>
          </a:p>
          <a:p>
            <a:pPr lvl="1"/>
            <a:r>
              <a:rPr lang="en-US" sz="1800" dirty="0">
                <a:solidFill>
                  <a:srgbClr val="0000FF"/>
                </a:solidFill>
              </a:rPr>
              <a:t>~9% performance improvement </a:t>
            </a:r>
          </a:p>
          <a:p>
            <a:pPr lvl="1"/>
            <a:r>
              <a:rPr lang="en-US" sz="1800" dirty="0">
                <a:solidFill>
                  <a:srgbClr val="0000FF"/>
                </a:solidFill>
              </a:rPr>
              <a:t>Benefits increase with DRAM capacity</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5796136" y="4299384"/>
            <a:ext cx="3312368" cy="2369976"/>
          </a:xfrm>
          <a:prstGeom prst="rect">
            <a:avLst/>
          </a:prstGeom>
        </p:spPr>
      </p:pic>
      <p:sp>
        <p:nvSpPr>
          <p:cNvPr id="7" name="Rectangle 6"/>
          <p:cNvSpPr/>
          <p:nvPr/>
        </p:nvSpPr>
        <p:spPr>
          <a:xfrm>
            <a:off x="1403648" y="6577607"/>
            <a:ext cx="820891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mn-ea"/>
                <a:cs typeface="+mn-cs"/>
              </a:rPr>
              <a:t>Liu et al., “</a:t>
            </a:r>
            <a:r>
              <a:rPr kumimoji="0" lang="en-US" altLang="ja-JP" sz="1400" b="0" i="0" u="none" strike="noStrike" kern="1200" cap="none" spc="0" normalizeH="0" baseline="0" noProof="0" dirty="0">
                <a:ln>
                  <a:noFill/>
                </a:ln>
                <a:solidFill>
                  <a:srgbClr val="0000FF"/>
                </a:solidFill>
                <a:effectLst/>
                <a:uLnTx/>
                <a:uFillTx/>
                <a:latin typeface="Tahoma" charset="0"/>
                <a:ea typeface="+mn-ea"/>
                <a:cs typeface="+mn-cs"/>
              </a:rPr>
              <a:t>RAIDR: Retention-Aware Intelligent DRAM Refresh</a:t>
            </a:r>
            <a:r>
              <a:rPr kumimoji="0" lang="en-US" altLang="ja-JP"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400" b="0" i="0" u="none" strike="noStrike" kern="1200" cap="none" spc="0" normalizeH="0" baseline="0" noProof="0" dirty="0">
                <a:ln>
                  <a:noFill/>
                </a:ln>
                <a:solidFill>
                  <a:srgbClr val="000000"/>
                </a:solidFill>
                <a:effectLst/>
                <a:uLnTx/>
                <a:uFillTx/>
                <a:latin typeface="Tahoma" charset="0"/>
                <a:ea typeface="+mn-ea"/>
                <a:cs typeface="+mn-cs"/>
              </a:rPr>
              <a:t> ISCA 2012.</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a:spLocks noChangeArrowheads="1"/>
          </p:cNvSpPr>
          <p:nvPr/>
        </p:nvSpPr>
        <p:spPr bwMode="auto">
          <a:xfrm>
            <a:off x="6948264" y="1844825"/>
            <a:ext cx="1224136" cy="432048"/>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ＭＳ Ｐゴシック" charset="0"/>
              <a:cs typeface="ＭＳ Ｐゴシック" charset="0"/>
            </a:endParaRPr>
          </a:p>
        </p:txBody>
      </p:sp>
      <p:sp>
        <p:nvSpPr>
          <p:cNvPr id="9" name="Rectangle 8"/>
          <p:cNvSpPr/>
          <p:nvPr/>
        </p:nvSpPr>
        <p:spPr>
          <a:xfrm>
            <a:off x="323528" y="2708919"/>
            <a:ext cx="5184576" cy="360041"/>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9531963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More on RAIDR: </a:t>
            </a:r>
            <a:r>
              <a:rPr lang="en-US" dirty="0" err="1"/>
              <a:t>Perf+Energy</a:t>
            </a:r>
            <a:r>
              <a:rPr lang="en-US" dirty="0"/>
              <a:t> Perspective</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1355393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02057-7287-C345-BF29-B63A6837E3BE}"/>
              </a:ext>
            </a:extLst>
          </p:cNvPr>
          <p:cNvSpPr>
            <a:spLocks noGrp="1"/>
          </p:cNvSpPr>
          <p:nvPr>
            <p:ph type="title"/>
          </p:nvPr>
        </p:nvSpPr>
        <p:spPr/>
        <p:txBody>
          <a:bodyPr/>
          <a:lstStyle/>
          <a:p>
            <a:r>
              <a:rPr lang="en-US" dirty="0"/>
              <a:t>Finding DRAM Retention Failures</a:t>
            </a:r>
          </a:p>
        </p:txBody>
      </p:sp>
      <p:sp>
        <p:nvSpPr>
          <p:cNvPr id="3" name="Content Placeholder 2">
            <a:extLst>
              <a:ext uri="{FF2B5EF4-FFF2-40B4-BE49-F238E27FC236}">
                <a16:creationId xmlns:a16="http://schemas.microsoft.com/office/drawing/2014/main" id="{EE857701-414A-C94B-ABA6-F4C9FB4BFC89}"/>
              </a:ext>
            </a:extLst>
          </p:cNvPr>
          <p:cNvSpPr>
            <a:spLocks noGrp="1"/>
          </p:cNvSpPr>
          <p:nvPr>
            <p:ph idx="1"/>
          </p:nvPr>
        </p:nvSpPr>
        <p:spPr>
          <a:xfrm>
            <a:off x="228600" y="1187605"/>
            <a:ext cx="8610600" cy="5193723"/>
          </a:xfrm>
        </p:spPr>
        <p:txBody>
          <a:bodyPr/>
          <a:lstStyle/>
          <a:p>
            <a:r>
              <a:rPr lang="en-US" dirty="0"/>
              <a:t>How can we reliably find the retention time of all DRAM cells?</a:t>
            </a:r>
          </a:p>
          <a:p>
            <a:endParaRPr lang="en-US" dirty="0"/>
          </a:p>
          <a:p>
            <a:r>
              <a:rPr lang="en-US" dirty="0"/>
              <a:t>Goals: so that we can</a:t>
            </a:r>
          </a:p>
          <a:p>
            <a:pPr lvl="1"/>
            <a:r>
              <a:rPr lang="en-US" dirty="0"/>
              <a:t>Make DRAM reliable and secure</a:t>
            </a:r>
          </a:p>
          <a:p>
            <a:pPr lvl="1"/>
            <a:r>
              <a:rPr lang="en-US" dirty="0"/>
              <a:t>Make techniques like RAIDR work </a:t>
            </a:r>
          </a:p>
          <a:p>
            <a:pPr marL="344487" lvl="1" indent="0">
              <a:buNone/>
            </a:pPr>
            <a:r>
              <a:rPr lang="en-US" dirty="0">
                <a:sym typeface="Wingdings" pitchFamily="2" charset="2"/>
              </a:rPr>
              <a:t>     improve performance and energy</a:t>
            </a:r>
            <a:endParaRPr lang="en-US" dirty="0"/>
          </a:p>
        </p:txBody>
      </p:sp>
      <p:sp>
        <p:nvSpPr>
          <p:cNvPr id="4" name="Slide Number Placeholder 3">
            <a:extLst>
              <a:ext uri="{FF2B5EF4-FFF2-40B4-BE49-F238E27FC236}">
                <a16:creationId xmlns:a16="http://schemas.microsoft.com/office/drawing/2014/main" id="{2E16E39B-DB4B-B646-AF03-3914C82C2D5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8945038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Mitigation of Retention Issues </a:t>
            </a:r>
            <a:r>
              <a:rPr lang="en-US" sz="2600" b="1" dirty="0"/>
              <a:t>[SIGMETRICS’14]</a:t>
            </a:r>
          </a:p>
        </p:txBody>
      </p:sp>
    </p:spTree>
    <p:extLst>
      <p:ext uri="{BB962C8B-B14F-4D97-AF65-F5344CB8AC3E}">
        <p14:creationId xmlns:p14="http://schemas.microsoft.com/office/powerpoint/2010/main" val="2741931794"/>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49520"/>
            <a:ext cx="9144000" cy="4525963"/>
          </a:xfrm>
        </p:spPr>
        <p:txBody>
          <a:bodyPr/>
          <a:lstStyle/>
          <a:p>
            <a:pPr marL="0" indent="0">
              <a:buNone/>
            </a:pPr>
            <a:r>
              <a:rPr lang="en-US" sz="4000" b="1" i="1" dirty="0">
                <a:solidFill>
                  <a:schemeClr val="tx2"/>
                </a:solidFill>
              </a:rPr>
              <a:t>   Key Observations:</a:t>
            </a:r>
          </a:p>
          <a:p>
            <a:r>
              <a:rPr lang="en-US" b="1" dirty="0">
                <a:solidFill>
                  <a:srgbClr val="FF0000"/>
                </a:solidFill>
              </a:rPr>
              <a:t>Testing </a:t>
            </a:r>
            <a:r>
              <a:rPr lang="en-US" b="1" dirty="0"/>
              <a:t>alone</a:t>
            </a:r>
            <a:r>
              <a:rPr lang="en-US" b="1" dirty="0">
                <a:solidFill>
                  <a:srgbClr val="FF0000"/>
                </a:solidFill>
              </a:rPr>
              <a:t> cannot detect </a:t>
            </a:r>
            <a:r>
              <a:rPr lang="en-US" b="1" dirty="0">
                <a:solidFill>
                  <a:srgbClr val="000000"/>
                </a:solidFill>
              </a:rPr>
              <a:t>all possible failures</a:t>
            </a:r>
          </a:p>
          <a:p>
            <a:r>
              <a:rPr lang="en-US" b="1" dirty="0">
                <a:solidFill>
                  <a:srgbClr val="FF0000"/>
                </a:solidFill>
              </a:rPr>
              <a:t>Combination </a:t>
            </a:r>
            <a:r>
              <a:rPr lang="en-US" b="1" dirty="0">
                <a:solidFill>
                  <a:srgbClr val="000000"/>
                </a:solidFill>
              </a:rPr>
              <a:t>of ECC and other mitigation techniques is much more</a:t>
            </a:r>
            <a:r>
              <a:rPr lang="en-US" b="1" dirty="0">
                <a:solidFill>
                  <a:srgbClr val="FF0000"/>
                </a:solidFill>
              </a:rPr>
              <a:t> effective</a:t>
            </a:r>
          </a:p>
          <a:p>
            <a:pPr lvl="1"/>
            <a:r>
              <a:rPr lang="en-US" b="1" dirty="0">
                <a:solidFill>
                  <a:srgbClr val="FF0000"/>
                </a:solidFill>
              </a:rPr>
              <a:t>But degrades performance</a:t>
            </a:r>
          </a:p>
          <a:p>
            <a:r>
              <a:rPr lang="en-US" b="1" dirty="0">
                <a:solidFill>
                  <a:srgbClr val="FF0000"/>
                </a:solidFill>
              </a:rPr>
              <a:t>Testing </a:t>
            </a:r>
            <a:r>
              <a:rPr lang="en-US" b="1" dirty="0">
                <a:solidFill>
                  <a:srgbClr val="000000"/>
                </a:solidFill>
              </a:rPr>
              <a:t>can help to reduce the </a:t>
            </a:r>
            <a:r>
              <a:rPr lang="en-US" b="1" dirty="0">
                <a:solidFill>
                  <a:srgbClr val="FF0000"/>
                </a:solidFill>
              </a:rPr>
              <a:t>ECC strength</a:t>
            </a:r>
          </a:p>
          <a:p>
            <a:pPr lvl="1"/>
            <a:r>
              <a:rPr lang="en-US" b="1" dirty="0">
                <a:solidFill>
                  <a:srgbClr val="000000"/>
                </a:solidFill>
              </a:rPr>
              <a:t>Even when starting with a</a:t>
            </a:r>
            <a:r>
              <a:rPr lang="en-US" b="1" dirty="0">
                <a:solidFill>
                  <a:srgbClr val="FF0000"/>
                </a:solidFill>
              </a:rPr>
              <a:t> higher strength ECC</a:t>
            </a:r>
          </a:p>
          <a:p>
            <a:endParaRPr lang="en-US" b="1" dirty="0">
              <a:solidFill>
                <a:srgbClr val="FF0000"/>
              </a:solidFill>
            </a:endParaRPr>
          </a:p>
          <a:p>
            <a:endParaRPr lang="en-US" b="1" dirty="0">
              <a:solidFill>
                <a:srgbClr val="FF0000"/>
              </a:solidFill>
            </a:endParaRPr>
          </a:p>
          <a:p>
            <a:endParaRPr lang="en-US" b="1" dirty="0">
              <a:solidFill>
                <a:srgbClr val="FF0000"/>
              </a:solidFill>
            </a:endParaRPr>
          </a:p>
          <a:p>
            <a:pPr marL="0" indent="0">
              <a:buNone/>
            </a:pPr>
            <a:endParaRPr lang="en-US" dirty="0"/>
          </a:p>
          <a:p>
            <a:endParaRPr lang="en-US" dirty="0"/>
          </a:p>
          <a:p>
            <a:endParaRPr lang="en-US" dirty="0"/>
          </a:p>
        </p:txBody>
      </p:sp>
      <p:sp>
        <p:nvSpPr>
          <p:cNvPr id="5" name="Title 1"/>
          <p:cNvSpPr>
            <a:spLocks noGrp="1"/>
          </p:cNvSpPr>
          <p:nvPr>
            <p:ph type="title"/>
          </p:nvPr>
        </p:nvSpPr>
        <p:spPr>
          <a:xfrm>
            <a:off x="457200" y="-113054"/>
            <a:ext cx="8229600" cy="1143000"/>
          </a:xfrm>
        </p:spPr>
        <p:txBody>
          <a:bodyPr>
            <a:normAutofit fontScale="90000"/>
          </a:bodyPr>
          <a:lstStyle/>
          <a:p>
            <a:r>
              <a:rPr lang="en-US" b="1" dirty="0"/>
              <a:t>Towards an Online Profiling System</a:t>
            </a:r>
          </a:p>
        </p:txBody>
      </p:sp>
      <p:sp>
        <p:nvSpPr>
          <p:cNvPr id="6" name="Rectangle 6"/>
          <p:cNvSpPr>
            <a:spLocks noChangeArrowheads="1"/>
          </p:cNvSpPr>
          <p:nvPr/>
        </p:nvSpPr>
        <p:spPr bwMode="auto">
          <a:xfrm>
            <a:off x="107504" y="6165304"/>
            <a:ext cx="820896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Khan+, “</a:t>
            </a:r>
            <a:r>
              <a:rPr kumimoji="0" lang="en-US" sz="14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The Efficacy of Error Mitigation Techniques for DRAM Retention Failures: A Comparative Experimental Study</a:t>
            </a:r>
            <a:r>
              <a:rPr kumimoji="0" lang="en-US" sz="14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SIGMETRICS 2014.</a:t>
            </a:r>
          </a:p>
        </p:txBody>
      </p:sp>
    </p:spTree>
    <p:extLst>
      <p:ext uri="{BB962C8B-B14F-4D97-AF65-F5344CB8AC3E}">
        <p14:creationId xmlns:p14="http://schemas.microsoft.com/office/powerpoint/2010/main" val="109131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p:cNvSpPr txBox="1"/>
          <p:nvPr/>
        </p:nvSpPr>
        <p:spPr>
          <a:xfrm>
            <a:off x="-24379" y="5718539"/>
            <a:ext cx="9187055"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Run tests periodically after a short interval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at smaller regions of memory </a:t>
            </a:r>
          </a:p>
        </p:txBody>
      </p:sp>
      <p:sp>
        <p:nvSpPr>
          <p:cNvPr id="2" name="Title 1"/>
          <p:cNvSpPr>
            <a:spLocks noGrp="1"/>
          </p:cNvSpPr>
          <p:nvPr>
            <p:ph type="title"/>
          </p:nvPr>
        </p:nvSpPr>
        <p:spPr>
          <a:xfrm>
            <a:off x="457200" y="-263462"/>
            <a:ext cx="8229600" cy="1143000"/>
          </a:xfrm>
        </p:spPr>
        <p:txBody>
          <a:bodyPr>
            <a:normAutofit fontScale="90000"/>
          </a:bodyPr>
          <a:lstStyle/>
          <a:p>
            <a:r>
              <a:rPr lang="en-US" b="1" dirty="0"/>
              <a:t>Towards an Online Profiling System</a:t>
            </a:r>
          </a:p>
        </p:txBody>
      </p:sp>
      <p:pic>
        <p:nvPicPr>
          <p:cNvPr id="4" name="Picture 3"/>
          <p:cNvPicPr>
            <a:picLocks noChangeAspect="1"/>
          </p:cNvPicPr>
          <p:nvPr/>
        </p:nvPicPr>
        <p:blipFill>
          <a:blip r:embed="rId3"/>
          <a:stretch>
            <a:fillRect/>
          </a:stretch>
        </p:blipFill>
        <p:spPr>
          <a:xfrm>
            <a:off x="11959" y="1887638"/>
            <a:ext cx="2790112" cy="1890735"/>
          </a:xfrm>
          <a:prstGeom prst="rect">
            <a:avLst/>
          </a:prstGeom>
        </p:spPr>
      </p:pic>
      <p:sp>
        <p:nvSpPr>
          <p:cNvPr id="6" name="TextBox 5"/>
          <p:cNvSpPr txBox="1"/>
          <p:nvPr/>
        </p:nvSpPr>
        <p:spPr>
          <a:xfrm>
            <a:off x="15306" y="883373"/>
            <a:ext cx="3509244"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Initially Protect DRAM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with Strong ECC</a:t>
            </a:r>
          </a:p>
        </p:txBody>
      </p:sp>
      <p:sp>
        <p:nvSpPr>
          <p:cNvPr id="7" name="Oval 6"/>
          <p:cNvSpPr>
            <a:spLocks noChangeAspect="1"/>
          </p:cNvSpPr>
          <p:nvPr/>
        </p:nvSpPr>
        <p:spPr>
          <a:xfrm>
            <a:off x="2995618" y="1312874"/>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1</a:t>
            </a:r>
          </a:p>
        </p:txBody>
      </p:sp>
      <p:grpSp>
        <p:nvGrpSpPr>
          <p:cNvPr id="8" name="Group 7"/>
          <p:cNvGrpSpPr/>
          <p:nvPr/>
        </p:nvGrpSpPr>
        <p:grpSpPr>
          <a:xfrm>
            <a:off x="3621178" y="2059167"/>
            <a:ext cx="3273181" cy="2582606"/>
            <a:chOff x="428328" y="2110982"/>
            <a:chExt cx="3273181" cy="2582606"/>
          </a:xfrm>
        </p:grpSpPr>
        <p:cxnSp>
          <p:nvCxnSpPr>
            <p:cNvPr id="9" name="Straight Connector 8"/>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534160" y="2226069"/>
              <a:ext cx="3067764" cy="525790"/>
              <a:chOff x="534160" y="2226069"/>
              <a:chExt cx="3067764" cy="525790"/>
            </a:xfrm>
          </p:grpSpPr>
          <p:sp>
            <p:nvSpPr>
              <p:cNvPr id="37" name="Oval 36"/>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Oval 3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8"/>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Oval 3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Oval 40"/>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 name="Group 18"/>
            <p:cNvGrpSpPr/>
            <p:nvPr/>
          </p:nvGrpSpPr>
          <p:grpSpPr>
            <a:xfrm>
              <a:off x="541777" y="2821081"/>
              <a:ext cx="3058627" cy="525790"/>
              <a:chOff x="534160" y="2226069"/>
              <a:chExt cx="3058627" cy="525790"/>
            </a:xfrm>
          </p:grpSpPr>
          <p:sp>
            <p:nvSpPr>
              <p:cNvPr id="32" name="Oval 31"/>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Oval 34"/>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Oval 35"/>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Group 19"/>
            <p:cNvGrpSpPr/>
            <p:nvPr/>
          </p:nvGrpSpPr>
          <p:grpSpPr>
            <a:xfrm>
              <a:off x="538848" y="3430281"/>
              <a:ext cx="3067764" cy="525790"/>
              <a:chOff x="543297" y="2226069"/>
              <a:chExt cx="3067764" cy="525790"/>
            </a:xfrm>
          </p:grpSpPr>
          <p:sp>
            <p:nvSpPr>
              <p:cNvPr id="27" name="Oval 26"/>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1" name="Group 20"/>
            <p:cNvGrpSpPr/>
            <p:nvPr/>
          </p:nvGrpSpPr>
          <p:grpSpPr>
            <a:xfrm>
              <a:off x="535919" y="4030345"/>
              <a:ext cx="3067764" cy="525790"/>
              <a:chOff x="543297" y="2226069"/>
              <a:chExt cx="3067764" cy="525790"/>
            </a:xfrm>
          </p:grpSpPr>
          <p:sp>
            <p:nvSpPr>
              <p:cNvPr id="22" name="Oval 21"/>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42" name="Lightning Bolt 41"/>
          <p:cNvSpPr/>
          <p:nvPr/>
        </p:nvSpPr>
        <p:spPr>
          <a:xfrm>
            <a:off x="5084308"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Lightning Bolt 42"/>
          <p:cNvSpPr/>
          <p:nvPr/>
        </p:nvSpPr>
        <p:spPr>
          <a:xfrm>
            <a:off x="5730147"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Lightning Bolt 43"/>
          <p:cNvSpPr/>
          <p:nvPr/>
        </p:nvSpPr>
        <p:spPr>
          <a:xfrm>
            <a:off x="5710323" y="283750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Box 44"/>
          <p:cNvSpPr txBox="1"/>
          <p:nvPr/>
        </p:nvSpPr>
        <p:spPr>
          <a:xfrm>
            <a:off x="4332838" y="863581"/>
            <a:ext cx="2627692"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Periodically Test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 Parts of DRAM</a:t>
            </a:r>
          </a:p>
        </p:txBody>
      </p:sp>
      <p:sp>
        <p:nvSpPr>
          <p:cNvPr id="46" name="Oval 45"/>
          <p:cNvSpPr>
            <a:spLocks noChangeAspect="1"/>
          </p:cNvSpPr>
          <p:nvPr/>
        </p:nvSpPr>
        <p:spPr>
          <a:xfrm>
            <a:off x="6872362" y="1293082"/>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2</a:t>
            </a:r>
          </a:p>
        </p:txBody>
      </p:sp>
      <p:grpSp>
        <p:nvGrpSpPr>
          <p:cNvPr id="70" name="Group 69"/>
          <p:cNvGrpSpPr/>
          <p:nvPr/>
        </p:nvGrpSpPr>
        <p:grpSpPr>
          <a:xfrm>
            <a:off x="6832259" y="2062634"/>
            <a:ext cx="2060493" cy="2570158"/>
            <a:chOff x="2912465" y="3911935"/>
            <a:chExt cx="2060493" cy="2570158"/>
          </a:xfrm>
          <a:solidFill>
            <a:srgbClr val="7F7F7F"/>
          </a:solidFill>
        </p:grpSpPr>
        <p:cxnSp>
          <p:nvCxnSpPr>
            <p:cNvPr id="71" name="Straight Connector 70"/>
            <p:cNvCxnSpPr/>
            <p:nvPr/>
          </p:nvCxnSpPr>
          <p:spPr>
            <a:xfrm>
              <a:off x="4560979" y="3924383"/>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2934018" y="6069693"/>
              <a:ext cx="2038940" cy="12561"/>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2927810" y="5488552"/>
              <a:ext cx="2045148"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913985" y="4296250"/>
              <a:ext cx="2058973" cy="849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2912465" y="4885888"/>
              <a:ext cx="2060493"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Oval 78"/>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Oval 79"/>
            <p:cNvSpPr/>
            <p:nvPr/>
          </p:nvSpPr>
          <p:spPr>
            <a:xfrm>
              <a:off x="4285097" y="403012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Oval 80"/>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Oval 81"/>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Oval 82"/>
            <p:cNvSpPr/>
            <p:nvPr/>
          </p:nvSpPr>
          <p:spPr>
            <a:xfrm>
              <a:off x="4292714" y="46251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Oval 83"/>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Oval 84"/>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Oval 85"/>
            <p:cNvSpPr/>
            <p:nvPr/>
          </p:nvSpPr>
          <p:spPr>
            <a:xfrm>
              <a:off x="4289785" y="52343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Oval 8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Oval 8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Oval 88"/>
            <p:cNvSpPr/>
            <p:nvPr/>
          </p:nvSpPr>
          <p:spPr>
            <a:xfrm>
              <a:off x="4286856" y="583440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8" name="TextBox 97"/>
          <p:cNvSpPr txBox="1"/>
          <p:nvPr/>
        </p:nvSpPr>
        <p:spPr>
          <a:xfrm>
            <a:off x="7276450" y="2690470"/>
            <a:ext cx="1374520" cy="1015663"/>
          </a:xfrm>
          <a:prstGeom prst="rect">
            <a:avLst/>
          </a:prstGeom>
          <a:noFill/>
          <a:scene3d>
            <a:camera prst="orthographicFront">
              <a:rot lat="0" lon="0" rev="18900000"/>
            </a:camera>
            <a:lightRig rig="threePt" dir="t"/>
          </a:scene3d>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n-ea"/>
                <a:cs typeface="+mn-cs"/>
              </a:rPr>
              <a:t>ECC</a:t>
            </a:r>
          </a:p>
        </p:txBody>
      </p:sp>
      <p:grpSp>
        <p:nvGrpSpPr>
          <p:cNvPr id="100" name="Group 99"/>
          <p:cNvGrpSpPr/>
          <p:nvPr/>
        </p:nvGrpSpPr>
        <p:grpSpPr>
          <a:xfrm>
            <a:off x="2583355" y="2066276"/>
            <a:ext cx="4348647" cy="1399650"/>
            <a:chOff x="2561827" y="2066276"/>
            <a:chExt cx="4348647" cy="1399650"/>
          </a:xfrm>
        </p:grpSpPr>
        <p:sp>
          <p:nvSpPr>
            <p:cNvPr id="90" name="Rectangle 89"/>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TextBox 90"/>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93" name="Straight Arrow Connector 92"/>
            <p:cNvCxnSpPr>
              <a:endCxn id="90"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9" name="&quot;No&quot; Symbol 98"/>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1" name="Group 100"/>
          <p:cNvGrpSpPr/>
          <p:nvPr/>
        </p:nvGrpSpPr>
        <p:grpSpPr>
          <a:xfrm>
            <a:off x="2585059" y="2670680"/>
            <a:ext cx="4348647" cy="1399650"/>
            <a:chOff x="2561827" y="2066276"/>
            <a:chExt cx="4348647" cy="1399650"/>
          </a:xfrm>
        </p:grpSpPr>
        <p:sp>
          <p:nvSpPr>
            <p:cNvPr id="102" name="Rectangle 101"/>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TextBox 102"/>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104" name="Straight Arrow Connector 103"/>
            <p:cNvCxnSpPr>
              <a:endCxn id="102"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5" name="&quot;No&quot; Symbol 104"/>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6" name="Group 105"/>
          <p:cNvGrpSpPr/>
          <p:nvPr/>
        </p:nvGrpSpPr>
        <p:grpSpPr>
          <a:xfrm>
            <a:off x="2586763" y="3275084"/>
            <a:ext cx="4348647" cy="1399650"/>
            <a:chOff x="2561827" y="2066276"/>
            <a:chExt cx="4348647" cy="1399650"/>
          </a:xfrm>
        </p:grpSpPr>
        <p:sp>
          <p:nvSpPr>
            <p:cNvPr id="107" name="Rectangle 106"/>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TextBox 107"/>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109" name="Straight Arrow Connector 108"/>
            <p:cNvCxnSpPr>
              <a:endCxn id="107"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0" name="&quot;No&quot; Symbol 109"/>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1" name="TextBox 110"/>
          <p:cNvSpPr txBox="1"/>
          <p:nvPr/>
        </p:nvSpPr>
        <p:spPr>
          <a:xfrm>
            <a:off x="5058325" y="4702165"/>
            <a:ext cx="3074605"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Mitigate errors 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reduce ECC</a:t>
            </a:r>
          </a:p>
        </p:txBody>
      </p:sp>
      <p:sp>
        <p:nvSpPr>
          <p:cNvPr id="112" name="Oval 111"/>
          <p:cNvSpPr>
            <a:spLocks noChangeAspect="1"/>
          </p:cNvSpPr>
          <p:nvPr/>
        </p:nvSpPr>
        <p:spPr>
          <a:xfrm>
            <a:off x="7821298" y="5131666"/>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3</a:t>
            </a:r>
          </a:p>
        </p:txBody>
      </p:sp>
      <p:grpSp>
        <p:nvGrpSpPr>
          <p:cNvPr id="114" name="Group 113"/>
          <p:cNvGrpSpPr/>
          <p:nvPr/>
        </p:nvGrpSpPr>
        <p:grpSpPr>
          <a:xfrm>
            <a:off x="6830554" y="2060898"/>
            <a:ext cx="1436182" cy="2563934"/>
            <a:chOff x="2912465" y="3911935"/>
            <a:chExt cx="1436182" cy="2563934"/>
          </a:xfrm>
          <a:solidFill>
            <a:schemeClr val="bg1">
              <a:lumMod val="50000"/>
            </a:schemeClr>
          </a:solidFill>
        </p:grpSpPr>
        <p:cxnSp>
          <p:nvCxnSpPr>
            <p:cNvPr id="115" name="Straight Connector 114"/>
            <p:cNvCxnSpPr/>
            <p:nvPr/>
          </p:nvCxnSpPr>
          <p:spPr>
            <a:xfrm flipV="1">
              <a:off x="2934018" y="6069693"/>
              <a:ext cx="1414629" cy="12562"/>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2927810" y="5488552"/>
              <a:ext cx="1420837"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V="1">
              <a:off x="2913985" y="4283223"/>
              <a:ext cx="1413134" cy="1302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2912465" y="4885888"/>
              <a:ext cx="1436182"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1" name="Oval 120"/>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Oval 121"/>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Oval 122"/>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4" name="Oval 123"/>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Oval 124"/>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Oval 125"/>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7" name="Oval 12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8" name="Oval 12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9" name="Picture 128"/>
          <p:cNvPicPr>
            <a:picLocks noChangeAspect="1"/>
          </p:cNvPicPr>
          <p:nvPr/>
        </p:nvPicPr>
        <p:blipFill>
          <a:blip r:embed="rId4"/>
          <a:stretch>
            <a:fillRect/>
          </a:stretch>
        </p:blipFill>
        <p:spPr>
          <a:xfrm>
            <a:off x="442836" y="4331776"/>
            <a:ext cx="2095500" cy="1013460"/>
          </a:xfrm>
          <a:prstGeom prst="rect">
            <a:avLst/>
          </a:prstGeom>
        </p:spPr>
      </p:pic>
      <p:sp>
        <p:nvSpPr>
          <p:cNvPr id="130" name="Lightning Bolt 129"/>
          <p:cNvSpPr/>
          <p:nvPr/>
        </p:nvSpPr>
        <p:spPr>
          <a:xfrm>
            <a:off x="1165262" y="4614186"/>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2729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par>
                          <p:cTn id="19" fill="hold">
                            <p:stCondLst>
                              <p:cond delay="0"/>
                            </p:stCondLst>
                            <p:childTnLst>
                              <p:par>
                                <p:cTn id="20" presetID="42" presetClass="path" presetSubtype="0" accel="50000" decel="50000" fill="hold" nodeType="afterEffect">
                                  <p:stCondLst>
                                    <p:cond delay="0"/>
                                  </p:stCondLst>
                                  <p:childTnLst>
                                    <p:animMotion origin="layout" path="M -1.64498E-6 -1.56069E-6 L -1.64498E-6 0.08856 " pathEditMode="relative" rAng="0" ptsTypes="AA">
                                      <p:cBhvr>
                                        <p:cTn id="21" dur="1000" fill="hold"/>
                                        <p:tgtEl>
                                          <p:spTgt spid="100"/>
                                        </p:tgtEl>
                                        <p:attrNameLst>
                                          <p:attrName>ppt_x</p:attrName>
                                          <p:attrName>ppt_y</p:attrName>
                                        </p:attrNameLst>
                                      </p:cBhvr>
                                      <p:rCtr x="0" y="4416"/>
                                    </p:animMotion>
                                  </p:childTnLst>
                                </p:cTn>
                              </p:par>
                            </p:childTnLst>
                          </p:cTn>
                        </p:par>
                        <p:par>
                          <p:cTn id="22" fill="hold">
                            <p:stCondLst>
                              <p:cond delay="1000"/>
                            </p:stCondLst>
                            <p:childTnLst>
                              <p:par>
                                <p:cTn id="23" presetID="3" presetClass="exit" presetSubtype="10" fill="hold" nodeType="afterEffect">
                                  <p:stCondLst>
                                    <p:cond delay="0"/>
                                  </p:stCondLst>
                                  <p:childTnLst>
                                    <p:animEffect transition="out" filter="blinds(horizontal)">
                                      <p:cBhvr>
                                        <p:cTn id="24" dur="500"/>
                                        <p:tgtEl>
                                          <p:spTgt spid="100"/>
                                        </p:tgtEl>
                                      </p:cBhvr>
                                    </p:animEffect>
                                    <p:set>
                                      <p:cBhvr>
                                        <p:cTn id="25" dur="1" fill="hold">
                                          <p:stCondLst>
                                            <p:cond delay="499"/>
                                          </p:stCondLst>
                                        </p:cTn>
                                        <p:tgtEl>
                                          <p:spTgt spid="100"/>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01"/>
                                        </p:tgtEl>
                                        <p:attrNameLst>
                                          <p:attrName>style.visibility</p:attrName>
                                        </p:attrNameLst>
                                      </p:cBhvr>
                                      <p:to>
                                        <p:strVal val="visible"/>
                                      </p:to>
                                    </p:set>
                                  </p:childTnLst>
                                </p:cTn>
                              </p:par>
                            </p:childTnLst>
                          </p:cTn>
                        </p:par>
                        <p:par>
                          <p:cTn id="28" fill="hold">
                            <p:stCondLst>
                              <p:cond delay="1500"/>
                            </p:stCondLst>
                            <p:childTnLst>
                              <p:par>
                                <p:cTn id="29" presetID="42" presetClass="path" presetSubtype="0" accel="50000" decel="50000" fill="hold" nodeType="afterEffect">
                                  <p:stCondLst>
                                    <p:cond delay="0"/>
                                  </p:stCondLst>
                                  <p:childTnLst>
                                    <p:animMotion origin="layout" path="M -1.64498E-6 -1.56069E-6 L -1.64498E-6 0.08856 " pathEditMode="relative" rAng="0" ptsTypes="AA">
                                      <p:cBhvr>
                                        <p:cTn id="30" dur="1000" fill="hold"/>
                                        <p:tgtEl>
                                          <p:spTgt spid="101"/>
                                        </p:tgtEl>
                                        <p:attrNameLst>
                                          <p:attrName>ppt_x</p:attrName>
                                          <p:attrName>ppt_y</p:attrName>
                                        </p:attrNameLst>
                                      </p:cBhvr>
                                      <p:rCtr x="0" y="4416"/>
                                    </p:animMotion>
                                  </p:childTnLst>
                                </p:cTn>
                              </p:par>
                            </p:childTnLst>
                          </p:cTn>
                        </p:par>
                        <p:par>
                          <p:cTn id="31" fill="hold">
                            <p:stCondLst>
                              <p:cond delay="2500"/>
                            </p:stCondLst>
                            <p:childTnLst>
                              <p:par>
                                <p:cTn id="32" presetID="3" presetClass="exit" presetSubtype="10" fill="hold" nodeType="afterEffect">
                                  <p:stCondLst>
                                    <p:cond delay="0"/>
                                  </p:stCondLst>
                                  <p:childTnLst>
                                    <p:animEffect transition="out" filter="blinds(horizontal)">
                                      <p:cBhvr>
                                        <p:cTn id="33" dur="500"/>
                                        <p:tgtEl>
                                          <p:spTgt spid="101"/>
                                        </p:tgtEl>
                                      </p:cBhvr>
                                    </p:animEffect>
                                    <p:set>
                                      <p:cBhvr>
                                        <p:cTn id="34" dur="1" fill="hold">
                                          <p:stCondLst>
                                            <p:cond delay="499"/>
                                          </p:stCondLst>
                                        </p:cTn>
                                        <p:tgtEl>
                                          <p:spTgt spid="10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childTnLst>
                          </p:cTn>
                        </p:par>
                        <p:par>
                          <p:cTn id="37" fill="hold">
                            <p:stCondLst>
                              <p:cond delay="3000"/>
                            </p:stCondLst>
                            <p:childTnLst>
                              <p:par>
                                <p:cTn id="38" presetID="42" presetClass="path" presetSubtype="0" accel="50000" decel="50000" fill="hold" nodeType="afterEffect">
                                  <p:stCondLst>
                                    <p:cond delay="0"/>
                                  </p:stCondLst>
                                  <p:childTnLst>
                                    <p:animMotion origin="layout" path="M -1.64498E-6 -1.56069E-6 L -1.64498E-6 0.08856 " pathEditMode="relative" rAng="0" ptsTypes="AA">
                                      <p:cBhvr>
                                        <p:cTn id="39" dur="1000" fill="hold"/>
                                        <p:tgtEl>
                                          <p:spTgt spid="106"/>
                                        </p:tgtEl>
                                        <p:attrNameLst>
                                          <p:attrName>ppt_x</p:attrName>
                                          <p:attrName>ppt_y</p:attrName>
                                        </p:attrNameLst>
                                      </p:cBhvr>
                                      <p:rCtr x="0" y="4416"/>
                                    </p:animMotion>
                                  </p:childTnLst>
                                </p:cTn>
                              </p:par>
                            </p:childTnLst>
                          </p:cTn>
                        </p:par>
                        <p:par>
                          <p:cTn id="40" fill="hold">
                            <p:stCondLst>
                              <p:cond delay="4000"/>
                            </p:stCondLst>
                            <p:childTnLst>
                              <p:par>
                                <p:cTn id="41" presetID="3" presetClass="exit" presetSubtype="10" fill="hold" nodeType="afterEffect">
                                  <p:stCondLst>
                                    <p:cond delay="0"/>
                                  </p:stCondLst>
                                  <p:childTnLst>
                                    <p:animEffect transition="out" filter="blinds(horizontal)">
                                      <p:cBhvr>
                                        <p:cTn id="42" dur="500"/>
                                        <p:tgtEl>
                                          <p:spTgt spid="106"/>
                                        </p:tgtEl>
                                      </p:cBhvr>
                                    </p:animEffect>
                                    <p:set>
                                      <p:cBhvr>
                                        <p:cTn id="43" dur="1" fill="hold">
                                          <p:stCondLst>
                                            <p:cond delay="499"/>
                                          </p:stCondLst>
                                        </p:cTn>
                                        <p:tgtEl>
                                          <p:spTgt spid="10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1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grpId="0" nodeType="clickEffect">
                                  <p:stCondLst>
                                    <p:cond delay="0"/>
                                  </p:stCondLst>
                                  <p:childTnLst>
                                    <p:animEffect transition="out" filter="blinds(horizontal)">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par>
                                <p:cTn id="55" presetID="3" presetClass="exit" presetSubtype="10" fill="hold" grpId="0" nodeType="withEffect">
                                  <p:stCondLst>
                                    <p:cond delay="0"/>
                                  </p:stCondLst>
                                  <p:childTnLst>
                                    <p:animEffect transition="out" filter="blinds(horizontal)">
                                      <p:cBhvr>
                                        <p:cTn id="56" dur="500"/>
                                        <p:tgtEl>
                                          <p:spTgt spid="43"/>
                                        </p:tgtEl>
                                      </p:cBhvr>
                                    </p:animEffect>
                                    <p:set>
                                      <p:cBhvr>
                                        <p:cTn id="57" dur="1" fill="hold">
                                          <p:stCondLst>
                                            <p:cond delay="499"/>
                                          </p:stCondLst>
                                        </p:cTn>
                                        <p:tgtEl>
                                          <p:spTgt spid="43"/>
                                        </p:tgtEl>
                                        <p:attrNameLst>
                                          <p:attrName>style.visibility</p:attrName>
                                        </p:attrNameLst>
                                      </p:cBhvr>
                                      <p:to>
                                        <p:strVal val="hidden"/>
                                      </p:to>
                                    </p:set>
                                  </p:childTnLst>
                                </p:cTn>
                              </p:par>
                              <p:par>
                                <p:cTn id="58" presetID="3" presetClass="exit" presetSubtype="10" fill="hold" grpId="0" nodeType="withEffect">
                                  <p:stCondLst>
                                    <p:cond delay="0"/>
                                  </p:stCondLst>
                                  <p:childTnLst>
                                    <p:animEffect transition="out" filter="blinds(horizontal)">
                                      <p:cBhvr>
                                        <p:cTn id="59" dur="500"/>
                                        <p:tgtEl>
                                          <p:spTgt spid="44"/>
                                        </p:tgtEl>
                                      </p:cBhvr>
                                    </p:animEffect>
                                    <p:set>
                                      <p:cBhvr>
                                        <p:cTn id="60" dur="1" fill="hold">
                                          <p:stCondLst>
                                            <p:cond delay="499"/>
                                          </p:stCondLst>
                                        </p:cTn>
                                        <p:tgtEl>
                                          <p:spTgt spid="4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nodeType="clickEffect">
                                  <p:stCondLst>
                                    <p:cond delay="0"/>
                                  </p:stCondLst>
                                  <p:childTnLst>
                                    <p:animEffect transition="out" filter="blinds(horizontal)">
                                      <p:cBhvr>
                                        <p:cTn id="64" dur="500"/>
                                        <p:tgtEl>
                                          <p:spTgt spid="70"/>
                                        </p:tgtEl>
                                      </p:cBhvr>
                                    </p:animEffect>
                                    <p:set>
                                      <p:cBhvr>
                                        <p:cTn id="65" dur="1" fill="hold">
                                          <p:stCondLst>
                                            <p:cond delay="499"/>
                                          </p:stCondLst>
                                        </p:cTn>
                                        <p:tgtEl>
                                          <p:spTgt spid="70"/>
                                        </p:tgtEl>
                                        <p:attrNameLst>
                                          <p:attrName>style.visibility</p:attrName>
                                        </p:attrNameLst>
                                      </p:cBhvr>
                                      <p:to>
                                        <p:strVal val="hidden"/>
                                      </p:to>
                                    </p:set>
                                  </p:childTnLst>
                                </p:cTn>
                              </p:par>
                              <p:par>
                                <p:cTn id="66" presetID="3" presetClass="exit" presetSubtype="10" fill="hold" grpId="0" nodeType="withEffect">
                                  <p:stCondLst>
                                    <p:cond delay="0"/>
                                  </p:stCondLst>
                                  <p:childTnLst>
                                    <p:animEffect transition="out" filter="blinds(horizontal)">
                                      <p:cBhvr>
                                        <p:cTn id="67" dur="500"/>
                                        <p:tgtEl>
                                          <p:spTgt spid="98"/>
                                        </p:tgtEl>
                                      </p:cBhvr>
                                    </p:animEffect>
                                    <p:set>
                                      <p:cBhvr>
                                        <p:cTn id="68" dur="1" fill="hold">
                                          <p:stCondLst>
                                            <p:cond delay="499"/>
                                          </p:stCondLst>
                                        </p:cTn>
                                        <p:tgtEl>
                                          <p:spTgt spid="98"/>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6" grpId="0" animBg="1"/>
      <p:bldP spid="7" grpId="0" animBg="1"/>
      <p:bldP spid="42" grpId="0" animBg="1"/>
      <p:bldP spid="43" grpId="0" animBg="1"/>
      <p:bldP spid="44" grpId="0" animBg="1"/>
      <p:bldP spid="45" grpId="0" animBg="1"/>
      <p:bldP spid="46" grpId="0" animBg="1"/>
      <p:bldP spid="98" grpId="0"/>
      <p:bldP spid="111" grpId="0" animBg="1"/>
      <p:bldP spid="112"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err="1"/>
              <a:t>Moinuddin</a:t>
            </a:r>
            <a:r>
              <a:rPr lang="en-US" sz="1800" dirty="0"/>
              <a:t> Qureshi, </a:t>
            </a:r>
            <a:r>
              <a:rPr lang="en-US" sz="1800" dirty="0" err="1"/>
              <a:t>Dae</a:t>
            </a:r>
            <a:r>
              <a:rPr lang="en-US" sz="1800" dirty="0"/>
              <a:t> Hyun Kim, Samira Khan, Prashant Nair, and Onur Mutlu,</a:t>
            </a:r>
            <a:br>
              <a:rPr lang="en-US" sz="1800" dirty="0"/>
            </a:br>
            <a:r>
              <a:rPr lang="en-US" sz="1800" b="1" dirty="0">
                <a:hlinkClick r:id="rId3"/>
              </a:rPr>
              <a:t>"AVATAR: A Variable-Retention-Time (VRT) Aware Refresh for DRAM Systems"</a:t>
            </a:r>
            <a:r>
              <a:rPr lang="en-US" sz="1800" dirty="0"/>
              <a:t> </a:t>
            </a:r>
            <a:br>
              <a:rPr lang="en-US" sz="1800" dirty="0"/>
            </a:br>
            <a:r>
              <a:rPr lang="en-US" sz="1800" i="1" dirty="0"/>
              <a:t>Proceedings of the </a:t>
            </a:r>
            <a:r>
              <a:rPr lang="en-US" sz="1800" i="1" dirty="0">
                <a:hlinkClick r:id="rId4"/>
              </a:rPr>
              <a:t>45th Annual IEEE/IFIP International Conference on Dependable Systems and Networks</a:t>
            </a:r>
            <a:r>
              <a:rPr lang="en-US" sz="1800" i="1" dirty="0"/>
              <a:t> (</a:t>
            </a:r>
            <a:r>
              <a:rPr lang="en-US" sz="1800" b="1" i="1" dirty="0"/>
              <a:t>DSN</a:t>
            </a:r>
            <a:r>
              <a:rPr lang="en-US" sz="1800" i="1" dirty="0"/>
              <a:t>)</a:t>
            </a:r>
            <a:r>
              <a:rPr lang="en-US" sz="1800" dirty="0"/>
              <a:t>, Rio de Janeiro, Brazil, June 2015.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9" name="Title 1"/>
          <p:cNvSpPr>
            <a:spLocks noGrp="1"/>
          </p:cNvSpPr>
          <p:nvPr>
            <p:ph type="title"/>
          </p:nvPr>
        </p:nvSpPr>
        <p:spPr>
          <a:xfrm>
            <a:off x="228600" y="152400"/>
            <a:ext cx="8915400" cy="884238"/>
          </a:xfrm>
        </p:spPr>
        <p:txBody>
          <a:bodyPr/>
          <a:lstStyle/>
          <a:p>
            <a:r>
              <a:rPr lang="en-US" dirty="0"/>
              <a:t>Handling Variable Retention Time </a:t>
            </a:r>
            <a:r>
              <a:rPr lang="en-US" sz="2600" b="1" dirty="0">
                <a:solidFill>
                  <a:srgbClr val="006633"/>
                </a:solidFill>
              </a:rPr>
              <a:t>[DSN’15]</a:t>
            </a:r>
            <a:r>
              <a:rPr lang="en-US" sz="3400" dirty="0"/>
              <a:t> </a:t>
            </a:r>
          </a:p>
        </p:txBody>
      </p:sp>
      <p:pic>
        <p:nvPicPr>
          <p:cNvPr id="10" name="Picture 9"/>
          <p:cNvPicPr>
            <a:picLocks noChangeAspect="1"/>
          </p:cNvPicPr>
          <p:nvPr/>
        </p:nvPicPr>
        <p:blipFill>
          <a:blip r:embed="rId7"/>
          <a:stretch>
            <a:fillRect/>
          </a:stretch>
        </p:blipFill>
        <p:spPr>
          <a:xfrm>
            <a:off x="0" y="3933056"/>
            <a:ext cx="9144000" cy="1642219"/>
          </a:xfrm>
          <a:prstGeom prst="rect">
            <a:avLst/>
          </a:prstGeom>
        </p:spPr>
      </p:pic>
    </p:spTree>
    <p:extLst>
      <p:ext uri="{BB962C8B-B14F-4D97-AF65-F5344CB8AC3E}">
        <p14:creationId xmlns:p14="http://schemas.microsoft.com/office/powerpoint/2010/main" val="1049454864"/>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AVATAR</a:t>
            </a:r>
          </a:p>
        </p:txBody>
      </p:sp>
      <p:sp>
        <p:nvSpPr>
          <p:cNvPr id="3" name="Content Placeholder 2"/>
          <p:cNvSpPr>
            <a:spLocks noGrp="1"/>
          </p:cNvSpPr>
          <p:nvPr>
            <p:ph idx="1"/>
          </p:nvPr>
        </p:nvSpPr>
        <p:spPr>
          <a:xfrm>
            <a:off x="0" y="1092597"/>
            <a:ext cx="9144000" cy="1011810"/>
          </a:xfrm>
        </p:spPr>
        <p:txBody>
          <a:bodyPr/>
          <a:lstStyle/>
          <a:p>
            <a:pPr marL="0" indent="0">
              <a:buNone/>
            </a:pPr>
            <a:r>
              <a:rPr lang="en-US" sz="2400" dirty="0">
                <a:solidFill>
                  <a:srgbClr val="800000"/>
                </a:solidFill>
              </a:rPr>
              <a:t>Insight: </a:t>
            </a:r>
            <a:r>
              <a:rPr lang="en-US" sz="2400" dirty="0"/>
              <a:t>Avoid retention failures </a:t>
            </a:r>
            <a:r>
              <a:rPr lang="en-US" sz="2400" dirty="0">
                <a:sym typeface="Wingdings"/>
              </a:rPr>
              <a:t> </a:t>
            </a:r>
            <a:r>
              <a:rPr lang="en-US" sz="2400" dirty="0"/>
              <a:t>Upgrade row on ECC error</a:t>
            </a:r>
          </a:p>
          <a:p>
            <a:pPr marL="0" indent="0">
              <a:buNone/>
            </a:pPr>
            <a:r>
              <a:rPr lang="en-US" sz="2400" dirty="0">
                <a:solidFill>
                  <a:srgbClr val="800000"/>
                </a:solidFill>
              </a:rPr>
              <a:t>Observation: </a:t>
            </a:r>
            <a:r>
              <a:rPr lang="en-US" sz="2400" dirty="0"/>
              <a:t>Rate of VRT &gt;&gt; Rate of soft error (50x-2500x)</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DA6C0-E8D2-8D44-A834-246A4BF6B0E5}" type="slidenum">
              <a:rPr kumimoji="0" lang="en-US" sz="1400" b="1" i="0" u="none" strike="noStrike" kern="1200" cap="none" spc="0" normalizeH="0" baseline="0" noProof="0" smtClean="0">
                <a:ln>
                  <a:noFill/>
                </a:ln>
                <a:solidFill>
                  <a:srgbClr val="9BBB59"/>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400" b="1" i="0" u="none" strike="noStrike" kern="1200" cap="none" spc="0" normalizeH="0" baseline="0" noProof="0">
              <a:ln>
                <a:noFill/>
              </a:ln>
              <a:solidFill>
                <a:srgbClr val="9BBB59"/>
              </a:solidFill>
              <a:effectLst/>
              <a:uLnTx/>
              <a:uFillTx/>
              <a:latin typeface="Arial"/>
              <a:ea typeface="+mn-ea"/>
              <a:cs typeface="Arial"/>
            </a:endParaRPr>
          </a:p>
        </p:txBody>
      </p:sp>
      <p:sp>
        <p:nvSpPr>
          <p:cNvPr id="14" name="Rectangle 13"/>
          <p:cNvSpPr/>
          <p:nvPr/>
        </p:nvSpPr>
        <p:spPr>
          <a:xfrm>
            <a:off x="2230904" y="2801005"/>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A</a:t>
            </a:r>
          </a:p>
        </p:txBody>
      </p:sp>
      <p:sp>
        <p:nvSpPr>
          <p:cNvPr id="15" name="Rectangle 14"/>
          <p:cNvSpPr/>
          <p:nvPr/>
        </p:nvSpPr>
        <p:spPr>
          <a:xfrm>
            <a:off x="2230904" y="3146216"/>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B</a:t>
            </a:r>
          </a:p>
        </p:txBody>
      </p:sp>
      <p:sp>
        <p:nvSpPr>
          <p:cNvPr id="16" name="Rectangle 15"/>
          <p:cNvSpPr/>
          <p:nvPr/>
        </p:nvSpPr>
        <p:spPr>
          <a:xfrm>
            <a:off x="2230904" y="3491427"/>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C</a:t>
            </a:r>
          </a:p>
        </p:txBody>
      </p:sp>
      <p:sp>
        <p:nvSpPr>
          <p:cNvPr id="18" name="Rectangle 17"/>
          <p:cNvSpPr/>
          <p:nvPr/>
        </p:nvSpPr>
        <p:spPr>
          <a:xfrm>
            <a:off x="2230904" y="3836638"/>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D</a:t>
            </a:r>
          </a:p>
        </p:txBody>
      </p:sp>
      <p:sp>
        <p:nvSpPr>
          <p:cNvPr id="20" name="Rectangle 19"/>
          <p:cNvSpPr/>
          <p:nvPr/>
        </p:nvSpPr>
        <p:spPr>
          <a:xfrm>
            <a:off x="2230904" y="4181846"/>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E</a:t>
            </a:r>
          </a:p>
        </p:txBody>
      </p:sp>
      <p:sp>
        <p:nvSpPr>
          <p:cNvPr id="21" name="Rectangle 20"/>
          <p:cNvSpPr/>
          <p:nvPr/>
        </p:nvSpPr>
        <p:spPr>
          <a:xfrm>
            <a:off x="2230904" y="4527057"/>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F</a:t>
            </a:r>
          </a:p>
        </p:txBody>
      </p:sp>
      <p:sp>
        <p:nvSpPr>
          <p:cNvPr id="22" name="Rectangle 21"/>
          <p:cNvSpPr/>
          <p:nvPr/>
        </p:nvSpPr>
        <p:spPr>
          <a:xfrm>
            <a:off x="2230904" y="4872268"/>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G</a:t>
            </a:r>
          </a:p>
        </p:txBody>
      </p:sp>
      <p:sp>
        <p:nvSpPr>
          <p:cNvPr id="23" name="Rectangle 22"/>
          <p:cNvSpPr/>
          <p:nvPr/>
        </p:nvSpPr>
        <p:spPr>
          <a:xfrm>
            <a:off x="2230904" y="5217479"/>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H</a:t>
            </a:r>
          </a:p>
        </p:txBody>
      </p:sp>
      <p:sp>
        <p:nvSpPr>
          <p:cNvPr id="24" name="TextBox 23"/>
          <p:cNvSpPr txBox="1"/>
          <p:nvPr/>
        </p:nvSpPr>
        <p:spPr>
          <a:xfrm>
            <a:off x="2253726" y="2314691"/>
            <a:ext cx="1945965" cy="461665"/>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DRAM Rows</a:t>
            </a:r>
          </a:p>
        </p:txBody>
      </p:sp>
      <p:sp>
        <p:nvSpPr>
          <p:cNvPr id="25" name="Right Arrow 24"/>
          <p:cNvSpPr/>
          <p:nvPr/>
        </p:nvSpPr>
        <p:spPr>
          <a:xfrm>
            <a:off x="4006377" y="3848986"/>
            <a:ext cx="1627518" cy="1035630"/>
          </a:xfrm>
          <a:prstGeom prst="rightArrow">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Arial"/>
              </a:rPr>
              <a:t>RETENTION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a:rPr>
              <a:t>PROFILING</a:t>
            </a:r>
          </a:p>
        </p:txBody>
      </p:sp>
      <p:grpSp>
        <p:nvGrpSpPr>
          <p:cNvPr id="26" name="Group 25"/>
          <p:cNvGrpSpPr/>
          <p:nvPr/>
        </p:nvGrpSpPr>
        <p:grpSpPr>
          <a:xfrm>
            <a:off x="2244853" y="3029762"/>
            <a:ext cx="3110003" cy="2113735"/>
            <a:chOff x="849330" y="1917828"/>
            <a:chExt cx="3475204" cy="2113735"/>
          </a:xfrm>
        </p:grpSpPr>
        <p:sp>
          <p:nvSpPr>
            <p:cNvPr id="27" name="7-Point Star 26"/>
            <p:cNvSpPr/>
            <p:nvPr/>
          </p:nvSpPr>
          <p:spPr>
            <a:xfrm>
              <a:off x="2082298" y="3740672"/>
              <a:ext cx="318840" cy="290891"/>
            </a:xfrm>
            <a:prstGeom prst="star7">
              <a:avLst/>
            </a:prstGeom>
            <a:solidFill>
              <a:srgbClr val="F2DC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28" name="7-Point Star 27"/>
            <p:cNvSpPr/>
            <p:nvPr/>
          </p:nvSpPr>
          <p:spPr>
            <a:xfrm>
              <a:off x="849330" y="2379493"/>
              <a:ext cx="318840" cy="290891"/>
            </a:xfrm>
            <a:prstGeom prst="star7">
              <a:avLst/>
            </a:prstGeom>
            <a:solidFill>
              <a:srgbClr val="F2DC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29" name="7-Point Star 28"/>
            <p:cNvSpPr/>
            <p:nvPr/>
          </p:nvSpPr>
          <p:spPr>
            <a:xfrm>
              <a:off x="3481728" y="2379493"/>
              <a:ext cx="318840" cy="290891"/>
            </a:xfrm>
            <a:prstGeom prst="star7">
              <a:avLst/>
            </a:prstGeom>
            <a:solidFill>
              <a:srgbClr val="F2DC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30" name="TextBox 29"/>
            <p:cNvSpPr txBox="1"/>
            <p:nvPr/>
          </p:nvSpPr>
          <p:spPr>
            <a:xfrm>
              <a:off x="2932857" y="1917828"/>
              <a:ext cx="1391677" cy="400110"/>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rPr>
                <a:t>Weak Cell</a:t>
              </a:r>
            </a:p>
          </p:txBody>
        </p:sp>
      </p:grpSp>
      <p:sp>
        <p:nvSpPr>
          <p:cNvPr id="31" name="7-Point Star 30"/>
          <p:cNvSpPr/>
          <p:nvPr/>
        </p:nvSpPr>
        <p:spPr>
          <a:xfrm>
            <a:off x="2491453" y="4872268"/>
            <a:ext cx="263073" cy="301296"/>
          </a:xfrm>
          <a:prstGeom prst="star7">
            <a:avLst/>
          </a:prstGeom>
          <a:solidFill>
            <a:srgbClr val="F2DC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grpSp>
        <p:nvGrpSpPr>
          <p:cNvPr id="32" name="Group 31"/>
          <p:cNvGrpSpPr/>
          <p:nvPr/>
        </p:nvGrpSpPr>
        <p:grpSpPr>
          <a:xfrm>
            <a:off x="4960296" y="2273245"/>
            <a:ext cx="2300479" cy="3277116"/>
            <a:chOff x="3529108" y="1148973"/>
            <a:chExt cx="2300479" cy="3277116"/>
          </a:xfrm>
        </p:grpSpPr>
        <p:sp>
          <p:nvSpPr>
            <p:cNvPr id="33" name="Rectangle 32"/>
            <p:cNvSpPr/>
            <p:nvPr/>
          </p:nvSpPr>
          <p:spPr>
            <a:xfrm>
              <a:off x="4268782" y="1683568"/>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4" name="Rectangle 33"/>
            <p:cNvSpPr/>
            <p:nvPr/>
          </p:nvSpPr>
          <p:spPr>
            <a:xfrm>
              <a:off x="4268782" y="2028779"/>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5" name="Rectangle 34"/>
            <p:cNvSpPr/>
            <p:nvPr/>
          </p:nvSpPr>
          <p:spPr>
            <a:xfrm>
              <a:off x="4268782" y="2366103"/>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1</a:t>
              </a:r>
            </a:p>
          </p:txBody>
        </p:sp>
        <p:sp>
          <p:nvSpPr>
            <p:cNvPr id="36" name="Rectangle 35"/>
            <p:cNvSpPr/>
            <p:nvPr/>
          </p:nvSpPr>
          <p:spPr>
            <a:xfrm>
              <a:off x="4268782" y="2711314"/>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7" name="Rectangle 36"/>
            <p:cNvSpPr/>
            <p:nvPr/>
          </p:nvSpPr>
          <p:spPr>
            <a:xfrm>
              <a:off x="4268782" y="3056525"/>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8" name="Rectangle 37"/>
            <p:cNvSpPr/>
            <p:nvPr/>
          </p:nvSpPr>
          <p:spPr>
            <a:xfrm>
              <a:off x="4268782" y="3401736"/>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9" name="Rectangle 38"/>
            <p:cNvSpPr/>
            <p:nvPr/>
          </p:nvSpPr>
          <p:spPr>
            <a:xfrm>
              <a:off x="4268782" y="3746947"/>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1</a:t>
              </a:r>
            </a:p>
          </p:txBody>
        </p:sp>
        <p:sp>
          <p:nvSpPr>
            <p:cNvPr id="43" name="Rectangle 42"/>
            <p:cNvSpPr/>
            <p:nvPr/>
          </p:nvSpPr>
          <p:spPr>
            <a:xfrm>
              <a:off x="4268782" y="4080878"/>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44" name="Rectangle 43"/>
            <p:cNvSpPr/>
            <p:nvPr/>
          </p:nvSpPr>
          <p:spPr>
            <a:xfrm>
              <a:off x="4256452" y="1683568"/>
              <a:ext cx="391838" cy="2742521"/>
            </a:xfrm>
            <a:prstGeom prst="rect">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45" name="TextBox 44"/>
            <p:cNvSpPr txBox="1"/>
            <p:nvPr/>
          </p:nvSpPr>
          <p:spPr>
            <a:xfrm>
              <a:off x="3529108" y="1148973"/>
              <a:ext cx="2300479" cy="461665"/>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Ref. Rate Table</a:t>
              </a:r>
            </a:p>
          </p:txBody>
        </p:sp>
      </p:grpSp>
      <p:sp>
        <p:nvSpPr>
          <p:cNvPr id="46" name="7-Point Star 45"/>
          <p:cNvSpPr/>
          <p:nvPr/>
        </p:nvSpPr>
        <p:spPr>
          <a:xfrm>
            <a:off x="2398650" y="5224407"/>
            <a:ext cx="263073" cy="301296"/>
          </a:xfrm>
          <a:prstGeom prst="star7">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51" name="Rectangle 50"/>
          <p:cNvSpPr/>
          <p:nvPr/>
        </p:nvSpPr>
        <p:spPr>
          <a:xfrm>
            <a:off x="1718203" y="2787612"/>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2" name="Rectangle 51"/>
          <p:cNvSpPr/>
          <p:nvPr/>
        </p:nvSpPr>
        <p:spPr>
          <a:xfrm>
            <a:off x="1721191" y="3139244"/>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3" name="Rectangle 52"/>
          <p:cNvSpPr/>
          <p:nvPr/>
        </p:nvSpPr>
        <p:spPr>
          <a:xfrm>
            <a:off x="1715215" y="3485006"/>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4" name="Rectangle 53"/>
          <p:cNvSpPr/>
          <p:nvPr/>
        </p:nvSpPr>
        <p:spPr>
          <a:xfrm>
            <a:off x="1718203" y="3836638"/>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5" name="Rectangle 54"/>
          <p:cNvSpPr/>
          <p:nvPr/>
        </p:nvSpPr>
        <p:spPr>
          <a:xfrm>
            <a:off x="1712227" y="4173825"/>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6" name="Rectangle 55"/>
          <p:cNvSpPr/>
          <p:nvPr/>
        </p:nvSpPr>
        <p:spPr>
          <a:xfrm>
            <a:off x="1715215" y="4525457"/>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7" name="Rectangle 56"/>
          <p:cNvSpPr/>
          <p:nvPr/>
        </p:nvSpPr>
        <p:spPr>
          <a:xfrm>
            <a:off x="1709239" y="4871219"/>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8" name="Rectangle 57"/>
          <p:cNvSpPr/>
          <p:nvPr/>
        </p:nvSpPr>
        <p:spPr>
          <a:xfrm>
            <a:off x="1712227" y="5222851"/>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cxnSp>
        <p:nvCxnSpPr>
          <p:cNvPr id="8" name="Curved Connector 7"/>
          <p:cNvCxnSpPr/>
          <p:nvPr/>
        </p:nvCxnSpPr>
        <p:spPr>
          <a:xfrm rot="5400000" flipH="1" flipV="1">
            <a:off x="2271732" y="5301523"/>
            <a:ext cx="54705" cy="503070"/>
          </a:xfrm>
          <a:prstGeom prst="curvedConnector3">
            <a:avLst>
              <a:gd name="adj1" fmla="val -417878"/>
            </a:avLst>
          </a:prstGeom>
          <a:ln>
            <a:solidFill>
              <a:srgbClr val="8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Curved Connector 58"/>
          <p:cNvCxnSpPr>
            <a:stCxn id="58" idx="2"/>
          </p:cNvCxnSpPr>
          <p:nvPr/>
        </p:nvCxnSpPr>
        <p:spPr>
          <a:xfrm rot="5400000" flipH="1" flipV="1">
            <a:off x="3740012" y="3632782"/>
            <a:ext cx="176194" cy="3719062"/>
          </a:xfrm>
          <a:prstGeom prst="curvedConnector4">
            <a:avLst>
              <a:gd name="adj1" fmla="val -129743"/>
              <a:gd name="adj2" fmla="val 53446"/>
            </a:avLst>
          </a:prstGeom>
          <a:ln>
            <a:solidFill>
              <a:srgbClr val="8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5687640" y="5196086"/>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00000"/>
                </a:solidFill>
                <a:effectLst/>
                <a:uLnTx/>
                <a:uFillTx/>
                <a:latin typeface="Arial"/>
                <a:ea typeface="+mn-ea"/>
                <a:cs typeface="Arial"/>
              </a:rPr>
              <a:t>1</a:t>
            </a:r>
          </a:p>
        </p:txBody>
      </p:sp>
      <p:sp>
        <p:nvSpPr>
          <p:cNvPr id="61" name="TextBox 60"/>
          <p:cNvSpPr txBox="1"/>
          <p:nvPr/>
        </p:nvSpPr>
        <p:spPr>
          <a:xfrm>
            <a:off x="0" y="5974911"/>
            <a:ext cx="9144000" cy="523220"/>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AVATAR mitigates VRT by increasing refresh rate on error</a:t>
            </a:r>
          </a:p>
        </p:txBody>
      </p:sp>
      <p:sp>
        <p:nvSpPr>
          <p:cNvPr id="63" name="Freeform 62"/>
          <p:cNvSpPr/>
          <p:nvPr/>
        </p:nvSpPr>
        <p:spPr>
          <a:xfrm>
            <a:off x="640252" y="3039339"/>
            <a:ext cx="394443" cy="2520599"/>
          </a:xfrm>
          <a:custGeom>
            <a:avLst/>
            <a:gdLst>
              <a:gd name="connsiteX0" fmla="*/ 383816 w 394443"/>
              <a:gd name="connsiteY0" fmla="*/ 752675 h 1534803"/>
              <a:gd name="connsiteX1" fmla="*/ 369068 w 394443"/>
              <a:gd name="connsiteY1" fmla="*/ 664184 h 1534803"/>
              <a:gd name="connsiteX2" fmla="*/ 162591 w 394443"/>
              <a:gd name="connsiteY2" fmla="*/ 507 h 1534803"/>
              <a:gd name="connsiteX3" fmla="*/ 358 w 394443"/>
              <a:gd name="connsiteY3" fmla="*/ 782171 h 1534803"/>
              <a:gd name="connsiteX4" fmla="*/ 206836 w 394443"/>
              <a:gd name="connsiteY4" fmla="*/ 1534339 h 1534803"/>
              <a:gd name="connsiteX5" fmla="*/ 383816 w 394443"/>
              <a:gd name="connsiteY5" fmla="*/ 870662 h 1534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443" h="1534803">
                <a:moveTo>
                  <a:pt x="383816" y="752675"/>
                </a:moveTo>
                <a:cubicBezTo>
                  <a:pt x="394877" y="771110"/>
                  <a:pt x="405939" y="789545"/>
                  <a:pt x="369068" y="664184"/>
                </a:cubicBezTo>
                <a:cubicBezTo>
                  <a:pt x="332197" y="538823"/>
                  <a:pt x="224043" y="-19157"/>
                  <a:pt x="162591" y="507"/>
                </a:cubicBezTo>
                <a:cubicBezTo>
                  <a:pt x="101139" y="20171"/>
                  <a:pt x="-7016" y="526532"/>
                  <a:pt x="358" y="782171"/>
                </a:cubicBezTo>
                <a:cubicBezTo>
                  <a:pt x="7732" y="1037810"/>
                  <a:pt x="142926" y="1519590"/>
                  <a:pt x="206836" y="1534339"/>
                </a:cubicBezTo>
                <a:cubicBezTo>
                  <a:pt x="270746" y="1549088"/>
                  <a:pt x="327281" y="1209875"/>
                  <a:pt x="383816" y="870662"/>
                </a:cubicBezTo>
              </a:path>
            </a:pathLst>
          </a:custGeom>
          <a:noFill/>
          <a:ln w="63500">
            <a:tailEnd type="triangle"/>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Oval 64"/>
          <p:cNvSpPr/>
          <p:nvPr/>
        </p:nvSpPr>
        <p:spPr>
          <a:xfrm>
            <a:off x="842966" y="4129772"/>
            <a:ext cx="191729" cy="201696"/>
          </a:xfrm>
          <a:prstGeom prst="ellipse">
            <a:avLst/>
          </a:prstGeom>
          <a:solidFill>
            <a:srgbClr val="FF304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12" name="TextBox 11"/>
          <p:cNvSpPr txBox="1"/>
          <p:nvPr/>
        </p:nvSpPr>
        <p:spPr>
          <a:xfrm>
            <a:off x="347817" y="2242832"/>
            <a:ext cx="1313430" cy="1200328"/>
          </a:xfrm>
          <a:prstGeom prst="rect">
            <a:avLst/>
          </a:prstGeom>
          <a:noFill/>
          <a:ln w="25400">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Scrub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(15 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67" name="Rounded Rectangular Callout 66"/>
          <p:cNvSpPr/>
          <p:nvPr/>
        </p:nvSpPr>
        <p:spPr>
          <a:xfrm>
            <a:off x="6337766" y="3824604"/>
            <a:ext cx="2677648" cy="1060011"/>
          </a:xfrm>
          <a:prstGeom prst="wedgeRoundRectCallout">
            <a:avLst>
              <a:gd name="adj1" fmla="val -60728"/>
              <a:gd name="adj2" fmla="val 93207"/>
              <a:gd name="adj3" fmla="val 16667"/>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Row protected from future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retention failures</a:t>
            </a:r>
          </a:p>
        </p:txBody>
      </p:sp>
    </p:spTree>
    <p:extLst>
      <p:ext uri="{BB962C8B-B14F-4D97-AF65-F5344CB8AC3E}">
        <p14:creationId xmlns:p14="http://schemas.microsoft.com/office/powerpoint/2010/main" val="8567970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4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dissolve">
                                      <p:cBhvr>
                                        <p:cTn id="28" dur="500"/>
                                        <p:tgtEl>
                                          <p:spTgt spid="6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6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path" presetSubtype="0" repeatCount="indefinite" accel="50000" decel="50000" fill="remove" grpId="0" nodeType="clickEffect">
                                  <p:stCondLst>
                                    <p:cond delay="0"/>
                                  </p:stCondLst>
                                  <p:childTnLst>
                                    <p:animMotion origin="layout" path="M 0.01094 -1.30495E-6 C 0.00816 -0.09023 -0.00452 -0.18394 -0.01112 -0.18325 C -0.01755 -0.18278 -0.02901 -0.12633 -0.02901 0.00324 C -0.02727 0.20731 -0.01164 0.19297 -0.00539 0.19274 C 0.00121 0.19181 0.0099 0.09024 0.01094 -1.30495E-6 Z " pathEditMode="relative" rAng="0" ptsTypes="AAAAA">
                                      <p:cBhvr>
                                        <p:cTn id="52" dur="3000" fill="hold"/>
                                        <p:tgtEl>
                                          <p:spTgt spid="65"/>
                                        </p:tgtEl>
                                        <p:attrNameLst>
                                          <p:attrName>ppt_x</p:attrName>
                                          <p:attrName>ppt_y</p:attrName>
                                        </p:attrNameLst>
                                      </p:cBhvr>
                                      <p:rCtr x="-1998" y="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60" grpId="0" animBg="1"/>
      <p:bldP spid="61" grpId="0" animBg="1"/>
      <p:bldP spid="63" grpId="0" animBg="1"/>
      <p:bldP spid="65" grpId="0" animBg="1"/>
      <p:bldP spid="65" grpId="1" animBg="1"/>
      <p:bldP spid="12" grpId="0"/>
      <p:bldP spid="67" grpId="0" animBg="1"/>
      <p:bldP spid="6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Onur Mutlu,</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
        <p:nvSpPr>
          <p:cNvPr id="7" name="Title 1"/>
          <p:cNvSpPr>
            <a:spLocks noGrp="1"/>
          </p:cNvSpPr>
          <p:nvPr>
            <p:ph type="title"/>
          </p:nvPr>
        </p:nvSpPr>
        <p:spPr>
          <a:xfrm>
            <a:off x="228600" y="152400"/>
            <a:ext cx="8915400" cy="1066800"/>
          </a:xfrm>
        </p:spPr>
        <p:txBody>
          <a:bodyPr/>
          <a:lstStyle/>
          <a:p>
            <a:r>
              <a:rPr lang="en-US" dirty="0"/>
              <a:t>Analysis of Data Retention Failures </a:t>
            </a:r>
            <a:r>
              <a:rPr lang="en-US" sz="3000" b="1" dirty="0"/>
              <a:t>[ISCA’13]</a:t>
            </a:r>
          </a:p>
        </p:txBody>
      </p:sp>
    </p:spTree>
    <p:extLst>
      <p:ext uri="{BB962C8B-B14F-4D97-AF65-F5344CB8AC3E}">
        <p14:creationId xmlns:p14="http://schemas.microsoft.com/office/powerpoint/2010/main" val="3962443060"/>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REFRESH SAVINGS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DA6C0-E8D2-8D44-A834-246A4BF6B0E5}" type="slidenum">
              <a:rPr kumimoji="0" lang="en-US" sz="1400" b="1" i="0" u="none" strike="noStrike" kern="1200" cap="none" spc="0" normalizeH="0" baseline="0" noProof="0" smtClean="0">
                <a:ln>
                  <a:noFill/>
                </a:ln>
                <a:solidFill>
                  <a:srgbClr val="9BBB59"/>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400" b="1" i="0" u="none" strike="noStrike" kern="1200" cap="none" spc="0" normalizeH="0" baseline="0" noProof="0">
              <a:ln>
                <a:noFill/>
              </a:ln>
              <a:solidFill>
                <a:srgbClr val="9BBB59"/>
              </a:solidFill>
              <a:effectLst/>
              <a:uLnTx/>
              <a:uFillTx/>
              <a:latin typeface="Arial"/>
              <a:ea typeface="+mn-ea"/>
              <a:cs typeface="Arial"/>
            </a:endParaRPr>
          </a:p>
        </p:txBody>
      </p:sp>
      <p:grpSp>
        <p:nvGrpSpPr>
          <p:cNvPr id="5" name="Group 4"/>
          <p:cNvGrpSpPr/>
          <p:nvPr/>
        </p:nvGrpSpPr>
        <p:grpSpPr>
          <a:xfrm>
            <a:off x="162986" y="1220284"/>
            <a:ext cx="8894762" cy="4196825"/>
            <a:chOff x="247651" y="1375506"/>
            <a:chExt cx="8894762" cy="4196825"/>
          </a:xfrm>
        </p:grpSpPr>
        <p:pic>
          <p:nvPicPr>
            <p:cNvPr id="7" name="Picture 6"/>
            <p:cNvPicPr>
              <a:picLocks noChangeAspect="1"/>
            </p:cNvPicPr>
            <p:nvPr/>
          </p:nvPicPr>
          <p:blipFill>
            <a:blip r:embed="rId3"/>
            <a:stretch>
              <a:fillRect/>
            </a:stretch>
          </p:blipFill>
          <p:spPr>
            <a:xfrm>
              <a:off x="247651" y="1375506"/>
              <a:ext cx="8894762" cy="4196825"/>
            </a:xfrm>
            <a:prstGeom prst="rect">
              <a:avLst/>
            </a:prstGeom>
          </p:spPr>
        </p:pic>
        <p:sp>
          <p:nvSpPr>
            <p:cNvPr id="3" name="TextBox 2"/>
            <p:cNvSpPr txBox="1"/>
            <p:nvPr/>
          </p:nvSpPr>
          <p:spPr>
            <a:xfrm>
              <a:off x="3245950" y="3990407"/>
              <a:ext cx="1737285" cy="400110"/>
            </a:xfrm>
            <a:prstGeom prst="rect">
              <a:avLst/>
            </a:prstGeom>
            <a:solidFill>
              <a:schemeClr val="bg1"/>
            </a:solidFill>
            <a:ln w="254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rPr>
                <a:t>AVATAR</a:t>
              </a:r>
            </a:p>
          </p:txBody>
        </p:sp>
        <p:sp>
          <p:nvSpPr>
            <p:cNvPr id="6" name="TextBox 5"/>
            <p:cNvSpPr txBox="1"/>
            <p:nvPr/>
          </p:nvSpPr>
          <p:spPr>
            <a:xfrm>
              <a:off x="3253619" y="3687081"/>
              <a:ext cx="2128762" cy="400110"/>
            </a:xfrm>
            <a:prstGeom prst="rect">
              <a:avLst/>
            </a:prstGeom>
            <a:solidFill>
              <a:schemeClr val="bg1"/>
            </a:solidFill>
            <a:ln w="254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rPr>
                <a:t>No VRT</a:t>
              </a:r>
            </a:p>
          </p:txBody>
        </p:sp>
      </p:grpSp>
      <p:sp>
        <p:nvSpPr>
          <p:cNvPr id="8" name="TextBox 7"/>
          <p:cNvSpPr txBox="1"/>
          <p:nvPr/>
        </p:nvSpPr>
        <p:spPr>
          <a:xfrm>
            <a:off x="0" y="5605545"/>
            <a:ext cx="9144000" cy="954107"/>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AVATAR reduces refresh by 60%-70%, similar to multi rate refresh but with VRT tolerance</a:t>
            </a:r>
          </a:p>
        </p:txBody>
      </p:sp>
      <p:sp>
        <p:nvSpPr>
          <p:cNvPr id="9" name="TextBox 8"/>
          <p:cNvSpPr txBox="1"/>
          <p:nvPr/>
        </p:nvSpPr>
        <p:spPr>
          <a:xfrm>
            <a:off x="16933" y="3454915"/>
            <a:ext cx="9144000" cy="954107"/>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Retention Testing Once a Year can revert refresh saving from 60% to 70%</a:t>
            </a:r>
          </a:p>
        </p:txBody>
      </p:sp>
    </p:spTree>
    <p:extLst>
      <p:ext uri="{BB962C8B-B14F-4D97-AF65-F5344CB8AC3E}">
        <p14:creationId xmlns:p14="http://schemas.microsoft.com/office/powerpoint/2010/main" val="1040505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SPEEDUP</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DA6C0-E8D2-8D44-A834-246A4BF6B0E5}" type="slidenum">
              <a:rPr kumimoji="0" lang="en-US" sz="1400" b="1" i="0" u="none" strike="noStrike" kern="1200" cap="none" spc="0" normalizeH="0" baseline="0" noProof="0" smtClean="0">
                <a:ln>
                  <a:noFill/>
                </a:ln>
                <a:solidFill>
                  <a:srgbClr val="9BBB59"/>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400" b="1" i="0" u="none" strike="noStrike" kern="1200" cap="none" spc="0" normalizeH="0" baseline="0" noProof="0">
              <a:ln>
                <a:noFill/>
              </a:ln>
              <a:solidFill>
                <a:srgbClr val="9BBB59"/>
              </a:solidFill>
              <a:effectLst/>
              <a:uLnTx/>
              <a:uFillTx/>
              <a:latin typeface="Arial"/>
              <a:ea typeface="+mn-ea"/>
              <a:cs typeface="Arial"/>
            </a:endParaRPr>
          </a:p>
        </p:txBody>
      </p:sp>
      <p:sp>
        <p:nvSpPr>
          <p:cNvPr id="15" name="TextBox 14"/>
          <p:cNvSpPr txBox="1"/>
          <p:nvPr/>
        </p:nvSpPr>
        <p:spPr>
          <a:xfrm rot="16200000">
            <a:off x="-513935" y="2994214"/>
            <a:ext cx="1523174" cy="492443"/>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
                <a:ea typeface="+mn-ea"/>
                <a:cs typeface="Arial"/>
              </a:rPr>
              <a:t>Speedup</a:t>
            </a:r>
          </a:p>
        </p:txBody>
      </p:sp>
      <p:graphicFrame>
        <p:nvGraphicFramePr>
          <p:cNvPr id="16" name="Chart 15"/>
          <p:cNvGraphicFramePr>
            <a:graphicFrameLocks/>
          </p:cNvGraphicFramePr>
          <p:nvPr>
            <p:extLst/>
          </p:nvPr>
        </p:nvGraphicFramePr>
        <p:xfrm>
          <a:off x="493874" y="1548243"/>
          <a:ext cx="8686800" cy="379730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p:cNvSpPr txBox="1"/>
          <p:nvPr/>
        </p:nvSpPr>
        <p:spPr>
          <a:xfrm>
            <a:off x="0" y="5605545"/>
            <a:ext cx="9144000" cy="954107"/>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AVATAR gets 2/3</a:t>
            </a:r>
            <a:r>
              <a:rPr kumimoji="0" lang="en-US" sz="2800" b="1" i="0" u="none" strike="noStrike" kern="1200" cap="none" spc="0" normalizeH="0" baseline="30000" noProof="0" dirty="0">
                <a:ln>
                  <a:noFill/>
                </a:ln>
                <a:solidFill>
                  <a:prstClr val="black"/>
                </a:solidFill>
                <a:effectLst/>
                <a:uLnTx/>
                <a:uFillTx/>
                <a:latin typeface="Calibri"/>
                <a:ea typeface="+mn-ea"/>
                <a:cs typeface="+mn-cs"/>
              </a:rPr>
              <a:t>rd</a:t>
            </a:r>
            <a:r>
              <a:rPr kumimoji="0" lang="en-US" sz="2800" b="1" i="0" u="none" strike="noStrike" kern="1200" cap="none" spc="0" normalizeH="0" baseline="0" noProof="0" dirty="0">
                <a:ln>
                  <a:noFill/>
                </a:ln>
                <a:solidFill>
                  <a:prstClr val="black"/>
                </a:solidFill>
                <a:effectLst/>
                <a:uLnTx/>
                <a:uFillTx/>
                <a:latin typeface="Calibri"/>
                <a:ea typeface="+mn-ea"/>
                <a:cs typeface="+mn-cs"/>
              </a:rPr>
              <a:t> the performance of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NoRefresh</a:t>
            </a:r>
            <a:r>
              <a:rPr kumimoji="0" lang="en-US" sz="2800" b="1" i="0" u="none" strike="noStrike" kern="1200" cap="none" spc="0" normalizeH="0" baseline="0" noProof="0" dirty="0">
                <a:ln>
                  <a:noFill/>
                </a:ln>
                <a:solidFill>
                  <a:prstClr val="black"/>
                </a:solidFill>
                <a:effectLst/>
                <a:uLnTx/>
                <a:uFillTx/>
                <a:latin typeface="Calibri"/>
                <a:ea typeface="+mn-ea"/>
                <a:cs typeface="+mn-cs"/>
              </a:rPr>
              <a:t>. More gains at higher capacity nodes</a:t>
            </a:r>
          </a:p>
        </p:txBody>
      </p:sp>
      <p:sp>
        <p:nvSpPr>
          <p:cNvPr id="3" name="Rectangle 2"/>
          <p:cNvSpPr/>
          <p:nvPr/>
        </p:nvSpPr>
        <p:spPr>
          <a:xfrm>
            <a:off x="1180448" y="1770961"/>
            <a:ext cx="7726568" cy="3076820"/>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5" name="Rounded Rectangle 4"/>
          <p:cNvSpPr/>
          <p:nvPr/>
        </p:nvSpPr>
        <p:spPr>
          <a:xfrm>
            <a:off x="1377189" y="4311126"/>
            <a:ext cx="1556045" cy="1070193"/>
          </a:xfrm>
          <a:prstGeom prst="roundRect">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2318369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hart 28"/>
          <p:cNvGraphicFramePr>
            <a:graphicFrameLocks/>
          </p:cNvGraphicFramePr>
          <p:nvPr>
            <p:extLst/>
          </p:nvPr>
        </p:nvGraphicFramePr>
        <p:xfrm>
          <a:off x="763236" y="1310107"/>
          <a:ext cx="8135774" cy="378949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a:t>ENERGY DELAY PRODUCT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DA6C0-E8D2-8D44-A834-246A4BF6B0E5}" type="slidenum">
              <a:rPr kumimoji="0" lang="en-US" sz="1400" b="1" i="0" u="none" strike="noStrike" kern="1200" cap="none" spc="0" normalizeH="0" baseline="0" noProof="0" smtClean="0">
                <a:ln>
                  <a:noFill/>
                </a:ln>
                <a:solidFill>
                  <a:srgbClr val="9BBB59"/>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400" b="1" i="0" u="none" strike="noStrike" kern="1200" cap="none" spc="0" normalizeH="0" baseline="0" noProof="0">
              <a:ln>
                <a:noFill/>
              </a:ln>
              <a:solidFill>
                <a:srgbClr val="9BBB59"/>
              </a:solidFill>
              <a:effectLst/>
              <a:uLnTx/>
              <a:uFillTx/>
              <a:latin typeface="Arial"/>
              <a:ea typeface="+mn-ea"/>
              <a:cs typeface="Arial"/>
            </a:endParaRPr>
          </a:p>
        </p:txBody>
      </p:sp>
      <p:sp>
        <p:nvSpPr>
          <p:cNvPr id="26" name="TextBox 25"/>
          <p:cNvSpPr txBox="1"/>
          <p:nvPr/>
        </p:nvSpPr>
        <p:spPr>
          <a:xfrm rot="16200000">
            <a:off x="-1255277" y="2840262"/>
            <a:ext cx="3429144" cy="492443"/>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
                <a:ea typeface="+mn-ea"/>
                <a:cs typeface="Arial"/>
              </a:rPr>
              <a:t>Energy Delay Product</a:t>
            </a:r>
          </a:p>
        </p:txBody>
      </p:sp>
      <p:sp>
        <p:nvSpPr>
          <p:cNvPr id="27" name="Rectangle 26"/>
          <p:cNvSpPr/>
          <p:nvPr/>
        </p:nvSpPr>
        <p:spPr>
          <a:xfrm>
            <a:off x="1430568" y="1545641"/>
            <a:ext cx="6977482" cy="3092110"/>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28" name="TextBox 27"/>
          <p:cNvSpPr txBox="1"/>
          <p:nvPr/>
        </p:nvSpPr>
        <p:spPr>
          <a:xfrm>
            <a:off x="0" y="5605545"/>
            <a:ext cx="9144000" cy="954107"/>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AVATAR reduces EDP,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Significant reduction at higher capacity nodes</a:t>
            </a:r>
          </a:p>
        </p:txBody>
      </p:sp>
    </p:spTree>
    <p:extLst>
      <p:ext uri="{BB962C8B-B14F-4D97-AF65-F5344CB8AC3E}">
        <p14:creationId xmlns:p14="http://schemas.microsoft.com/office/powerpoint/2010/main" val="100444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a:t>
            </a:r>
            <a:r>
              <a:rPr lang="en-US" sz="1800" dirty="0" err="1"/>
              <a:t>Donghyuk</a:t>
            </a:r>
            <a:r>
              <a:rPr lang="en-US" sz="1800" dirty="0"/>
              <a:t> Lee, and Onur Mutlu,</a:t>
            </a:r>
            <a:br>
              <a:rPr lang="en-US" sz="1800" dirty="0"/>
            </a:br>
            <a:r>
              <a:rPr lang="en-US" sz="1800" b="1" dirty="0">
                <a:hlinkClick r:id="rId2"/>
              </a:rPr>
              <a:t>"PARBOR: An Efficient System-Level Technique to Detect Data-Dependent Failures in DRAM"</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Toulouse, France, June 2016.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7" name="Title 1"/>
          <p:cNvSpPr>
            <a:spLocks noGrp="1"/>
          </p:cNvSpPr>
          <p:nvPr>
            <p:ph type="title"/>
          </p:nvPr>
        </p:nvSpPr>
        <p:spPr>
          <a:xfrm>
            <a:off x="228600" y="152400"/>
            <a:ext cx="8610600" cy="1066800"/>
          </a:xfrm>
        </p:spPr>
        <p:txBody>
          <a:bodyPr/>
          <a:lstStyle/>
          <a:p>
            <a:r>
              <a:rPr lang="en-US" dirty="0"/>
              <a:t>Handling Data-Dependent Failures </a:t>
            </a:r>
            <a:r>
              <a:rPr lang="en-US" sz="2600" b="1" dirty="0">
                <a:solidFill>
                  <a:srgbClr val="006633"/>
                </a:solidFill>
              </a:rPr>
              <a:t>[DSN’16]</a:t>
            </a:r>
            <a:r>
              <a:rPr lang="en-US" sz="2600" dirty="0"/>
              <a:t> </a:t>
            </a:r>
            <a:r>
              <a:rPr lang="en-US" dirty="0"/>
              <a:t> </a:t>
            </a:r>
          </a:p>
        </p:txBody>
      </p:sp>
      <p:pic>
        <p:nvPicPr>
          <p:cNvPr id="8" name="Picture 7"/>
          <p:cNvPicPr>
            <a:picLocks noChangeAspect="1"/>
          </p:cNvPicPr>
          <p:nvPr/>
        </p:nvPicPr>
        <p:blipFill>
          <a:blip r:embed="rId6"/>
          <a:stretch>
            <a:fillRect/>
          </a:stretch>
        </p:blipFill>
        <p:spPr>
          <a:xfrm>
            <a:off x="0" y="3893823"/>
            <a:ext cx="9144000" cy="1839433"/>
          </a:xfrm>
          <a:prstGeom prst="rect">
            <a:avLst/>
          </a:prstGeom>
        </p:spPr>
      </p:pic>
    </p:spTree>
    <p:extLst>
      <p:ext uri="{BB962C8B-B14F-4D97-AF65-F5344CB8AC3E}">
        <p14:creationId xmlns:p14="http://schemas.microsoft.com/office/powerpoint/2010/main" val="3504714"/>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Chris Wilkerson, </a:t>
            </a:r>
            <a:r>
              <a:rPr lang="en-US" sz="1800" dirty="0" err="1"/>
              <a:t>Zhe</a:t>
            </a:r>
            <a:r>
              <a:rPr lang="en-US" sz="1800" dirty="0"/>
              <a:t> Wang, </a:t>
            </a:r>
            <a:r>
              <a:rPr lang="en-US" sz="1800" dirty="0" err="1"/>
              <a:t>Alaa</a:t>
            </a:r>
            <a:r>
              <a:rPr lang="en-US" sz="1800" dirty="0"/>
              <a:t> R. </a:t>
            </a:r>
            <a:r>
              <a:rPr lang="en-US" sz="1800" dirty="0" err="1"/>
              <a:t>Alameldeen</a:t>
            </a:r>
            <a:r>
              <a:rPr lang="en-US" sz="1800" dirty="0"/>
              <a:t>, </a:t>
            </a:r>
            <a:r>
              <a:rPr lang="en-US" sz="1800" dirty="0" err="1"/>
              <a:t>Donghyuk</a:t>
            </a:r>
            <a:r>
              <a:rPr lang="en-US" sz="1800" dirty="0"/>
              <a:t> Lee, and Onur Mutlu,</a:t>
            </a:r>
            <a:br>
              <a:rPr lang="en-US" sz="1800" dirty="0"/>
            </a:br>
            <a:r>
              <a:rPr lang="en-US" sz="1800" b="1" dirty="0">
                <a:hlinkClick r:id="rId2"/>
              </a:rPr>
              <a:t>"Detecting and Mitigating Data-Dependent DRAM Failures by Exploiting Current Memory Content"</a:t>
            </a:r>
            <a:br>
              <a:rPr lang="en-US" sz="1800" dirty="0"/>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10"/>
          <a:stretch>
            <a:fillRect/>
          </a:stretch>
        </p:blipFill>
        <p:spPr>
          <a:xfrm>
            <a:off x="0" y="4042310"/>
            <a:ext cx="9144000" cy="1618938"/>
          </a:xfrm>
          <a:prstGeom prst="rect">
            <a:avLst/>
          </a:prstGeom>
        </p:spPr>
      </p:pic>
      <p:sp>
        <p:nvSpPr>
          <p:cNvPr id="9" name="Title 1"/>
          <p:cNvSpPr>
            <a:spLocks noGrp="1"/>
          </p:cNvSpPr>
          <p:nvPr>
            <p:ph type="title"/>
          </p:nvPr>
        </p:nvSpPr>
        <p:spPr>
          <a:xfrm>
            <a:off x="107504" y="152400"/>
            <a:ext cx="9036496" cy="1066800"/>
          </a:xfrm>
        </p:spPr>
        <p:txBody>
          <a:bodyPr/>
          <a:lstStyle/>
          <a:p>
            <a:r>
              <a:rPr lang="en-US" dirty="0"/>
              <a:t>Handling Data-Dependent </a:t>
            </a:r>
            <a:r>
              <a:rPr lang="en-US"/>
              <a:t>Failures </a:t>
            </a:r>
            <a:r>
              <a:rPr lang="en-US" sz="2600" b="1">
                <a:solidFill>
                  <a:srgbClr val="006633"/>
                </a:solidFill>
              </a:rPr>
              <a:t>[MICRO’17]</a:t>
            </a:r>
            <a:r>
              <a:rPr lang="en-US" sz="2600"/>
              <a:t> </a:t>
            </a:r>
            <a:r>
              <a:rPr lang="en-US"/>
              <a:t> </a:t>
            </a:r>
            <a:endParaRPr lang="en-US" dirty="0"/>
          </a:p>
        </p:txBody>
      </p:sp>
    </p:spTree>
    <p:extLst>
      <p:ext uri="{BB962C8B-B14F-4D97-AF65-F5344CB8AC3E}">
        <p14:creationId xmlns:p14="http://schemas.microsoft.com/office/powerpoint/2010/main" val="3228912172"/>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Handling Both DPD and VRT </a:t>
            </a:r>
            <a:r>
              <a:rPr lang="en-US" sz="2600" b="1" dirty="0"/>
              <a:t>[ISCA’17]</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1381869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1" y="165706"/>
            <a:ext cx="9063613" cy="1025067"/>
          </a:xfrm>
          <a:prstGeom prst="rect">
            <a:avLst/>
          </a:prstGeom>
        </p:spPr>
        <p:txBody>
          <a:bodyPr/>
          <a:lstStyle>
            <a:lvl1pPr algn="l" defTabSz="914400" rtl="0" eaLnBrk="1" latinLnBrk="0" hangingPunct="1">
              <a:lnSpc>
                <a:spcPct val="90000"/>
              </a:lnSpc>
              <a:spcBef>
                <a:spcPct val="0"/>
              </a:spcBef>
              <a:buNone/>
              <a:defRPr sz="4800" kern="1200">
                <a:solidFill>
                  <a:schemeClr val="tx1"/>
                </a:solidFill>
                <a:latin typeface="Cambria" panose="020405030504060302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j-ea"/>
                <a:cs typeface="+mj-cs"/>
              </a:rPr>
              <a:t>Goal: </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find </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mj-ea"/>
                <a:cs typeface="+mj-cs"/>
              </a:rPr>
              <a:t>all</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 retention failures for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a refresh interval </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mj-ea"/>
                <a:cs typeface="+mj-cs"/>
              </a:rPr>
              <a:t>T </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&gt; default (64ms)</a:t>
            </a:r>
          </a:p>
        </p:txBody>
      </p:sp>
      <p:grpSp>
        <p:nvGrpSpPr>
          <p:cNvPr id="75" name="Group 74"/>
          <p:cNvGrpSpPr/>
          <p:nvPr/>
        </p:nvGrpSpPr>
        <p:grpSpPr>
          <a:xfrm>
            <a:off x="1704482" y="1433636"/>
            <a:ext cx="6039343" cy="5173095"/>
            <a:chOff x="664770" y="253326"/>
            <a:chExt cx="5095950" cy="4365017"/>
          </a:xfrm>
        </p:grpSpPr>
        <p:grpSp>
          <p:nvGrpSpPr>
            <p:cNvPr id="20" name="Group 19"/>
            <p:cNvGrpSpPr/>
            <p:nvPr/>
          </p:nvGrpSpPr>
          <p:grpSpPr>
            <a:xfrm>
              <a:off x="1143000" y="1272846"/>
              <a:ext cx="4191000" cy="2148948"/>
              <a:chOff x="1143000" y="2139658"/>
              <a:chExt cx="4191000" cy="2148948"/>
            </a:xfrm>
          </p:grpSpPr>
          <p:cxnSp>
            <p:nvCxnSpPr>
              <p:cNvPr id="21" name="Straight Connector 20"/>
              <p:cNvCxnSpPr/>
              <p:nvPr/>
            </p:nvCxnSpPr>
            <p:spPr>
              <a:xfrm flipH="1">
                <a:off x="1143000" y="2139658"/>
                <a:ext cx="4191000" cy="0"/>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143000" y="2853916"/>
                <a:ext cx="4191000" cy="0"/>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143000" y="3571260"/>
                <a:ext cx="4191000" cy="0"/>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143000" y="4288606"/>
                <a:ext cx="4191000" cy="0"/>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1820505" y="253326"/>
              <a:ext cx="2560320" cy="3937674"/>
              <a:chOff x="3179064" y="1120138"/>
              <a:chExt cx="2560320" cy="3937674"/>
            </a:xfrm>
          </p:grpSpPr>
          <p:grpSp>
            <p:nvGrpSpPr>
              <p:cNvPr id="26" name="Group 25"/>
              <p:cNvGrpSpPr/>
              <p:nvPr/>
            </p:nvGrpSpPr>
            <p:grpSpPr>
              <a:xfrm>
                <a:off x="4451604" y="1120138"/>
                <a:ext cx="0" cy="3937674"/>
                <a:chOff x="3179064" y="1173480"/>
                <a:chExt cx="0" cy="3937674"/>
              </a:xfrm>
            </p:grpSpPr>
            <p:cxnSp>
              <p:nvCxnSpPr>
                <p:cNvPr id="39" name="Straight Connector 38"/>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5099304" y="1120138"/>
                <a:ext cx="0" cy="3937674"/>
                <a:chOff x="3179064" y="1173480"/>
                <a:chExt cx="0" cy="3937674"/>
              </a:xfrm>
            </p:grpSpPr>
            <p:cxnSp>
              <p:nvCxnSpPr>
                <p:cNvPr id="37" name="Straight Connector 36"/>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5739384" y="1120138"/>
                <a:ext cx="0" cy="3937674"/>
                <a:chOff x="3179064" y="1173480"/>
                <a:chExt cx="0" cy="3937674"/>
              </a:xfrm>
            </p:grpSpPr>
            <p:cxnSp>
              <p:nvCxnSpPr>
                <p:cNvPr id="35" name="Straight Connector 34"/>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3819144" y="1120138"/>
                <a:ext cx="0" cy="3937674"/>
                <a:chOff x="3179064" y="1173480"/>
                <a:chExt cx="0" cy="3937674"/>
              </a:xfrm>
            </p:grpSpPr>
            <p:cxnSp>
              <p:nvCxnSpPr>
                <p:cNvPr id="33" name="Straight Connector 32"/>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3179064" y="1120138"/>
                <a:ext cx="0" cy="3937674"/>
                <a:chOff x="3179064" y="1173480"/>
                <a:chExt cx="0" cy="3937674"/>
              </a:xfrm>
            </p:grpSpPr>
            <p:cxnSp>
              <p:nvCxnSpPr>
                <p:cNvPr id="31" name="Straight Connector 30"/>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sp>
          <p:nvSpPr>
            <p:cNvPr id="41" name="Oval 40"/>
            <p:cNvSpPr/>
            <p:nvPr/>
          </p:nvSpPr>
          <p:spPr>
            <a:xfrm>
              <a:off x="1447800" y="2332824"/>
              <a:ext cx="745410" cy="74541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2200829" y="2445773"/>
              <a:ext cx="519512" cy="519512"/>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818050" y="2422914"/>
              <a:ext cx="565230" cy="56523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p:cNvSpPr/>
            <p:nvPr/>
          </p:nvSpPr>
          <p:spPr>
            <a:xfrm>
              <a:off x="3420705" y="2385489"/>
              <a:ext cx="640080" cy="64008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098210" y="2422914"/>
              <a:ext cx="565230" cy="56523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1593344" y="3194648"/>
              <a:ext cx="454322" cy="454322"/>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2080261" y="3041485"/>
              <a:ext cx="760648" cy="760648"/>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2873504" y="3194648"/>
              <a:ext cx="454322" cy="454322"/>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3513584" y="3194648"/>
              <a:ext cx="454322" cy="454322"/>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3975525" y="3016509"/>
              <a:ext cx="810600" cy="81060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p:cNvGrpSpPr/>
            <p:nvPr/>
          </p:nvGrpSpPr>
          <p:grpSpPr>
            <a:xfrm>
              <a:off x="1500465" y="4198360"/>
              <a:ext cx="3200400" cy="419983"/>
              <a:chOff x="2219758" y="4707294"/>
              <a:chExt cx="3200400" cy="419983"/>
            </a:xfrm>
          </p:grpSpPr>
          <p:sp>
            <p:nvSpPr>
              <p:cNvPr id="52" name="Rounded Rectangle 51"/>
              <p:cNvSpPr/>
              <p:nvPr/>
            </p:nvSpPr>
            <p:spPr>
              <a:xfrm>
                <a:off x="2219758"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SA</a:t>
                </a:r>
              </a:p>
            </p:txBody>
          </p:sp>
          <p:sp>
            <p:nvSpPr>
              <p:cNvPr id="53" name="Rounded Rectangle 52"/>
              <p:cNvSpPr/>
              <p:nvPr/>
            </p:nvSpPr>
            <p:spPr>
              <a:xfrm>
                <a:off x="2859839"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SA</a:t>
                </a:r>
              </a:p>
            </p:txBody>
          </p:sp>
          <p:sp>
            <p:nvSpPr>
              <p:cNvPr id="54" name="Rounded Rectangle 53"/>
              <p:cNvSpPr/>
              <p:nvPr/>
            </p:nvSpPr>
            <p:spPr>
              <a:xfrm>
                <a:off x="3499918"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SA</a:t>
                </a:r>
              </a:p>
            </p:txBody>
          </p:sp>
          <p:sp>
            <p:nvSpPr>
              <p:cNvPr id="55" name="Rounded Rectangle 54"/>
              <p:cNvSpPr/>
              <p:nvPr/>
            </p:nvSpPr>
            <p:spPr>
              <a:xfrm>
                <a:off x="4139998"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SA</a:t>
                </a:r>
              </a:p>
            </p:txBody>
          </p:sp>
          <p:sp>
            <p:nvSpPr>
              <p:cNvPr id="56" name="Rounded Rectangle 55"/>
              <p:cNvSpPr/>
              <p:nvPr/>
            </p:nvSpPr>
            <p:spPr>
              <a:xfrm>
                <a:off x="4780077"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SA</a:t>
                </a:r>
              </a:p>
            </p:txBody>
          </p:sp>
        </p:grpSp>
        <p:sp>
          <p:nvSpPr>
            <p:cNvPr id="57" name="Rounded Rectangle 56"/>
            <p:cNvSpPr/>
            <p:nvPr/>
          </p:nvSpPr>
          <p:spPr>
            <a:xfrm>
              <a:off x="664770" y="868750"/>
              <a:ext cx="528438" cy="2972519"/>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Row Decoder</a:t>
              </a:r>
            </a:p>
          </p:txBody>
        </p:sp>
        <p:sp>
          <p:nvSpPr>
            <p:cNvPr id="58" name="Oval 57"/>
            <p:cNvSpPr/>
            <p:nvPr/>
          </p:nvSpPr>
          <p:spPr>
            <a:xfrm>
              <a:off x="1500465" y="1669209"/>
              <a:ext cx="640080" cy="64008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58"/>
            <p:cNvSpPr/>
            <p:nvPr/>
          </p:nvSpPr>
          <p:spPr>
            <a:xfrm>
              <a:off x="2267036" y="1795700"/>
              <a:ext cx="387098" cy="387098"/>
            </a:xfrm>
            <a:prstGeom prst="ellipse">
              <a:avLst/>
            </a:prstGeom>
            <a:solidFill>
              <a:srgbClr val="FF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p:cNvSpPr/>
            <p:nvPr/>
          </p:nvSpPr>
          <p:spPr>
            <a:xfrm>
              <a:off x="2836754" y="1725338"/>
              <a:ext cx="527822" cy="527822"/>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p:cNvSpPr/>
            <p:nvPr/>
          </p:nvSpPr>
          <p:spPr>
            <a:xfrm>
              <a:off x="3368040" y="1616544"/>
              <a:ext cx="745410" cy="74541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p:cNvSpPr/>
            <p:nvPr/>
          </p:nvSpPr>
          <p:spPr>
            <a:xfrm>
              <a:off x="4116914" y="1725338"/>
              <a:ext cx="527822" cy="527822"/>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1593344" y="1045808"/>
              <a:ext cx="454322" cy="454322"/>
            </a:xfrm>
            <a:prstGeom prst="ellipse">
              <a:avLst/>
            </a:prstGeom>
            <a:solidFill>
              <a:srgbClr val="FF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p:cNvSpPr/>
            <p:nvPr/>
          </p:nvSpPr>
          <p:spPr>
            <a:xfrm>
              <a:off x="2103119" y="915503"/>
              <a:ext cx="714932" cy="714932"/>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p:cNvSpPr/>
            <p:nvPr/>
          </p:nvSpPr>
          <p:spPr>
            <a:xfrm>
              <a:off x="2818050" y="990354"/>
              <a:ext cx="565230" cy="56523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a:off x="3566924" y="1099148"/>
              <a:ext cx="347642" cy="347642"/>
            </a:xfrm>
            <a:prstGeom prst="ellipse">
              <a:avLst/>
            </a:prstGeom>
            <a:solidFill>
              <a:srgbClr val="FF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4098210" y="990354"/>
              <a:ext cx="565230" cy="56523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p:cNvCxnSpPr/>
            <p:nvPr/>
          </p:nvCxnSpPr>
          <p:spPr>
            <a:xfrm rot="5400000" flipV="1">
              <a:off x="5585460" y="1811844"/>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flipV="1">
              <a:off x="5585460" y="2536808"/>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flipV="1">
              <a:off x="5585460" y="3254154"/>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flipV="1">
              <a:off x="5585460" y="1099148"/>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2" name="Lightning Bolt 71"/>
            <p:cNvSpPr/>
            <p:nvPr/>
          </p:nvSpPr>
          <p:spPr>
            <a:xfrm rot="20981993">
              <a:off x="3190387" y="715877"/>
              <a:ext cx="493094" cy="579267"/>
            </a:xfrm>
            <a:prstGeom prst="lightningBol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Lightning Bolt 72"/>
            <p:cNvSpPr/>
            <p:nvPr/>
          </p:nvSpPr>
          <p:spPr>
            <a:xfrm rot="20981993">
              <a:off x="1253918" y="710439"/>
              <a:ext cx="493094" cy="579267"/>
            </a:xfrm>
            <a:prstGeom prst="lightningBol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Lightning Bolt 73"/>
            <p:cNvSpPr/>
            <p:nvPr/>
          </p:nvSpPr>
          <p:spPr>
            <a:xfrm rot="20981993">
              <a:off x="1942927" y="1454221"/>
              <a:ext cx="493094" cy="579267"/>
            </a:xfrm>
            <a:prstGeom prst="lightningBol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2032126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8150" y="2900344"/>
            <a:ext cx="8362950" cy="1085868"/>
          </a:xfrm>
          <a:prstGeom prst="roundRect">
            <a:avLst>
              <a:gd name="adj" fmla="val 9650"/>
            </a:avLst>
          </a:prstGeom>
          <a:solidFill>
            <a:schemeClr val="bg1">
              <a:lumMod val="95000"/>
            </a:schemeClr>
          </a:solid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Variable retention time</a:t>
            </a:r>
          </a:p>
        </p:txBody>
      </p:sp>
      <p:sp>
        <p:nvSpPr>
          <p:cNvPr id="11" name="Rounded Rectangle 10"/>
          <p:cNvSpPr/>
          <p:nvPr/>
        </p:nvSpPr>
        <p:spPr>
          <a:xfrm>
            <a:off x="438150" y="4867270"/>
            <a:ext cx="8362950" cy="1095375"/>
          </a:xfrm>
          <a:prstGeom prst="roundRect">
            <a:avLst>
              <a:gd name="adj" fmla="val 10580"/>
            </a:avLst>
          </a:prstGeom>
          <a:solidFill>
            <a:schemeClr val="bg1">
              <a:lumMod val="95000"/>
            </a:schemeClr>
          </a:solid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Data pattern dependence</a:t>
            </a:r>
          </a:p>
        </p:txBody>
      </p:sp>
      <p:sp>
        <p:nvSpPr>
          <p:cNvPr id="5" name="Rounded Rectangle 4"/>
          <p:cNvSpPr/>
          <p:nvPr/>
        </p:nvSpPr>
        <p:spPr>
          <a:xfrm>
            <a:off x="438150" y="914384"/>
            <a:ext cx="8362950" cy="1066800"/>
          </a:xfrm>
          <a:prstGeom prst="roundRect">
            <a:avLst>
              <a:gd name="adj" fmla="val 11310"/>
            </a:avLst>
          </a:prstGeom>
          <a:solidFill>
            <a:schemeClr val="bg1">
              <a:lumMod val="95000"/>
            </a:schemeClr>
          </a:solid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Process, voltage, temperature</a:t>
            </a:r>
          </a:p>
        </p:txBody>
      </p:sp>
    </p:spTree>
    <p:extLst>
      <p:ext uri="{BB962C8B-B14F-4D97-AF65-F5344CB8AC3E}">
        <p14:creationId xmlns:p14="http://schemas.microsoft.com/office/powerpoint/2010/main" val="169700299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853" y="202901"/>
            <a:ext cx="8585022" cy="1464312"/>
          </a:xfrm>
        </p:spPr>
        <p:txBody>
          <a:bodyPr/>
          <a:lstStyle/>
          <a:p>
            <a:pPr marL="0" indent="0" algn="ctr">
              <a:lnSpc>
                <a:spcPct val="100000"/>
              </a:lnSpc>
              <a:spcBef>
                <a:spcPts val="0"/>
              </a:spcBef>
              <a:buNone/>
            </a:pPr>
            <a:r>
              <a:rPr lang="en-US" sz="4400" b="1" dirty="0"/>
              <a:t>Characterization of </a:t>
            </a:r>
          </a:p>
          <a:p>
            <a:pPr marL="0" indent="0" algn="ctr">
              <a:lnSpc>
                <a:spcPct val="100000"/>
              </a:lnSpc>
              <a:spcBef>
                <a:spcPts val="0"/>
              </a:spcBef>
              <a:buNone/>
            </a:pPr>
            <a:r>
              <a:rPr lang="en-US" sz="4400" b="1" dirty="0"/>
              <a:t>368 LPDDR4 DRAM Chips</a:t>
            </a:r>
          </a:p>
        </p:txBody>
      </p:sp>
      <p:sp>
        <p:nvSpPr>
          <p:cNvPr id="11" name="Content Placeholder 2"/>
          <p:cNvSpPr txBox="1">
            <a:spLocks/>
          </p:cNvSpPr>
          <p:nvPr/>
        </p:nvSpPr>
        <p:spPr>
          <a:xfrm>
            <a:off x="-12522" y="2904213"/>
            <a:ext cx="9251772" cy="13262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 name="Oval 1"/>
          <p:cNvSpPr/>
          <p:nvPr/>
        </p:nvSpPr>
        <p:spPr>
          <a:xfrm>
            <a:off x="4030840" y="1919352"/>
            <a:ext cx="733425" cy="73342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p>
        </p:txBody>
      </p:sp>
      <p:sp>
        <p:nvSpPr>
          <p:cNvPr id="9" name="Oval 8"/>
          <p:cNvSpPr/>
          <p:nvPr/>
        </p:nvSpPr>
        <p:spPr>
          <a:xfrm>
            <a:off x="4030840" y="4469486"/>
            <a:ext cx="733425" cy="73342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14" name="Rounded Rectangle 13"/>
          <p:cNvSpPr/>
          <p:nvPr/>
        </p:nvSpPr>
        <p:spPr>
          <a:xfrm>
            <a:off x="254178" y="2796581"/>
            <a:ext cx="8718372" cy="1279778"/>
          </a:xfrm>
          <a:prstGeom prst="roundRect">
            <a:avLst>
              <a:gd name="adj" fmla="val 8130"/>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Cells are </a:t>
            </a:r>
            <a:r>
              <a:rPr kumimoji="0" lang="en-US" sz="34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more likely to fail </a:t>
            </a:r>
            <a:r>
              <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increased (refresh interval | temperature)</a:t>
            </a:r>
          </a:p>
        </p:txBody>
      </p:sp>
      <p:sp>
        <p:nvSpPr>
          <p:cNvPr id="15" name="Rounded Rectangle 14"/>
          <p:cNvSpPr/>
          <p:nvPr/>
        </p:nvSpPr>
        <p:spPr>
          <a:xfrm>
            <a:off x="254178" y="5310607"/>
            <a:ext cx="8718372" cy="1283206"/>
          </a:xfrm>
          <a:prstGeom prst="roundRect">
            <a:avLst>
              <a:gd name="adj" fmla="val 8130"/>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mn-ea"/>
                <a:cs typeface="+mn-cs"/>
              </a:rPr>
              <a:t>Complex tradeoff space </a:t>
            </a:r>
            <a:r>
              <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between profiling</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mn-ea"/>
                <a:cs typeface="+mn-cs"/>
              </a:rPr>
              <a:t>(speed &amp; coverage &amp; false positives)</a:t>
            </a:r>
          </a:p>
        </p:txBody>
      </p:sp>
    </p:spTree>
    <p:extLst>
      <p:ext uri="{BB962C8B-B14F-4D97-AF65-F5344CB8AC3E}">
        <p14:creationId xmlns:p14="http://schemas.microsoft.com/office/powerpoint/2010/main" val="317579550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p:cNvCxnSpPr/>
          <p:nvPr/>
        </p:nvCxnSpPr>
        <p:spPr>
          <a:xfrm flipV="1">
            <a:off x="1764622" y="495586"/>
            <a:ext cx="0" cy="5462281"/>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p:cNvCxnSpPr/>
          <p:nvPr/>
        </p:nvCxnSpPr>
        <p:spPr>
          <a:xfrm flipV="1">
            <a:off x="1764622" y="5956699"/>
            <a:ext cx="6132454" cy="117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3552428" y="6038604"/>
            <a:ext cx="41939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refresh interval</a:t>
            </a:r>
          </a:p>
        </p:txBody>
      </p:sp>
      <p:sp>
        <p:nvSpPr>
          <p:cNvPr id="77" name="TextBox 76"/>
          <p:cNvSpPr txBox="1"/>
          <p:nvPr/>
        </p:nvSpPr>
        <p:spPr>
          <a:xfrm rot="16200000">
            <a:off x="-124160" y="2613042"/>
            <a:ext cx="28861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temperature</a:t>
            </a:r>
          </a:p>
        </p:txBody>
      </p:sp>
      <p:grpSp>
        <p:nvGrpSpPr>
          <p:cNvPr id="40" name="Group 39"/>
          <p:cNvGrpSpPr/>
          <p:nvPr/>
        </p:nvGrpSpPr>
        <p:grpSpPr>
          <a:xfrm>
            <a:off x="2809714" y="4127971"/>
            <a:ext cx="1554480" cy="1554480"/>
            <a:chOff x="2401074" y="3818835"/>
            <a:chExt cx="1579537" cy="1554480"/>
          </a:xfrm>
        </p:grpSpPr>
        <p:sp>
          <p:nvSpPr>
            <p:cNvPr id="25" name="Oval 24"/>
            <p:cNvSpPr/>
            <p:nvPr/>
          </p:nvSpPr>
          <p:spPr>
            <a:xfrm>
              <a:off x="2413603" y="3818835"/>
              <a:ext cx="1554480" cy="1554480"/>
            </a:xfrm>
            <a:prstGeom prst="ellipse">
              <a:avLst/>
            </a:prstGeom>
            <a:solidFill>
              <a:schemeClr val="accent6">
                <a:alpha val="50196"/>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3" name="TextBox 32"/>
            <p:cNvSpPr txBox="1"/>
            <p:nvPr/>
          </p:nvSpPr>
          <p:spPr>
            <a:xfrm>
              <a:off x="2401074" y="4122511"/>
              <a:ext cx="157953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here</a:t>
              </a:r>
            </a:p>
          </p:txBody>
        </p:sp>
      </p:grpSp>
    </p:spTree>
    <p:extLst>
      <p:ext uri="{BB962C8B-B14F-4D97-AF65-F5344CB8AC3E}">
        <p14:creationId xmlns:p14="http://schemas.microsoft.com/office/powerpoint/2010/main" val="3416697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Mitigation of Retention Issues </a:t>
            </a:r>
            <a:r>
              <a:rPr lang="en-US" sz="2600" b="1" dirty="0"/>
              <a:t>[SIGMETRICS’14]</a:t>
            </a:r>
          </a:p>
        </p:txBody>
      </p:sp>
    </p:spTree>
    <p:extLst>
      <p:ext uri="{BB962C8B-B14F-4D97-AF65-F5344CB8AC3E}">
        <p14:creationId xmlns:p14="http://schemas.microsoft.com/office/powerpoint/2010/main" val="3471514985"/>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p:cNvCxnSpPr/>
          <p:nvPr/>
        </p:nvCxnSpPr>
        <p:spPr>
          <a:xfrm flipV="1">
            <a:off x="1764622" y="495586"/>
            <a:ext cx="0" cy="5462281"/>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p:cNvCxnSpPr/>
          <p:nvPr/>
        </p:nvCxnSpPr>
        <p:spPr>
          <a:xfrm flipV="1">
            <a:off x="1764622" y="5956699"/>
            <a:ext cx="6132454" cy="117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3552428" y="6038604"/>
            <a:ext cx="41939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refresh interval</a:t>
            </a:r>
          </a:p>
        </p:txBody>
      </p:sp>
      <p:sp>
        <p:nvSpPr>
          <p:cNvPr id="77" name="TextBox 76"/>
          <p:cNvSpPr txBox="1"/>
          <p:nvPr/>
        </p:nvSpPr>
        <p:spPr>
          <a:xfrm rot="16200000">
            <a:off x="-124160" y="2613042"/>
            <a:ext cx="28861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temperature</a:t>
            </a:r>
          </a:p>
        </p:txBody>
      </p:sp>
      <p:sp>
        <p:nvSpPr>
          <p:cNvPr id="29" name="TextBox 28"/>
          <p:cNvSpPr txBox="1"/>
          <p:nvPr/>
        </p:nvSpPr>
        <p:spPr>
          <a:xfrm rot="19076909">
            <a:off x="2316164" y="1599488"/>
            <a:ext cx="310876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2700">
                  <a:solidFill>
                    <a:prstClr val="black"/>
                  </a:solidFill>
                </a:ln>
                <a:solidFill>
                  <a:sysClr val="windowText" lastClr="000000"/>
                </a:solidFill>
                <a:effectLst/>
                <a:uLnTx/>
                <a:uFillTx/>
                <a:latin typeface="Cambria" panose="02040503050406030204" pitchFamily="18" charset="0"/>
                <a:ea typeface="+mn-ea"/>
                <a:cs typeface="+mn-cs"/>
              </a:rPr>
              <a:t>REACH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2700">
                  <a:solidFill>
                    <a:prstClr val="black"/>
                  </a:solidFill>
                </a:ln>
                <a:solidFill>
                  <a:sysClr val="windowText" lastClr="000000"/>
                </a:solidFill>
                <a:effectLst/>
                <a:uLnTx/>
                <a:uFillTx/>
                <a:latin typeface="Cambria" panose="02040503050406030204" pitchFamily="18" charset="0"/>
                <a:ea typeface="+mn-ea"/>
                <a:cs typeface="+mn-cs"/>
              </a:rPr>
              <a:t>PROFILING</a:t>
            </a:r>
            <a:endParaRPr kumimoji="0" lang="en-US" sz="4800" b="0" i="0" u="none" strike="noStrike" kern="1200" cap="none" spc="0" normalizeH="0" baseline="0" noProof="0" dirty="0">
              <a:ln w="12700">
                <a:solidFill>
                  <a:prstClr val="black"/>
                </a:solidFill>
              </a:ln>
              <a:solidFill>
                <a:sysClr val="windowText" lastClr="000000"/>
              </a:solidFill>
              <a:effectLst/>
              <a:uLnTx/>
              <a:uFillTx/>
              <a:latin typeface="Cambria" panose="02040503050406030204" pitchFamily="18" charset="0"/>
              <a:ea typeface="+mn-ea"/>
              <a:cs typeface="+mn-cs"/>
            </a:endParaRPr>
          </a:p>
        </p:txBody>
      </p:sp>
      <p:grpSp>
        <p:nvGrpSpPr>
          <p:cNvPr id="41" name="Group 40"/>
          <p:cNvGrpSpPr/>
          <p:nvPr/>
        </p:nvGrpSpPr>
        <p:grpSpPr>
          <a:xfrm>
            <a:off x="6026010" y="1223892"/>
            <a:ext cx="1554480" cy="1554480"/>
            <a:chOff x="4389341" y="2108717"/>
            <a:chExt cx="1554480" cy="1554480"/>
          </a:xfrm>
        </p:grpSpPr>
        <p:sp>
          <p:nvSpPr>
            <p:cNvPr id="27" name="Oval 26"/>
            <p:cNvSpPr/>
            <p:nvPr/>
          </p:nvSpPr>
          <p:spPr>
            <a:xfrm>
              <a:off x="4389341" y="2108717"/>
              <a:ext cx="1554480" cy="1554480"/>
            </a:xfrm>
            <a:prstGeom prst="ellipse">
              <a:avLst/>
            </a:prstGeom>
            <a:solidFill>
              <a:srgbClr val="5B9BD5">
                <a:alpha val="50196"/>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0" name="TextBox 29"/>
            <p:cNvSpPr txBox="1"/>
            <p:nvPr/>
          </p:nvSpPr>
          <p:spPr>
            <a:xfrm>
              <a:off x="4501027" y="2408903"/>
              <a:ext cx="13311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profile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here</a:t>
              </a:r>
            </a:p>
          </p:txBody>
        </p:sp>
      </p:grpSp>
      <p:grpSp>
        <p:nvGrpSpPr>
          <p:cNvPr id="40" name="Group 39"/>
          <p:cNvGrpSpPr/>
          <p:nvPr/>
        </p:nvGrpSpPr>
        <p:grpSpPr>
          <a:xfrm>
            <a:off x="2809714" y="4127971"/>
            <a:ext cx="1554480" cy="1554480"/>
            <a:chOff x="2401074" y="3818835"/>
            <a:chExt cx="1579537" cy="1554480"/>
          </a:xfrm>
        </p:grpSpPr>
        <p:sp>
          <p:nvSpPr>
            <p:cNvPr id="25" name="Oval 24"/>
            <p:cNvSpPr/>
            <p:nvPr/>
          </p:nvSpPr>
          <p:spPr>
            <a:xfrm>
              <a:off x="2413603" y="3818835"/>
              <a:ext cx="1554480" cy="1554480"/>
            </a:xfrm>
            <a:prstGeom prst="ellipse">
              <a:avLst/>
            </a:prstGeom>
            <a:solidFill>
              <a:schemeClr val="accent6">
                <a:alpha val="50196"/>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3" name="TextBox 32"/>
            <p:cNvSpPr txBox="1"/>
            <p:nvPr/>
          </p:nvSpPr>
          <p:spPr>
            <a:xfrm>
              <a:off x="2401074" y="4122511"/>
              <a:ext cx="157953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here</a:t>
              </a:r>
            </a:p>
          </p:txBody>
        </p:sp>
      </p:grpSp>
      <p:sp>
        <p:nvSpPr>
          <p:cNvPr id="3" name="Arc 2"/>
          <p:cNvSpPr/>
          <p:nvPr/>
        </p:nvSpPr>
        <p:spPr>
          <a:xfrm rot="19126289">
            <a:off x="2212814" y="1011004"/>
            <a:ext cx="4544423" cy="3534736"/>
          </a:xfrm>
          <a:prstGeom prst="arc">
            <a:avLst>
              <a:gd name="adj1" fmla="val 10751546"/>
              <a:gd name="adj2" fmla="val 0"/>
            </a:avLst>
          </a:prstGeom>
          <a:ln w="1270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86804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25311" y="3704123"/>
            <a:ext cx="9156522" cy="1619251"/>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Faster </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a:t>
            </a:r>
            <a:r>
              <a:rPr kumimoji="0" lang="en-US" sz="44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 more reliable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than current approaches</a:t>
            </a:r>
          </a:p>
        </p:txBody>
      </p:sp>
      <p:sp>
        <p:nvSpPr>
          <p:cNvPr id="8" name="Content Placeholder 2"/>
          <p:cNvSpPr txBox="1">
            <a:spLocks/>
          </p:cNvSpPr>
          <p:nvPr/>
        </p:nvSpPr>
        <p:spPr>
          <a:xfrm>
            <a:off x="-12522" y="254020"/>
            <a:ext cx="9156522" cy="10128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Reach Profiling</a:t>
            </a:r>
          </a:p>
        </p:txBody>
      </p:sp>
      <p:sp>
        <p:nvSpPr>
          <p:cNvPr id="5" name="Rounded Rectangle 4"/>
          <p:cNvSpPr/>
          <p:nvPr/>
        </p:nvSpPr>
        <p:spPr>
          <a:xfrm>
            <a:off x="523875" y="1589574"/>
            <a:ext cx="8058150" cy="1685925"/>
          </a:xfrm>
          <a:prstGeom prst="roundRect">
            <a:avLst>
              <a:gd name="adj" fmla="val 8130"/>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new DRAM retention failure profiling methodology</a:t>
            </a:r>
          </a:p>
        </p:txBody>
      </p:sp>
      <p:sp>
        <p:nvSpPr>
          <p:cNvPr id="6" name="Rectangle 5"/>
          <p:cNvSpPr/>
          <p:nvPr/>
        </p:nvSpPr>
        <p:spPr>
          <a:xfrm>
            <a:off x="182720" y="5646122"/>
            <a:ext cx="8766038"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Enables </a:t>
            </a:r>
            <a:r>
              <a:rPr kumimoji="0" lang="en-US" sz="44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longer refresh intervals</a:t>
            </a:r>
          </a:p>
        </p:txBody>
      </p:sp>
    </p:spTree>
    <p:extLst>
      <p:ext uri="{BB962C8B-B14F-4D97-AF65-F5344CB8AC3E}">
        <p14:creationId xmlns:p14="http://schemas.microsoft.com/office/powerpoint/2010/main" val="86140836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descr=" 7"/>
          <p:cNvSpPr txBox="1">
            <a:spLocks/>
          </p:cNvSpPr>
          <p:nvPr/>
        </p:nvSpPr>
        <p:spPr>
          <a:xfrm>
            <a:off x="454153" y="1063624"/>
            <a:ext cx="8761860" cy="51526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0"/>
              </a:spcBef>
              <a:spcAft>
                <a:spcPts val="0"/>
              </a:spcAft>
              <a:buClrTx/>
              <a:buSzTx/>
              <a:buFont typeface="+mj-lt"/>
              <a:buChar char=" "/>
              <a:tabLst/>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p>
          <a:p>
            <a:pPr marL="228600" marR="0" lvl="0" indent="-228600" algn="l" defTabSz="914400" rtl="0" eaLnBrk="1" fontAlgn="auto" latinLnBrk="0" hangingPunct="1">
              <a:lnSpc>
                <a:spcPct val="150000"/>
              </a:lnSpc>
              <a:spcBef>
                <a:spcPts val="0"/>
              </a:spcBef>
              <a:spcAft>
                <a:spcPts val="0"/>
              </a:spcAft>
              <a:buClrTx/>
              <a:buSzTx/>
              <a:buFont typeface="+mj-lt"/>
              <a:buChar char=" "/>
              <a:tabLst/>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p>
          <a:p>
            <a:pPr marL="228600" marR="0" lvl="0" indent="-228600" algn="l" defTabSz="914400" rtl="0" eaLnBrk="1" fontAlgn="auto" latinLnBrk="0" hangingPunct="1">
              <a:lnSpc>
                <a:spcPct val="150000"/>
              </a:lnSpc>
              <a:spcBef>
                <a:spcPts val="0"/>
              </a:spcBef>
              <a:spcAft>
                <a:spcPts val="0"/>
              </a:spcAft>
              <a:buClrTx/>
              <a:buSzTx/>
              <a:buFont typeface="+mj-lt"/>
              <a:buChar char=" "/>
              <a:tabLst/>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p>
          <a:p>
            <a:pPr marL="228600" marR="0" lvl="0" indent="-228600" algn="l" defTabSz="914400" rtl="0" eaLnBrk="1" fontAlgn="auto" latinLnBrk="0" hangingPunct="1">
              <a:lnSpc>
                <a:spcPct val="150000"/>
              </a:lnSpc>
              <a:spcBef>
                <a:spcPts val="0"/>
              </a:spcBef>
              <a:spcAft>
                <a:spcPts val="0"/>
              </a:spcAft>
              <a:buClrTx/>
              <a:buSzTx/>
              <a:buFont typeface="+mj-lt"/>
              <a:buChar char=" "/>
              <a:tabLst/>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p>
          <a:p>
            <a:pPr marL="228600" marR="0" lvl="0" indent="-228600" algn="l" defTabSz="914400" rtl="0" eaLnBrk="1" fontAlgn="auto" latinLnBrk="0" hangingPunct="1">
              <a:lnSpc>
                <a:spcPct val="150000"/>
              </a:lnSpc>
              <a:spcBef>
                <a:spcPts val="0"/>
              </a:spcBef>
              <a:spcAft>
                <a:spcPts val="0"/>
              </a:spcAft>
              <a:buClrTx/>
              <a:buSzTx/>
              <a:buFont typeface="+mj-lt"/>
              <a:buChar char=" "/>
              <a:tabLst/>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LPDDR4 Studies</a:t>
            </a:r>
          </a:p>
        </p:txBody>
      </p:sp>
      <p:sp>
        <p:nvSpPr>
          <p:cNvPr id="5" name="Content Placeholder 2" descr=" 3"/>
          <p:cNvSpPr txBox="1">
            <a:spLocks/>
          </p:cNvSpPr>
          <p:nvPr/>
        </p:nvSpPr>
        <p:spPr>
          <a:xfrm>
            <a:off x="454153" y="1063624"/>
            <a:ext cx="8761860" cy="51526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marR="0" lvl="0" indent="-742950" algn="l" defTabSz="914400" rtl="0" eaLnBrk="1" fontAlgn="auto" latinLnBrk="0" hangingPunct="1">
              <a:lnSpc>
                <a:spcPct val="150000"/>
              </a:lnSpc>
              <a:spcBef>
                <a:spcPts val="1000"/>
              </a:spcBef>
              <a:spcAft>
                <a:spcPts val="0"/>
              </a:spcAft>
              <a:buClrTx/>
              <a:buSzTx/>
              <a:buFont typeface="+mj-lt"/>
              <a:buAutoNum type="arabicPeriod"/>
              <a:tabLst/>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Temperature</a:t>
            </a:r>
          </a:p>
          <a:p>
            <a:pPr marL="742950" marR="0" lvl="0" indent="-742950" algn="l" defTabSz="914400" rtl="0" eaLnBrk="1" fontAlgn="auto" latinLnBrk="0" hangingPunct="1">
              <a:lnSpc>
                <a:spcPct val="150000"/>
              </a:lnSpc>
              <a:spcBef>
                <a:spcPts val="1000"/>
              </a:spcBef>
              <a:spcAft>
                <a:spcPts val="0"/>
              </a:spcAft>
              <a:buClrTx/>
              <a:buSzTx/>
              <a:buFont typeface="+mj-lt"/>
              <a:buAutoNum type="arabicPeriod"/>
              <a:tabLst/>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Data Pattern Dependence</a:t>
            </a:r>
          </a:p>
          <a:p>
            <a:pPr marL="742950" marR="0" lvl="0" indent="-742950" algn="l" defTabSz="914400" rtl="0" eaLnBrk="1" fontAlgn="auto" latinLnBrk="0" hangingPunct="1">
              <a:lnSpc>
                <a:spcPct val="150000"/>
              </a:lnSpc>
              <a:spcBef>
                <a:spcPts val="1000"/>
              </a:spcBef>
              <a:spcAft>
                <a:spcPts val="0"/>
              </a:spcAft>
              <a:buClrTx/>
              <a:buSzTx/>
              <a:buFont typeface="+mj-lt"/>
              <a:buAutoNum type="arabicPeriod"/>
              <a:tabLst/>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Retention Time Distributions</a:t>
            </a:r>
          </a:p>
          <a:p>
            <a:pPr marL="742950" marR="0" lvl="0" indent="-742950" algn="l" defTabSz="914400" rtl="0" eaLnBrk="1" fontAlgn="auto" latinLnBrk="0" hangingPunct="1">
              <a:lnSpc>
                <a:spcPct val="150000"/>
              </a:lnSpc>
              <a:spcBef>
                <a:spcPts val="1000"/>
              </a:spcBef>
              <a:spcAft>
                <a:spcPts val="0"/>
              </a:spcAft>
              <a:buClrTx/>
              <a:buSzTx/>
              <a:buFont typeface="+mj-lt"/>
              <a:buAutoNum type="arabicPeriod"/>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Variable Retention Time</a:t>
            </a:r>
          </a:p>
          <a:p>
            <a:pPr marL="742950" marR="0" lvl="0" indent="-742950" algn="l" defTabSz="914400" rtl="0" eaLnBrk="1" fontAlgn="auto" latinLnBrk="0" hangingPunct="1">
              <a:lnSpc>
                <a:spcPct val="150000"/>
              </a:lnSpc>
              <a:spcBef>
                <a:spcPts val="1000"/>
              </a:spcBef>
              <a:spcAft>
                <a:spcPts val="0"/>
              </a:spcAft>
              <a:buClrTx/>
              <a:buSzTx/>
              <a:buFont typeface="+mj-lt"/>
              <a:buAutoNum type="arabicPeriod"/>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Individual Cell Characterization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 name="Rectangle 5" descr=" 2"/>
          <p:cNvSpPr/>
          <p:nvPr/>
        </p:nvSpPr>
        <p:spPr>
          <a:xfrm>
            <a:off x="335863" y="4005072"/>
            <a:ext cx="7918913" cy="1783080"/>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20/36</a:t>
            </a:r>
          </a:p>
        </p:txBody>
      </p:sp>
    </p:spTree>
    <p:extLst>
      <p:ext uri="{BB962C8B-B14F-4D97-AF65-F5344CB8AC3E}">
        <p14:creationId xmlns:p14="http://schemas.microsoft.com/office/powerpoint/2010/main" val="206745785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descr=" 4"/>
          <p:cNvSpPr>
            <a:spLocks noGrp="1"/>
          </p:cNvSpPr>
          <p:nvPr>
            <p:ph idx="1"/>
          </p:nvPr>
        </p:nvSpPr>
        <p:spPr>
          <a:xfrm>
            <a:off x="152399" y="4803710"/>
            <a:ext cx="8987622" cy="1538660"/>
          </a:xfrm>
        </p:spPr>
        <p:txBody>
          <a:bodyPr/>
          <a:lstStyle/>
          <a:p>
            <a:r>
              <a:rPr lang="en-US" sz="3200"/>
              <a:t>New failing cells continue to appear over time</a:t>
            </a:r>
          </a:p>
          <a:p>
            <a:pPr lvl="1"/>
            <a:r>
              <a:rPr lang="en-US"/>
              <a:t>Attributed to </a:t>
            </a:r>
            <a:r>
              <a:rPr lang="en-US" b="1"/>
              <a:t>variable retention time (VRT)</a:t>
            </a:r>
          </a:p>
          <a:p>
            <a:r>
              <a:rPr lang="en-US" sz="3200"/>
              <a:t>The set of failing cells changes over time</a:t>
            </a:r>
            <a:endParaRPr lang="en-US" sz="3200" dirty="0"/>
          </a:p>
        </p:txBody>
      </p:sp>
      <p:pic>
        <p:nvPicPr>
          <p:cNvPr id="8" name="Picture 7" desc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356" y="672619"/>
            <a:ext cx="7837560" cy="3800294"/>
          </a:xfrm>
          <a:prstGeom prst="rect">
            <a:avLst/>
          </a:prstGeom>
        </p:spPr>
      </p:pic>
      <p:sp>
        <p:nvSpPr>
          <p:cNvPr id="6" name="Content Placeholder 2" descr=" 6"/>
          <p:cNvSpPr txBox="1">
            <a:spLocks/>
          </p:cNvSpPr>
          <p:nvPr/>
        </p:nvSpPr>
        <p:spPr>
          <a:xfrm>
            <a:off x="893705" y="983160"/>
            <a:ext cx="7437335" cy="63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Representative chip from Vendor B, 2048ms, 45°C</a:t>
            </a:r>
          </a:p>
        </p:txBody>
      </p:sp>
      <p:sp>
        <p:nvSpPr>
          <p:cNvPr id="9" name="Rectangle 8" descr=" 9"/>
          <p:cNvSpPr/>
          <p:nvPr/>
        </p:nvSpPr>
        <p:spPr>
          <a:xfrm rot="16200000">
            <a:off x="-857969" y="2136745"/>
            <a:ext cx="3144934" cy="696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New Failing Cells</a:t>
            </a:r>
          </a:p>
        </p:txBody>
      </p:sp>
      <p:sp>
        <p:nvSpPr>
          <p:cNvPr id="10" name="Rectangle 9" descr=" 10"/>
          <p:cNvSpPr/>
          <p:nvPr/>
        </p:nvSpPr>
        <p:spPr>
          <a:xfrm>
            <a:off x="3515429" y="4059695"/>
            <a:ext cx="2831314" cy="696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Time (days)</a:t>
            </a:r>
          </a:p>
        </p:txBody>
      </p:sp>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Long-term Continuous Profiling</a:t>
            </a:r>
          </a:p>
        </p:txBody>
      </p:sp>
      <p:sp>
        <p:nvSpPr>
          <p:cNvPr id="11"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21/36</a:t>
            </a:r>
          </a:p>
        </p:txBody>
      </p:sp>
    </p:spTree>
    <p:extLst>
      <p:ext uri="{BB962C8B-B14F-4D97-AF65-F5344CB8AC3E}">
        <p14:creationId xmlns:p14="http://schemas.microsoft.com/office/powerpoint/2010/main" val="344644494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descr=" 4"/>
          <p:cNvSpPr>
            <a:spLocks noGrp="1"/>
          </p:cNvSpPr>
          <p:nvPr>
            <p:ph idx="1"/>
          </p:nvPr>
        </p:nvSpPr>
        <p:spPr>
          <a:xfrm>
            <a:off x="152399" y="4803710"/>
            <a:ext cx="8987622" cy="1538660"/>
          </a:xfrm>
        </p:spPr>
        <p:txBody>
          <a:bodyPr/>
          <a:lstStyle/>
          <a:p>
            <a:r>
              <a:rPr lang="en-US" sz="3200"/>
              <a:t>New failing cells continue to appear over time</a:t>
            </a:r>
          </a:p>
          <a:p>
            <a:pPr lvl="1"/>
            <a:r>
              <a:rPr lang="en-US"/>
              <a:t>Attributed to </a:t>
            </a:r>
            <a:r>
              <a:rPr lang="en-US" b="1"/>
              <a:t>variable retention time (VRT)</a:t>
            </a:r>
          </a:p>
          <a:p>
            <a:r>
              <a:rPr lang="en-US" sz="3200"/>
              <a:t>The set of failing cells changes over time</a:t>
            </a:r>
            <a:endParaRPr lang="en-US" sz="3200" dirty="0"/>
          </a:p>
        </p:txBody>
      </p:sp>
      <p:pic>
        <p:nvPicPr>
          <p:cNvPr id="8" name="Picture 7" desc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356" y="672619"/>
            <a:ext cx="7837560" cy="3800294"/>
          </a:xfrm>
          <a:prstGeom prst="rect">
            <a:avLst/>
          </a:prstGeom>
        </p:spPr>
      </p:pic>
      <p:sp>
        <p:nvSpPr>
          <p:cNvPr id="6" name="Content Placeholder 2" descr=" 6"/>
          <p:cNvSpPr txBox="1">
            <a:spLocks/>
          </p:cNvSpPr>
          <p:nvPr/>
        </p:nvSpPr>
        <p:spPr>
          <a:xfrm>
            <a:off x="893705" y="983160"/>
            <a:ext cx="7437335" cy="63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Representative chip from Vendor B, 2048ms, 45°C</a:t>
            </a:r>
          </a:p>
        </p:txBody>
      </p:sp>
      <p:sp>
        <p:nvSpPr>
          <p:cNvPr id="9" name="Rectangle 8" descr=" 9"/>
          <p:cNvSpPr/>
          <p:nvPr/>
        </p:nvSpPr>
        <p:spPr>
          <a:xfrm rot="16200000">
            <a:off x="-857969" y="2136745"/>
            <a:ext cx="3144934" cy="696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New Failing Cells</a:t>
            </a:r>
          </a:p>
        </p:txBody>
      </p:sp>
      <p:sp>
        <p:nvSpPr>
          <p:cNvPr id="10" name="Rectangle 9" descr=" 10"/>
          <p:cNvSpPr/>
          <p:nvPr/>
        </p:nvSpPr>
        <p:spPr>
          <a:xfrm>
            <a:off x="3515429" y="4059695"/>
            <a:ext cx="2831314" cy="696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Time (days)</a:t>
            </a:r>
          </a:p>
        </p:txBody>
      </p:sp>
      <p:sp>
        <p:nvSpPr>
          <p:cNvPr id="11" name="TextBox 10" descr=" 5"/>
          <p:cNvSpPr txBox="1"/>
          <p:nvPr/>
        </p:nvSpPr>
        <p:spPr>
          <a:xfrm>
            <a:off x="152399" y="2424361"/>
            <a:ext cx="8682366" cy="212365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libri" panose="020F0502020204030204"/>
                <a:ea typeface="+mn-ea"/>
                <a:cs typeface="+mn-cs"/>
              </a:rPr>
              <a:t>Error correction codes (ECC)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and</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a:ln>
                  <a:noFill/>
                </a:ln>
                <a:solidFill>
                  <a:srgbClr val="5B9BD5"/>
                </a:solidFill>
                <a:effectLst/>
                <a:uLnTx/>
                <a:uFillTx/>
                <a:latin typeface="Calibri" panose="020F0502020204030204"/>
                <a:ea typeface="+mn-ea"/>
                <a:cs typeface="+mn-cs"/>
              </a:rPr>
              <a:t>online profiling </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are </a:t>
            </a:r>
            <a:r>
              <a:rPr kumimoji="0" lang="en-US" sz="4400" b="1" i="1" u="none" strike="noStrike" kern="1200" cap="none" spc="0" normalizeH="0" baseline="0" noProof="0" dirty="0">
                <a:ln>
                  <a:noFill/>
                </a:ln>
                <a:solidFill>
                  <a:prstClr val="black"/>
                </a:solidFill>
                <a:effectLst/>
                <a:uLnTx/>
                <a:uFillTx/>
                <a:latin typeface="Calibri" panose="020F0502020204030204"/>
                <a:ea typeface="+mn-ea"/>
                <a:cs typeface="+mn-cs"/>
              </a:rPr>
              <a:t>necessary</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to manage new failing cells</a:t>
            </a:r>
          </a:p>
        </p:txBody>
      </p:sp>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Long-term Continuous Profiling</a:t>
            </a:r>
          </a:p>
        </p:txBody>
      </p:sp>
      <p:sp>
        <p:nvSpPr>
          <p:cNvPr id="12"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21/36</a:t>
            </a:r>
          </a:p>
        </p:txBody>
      </p:sp>
    </p:spTree>
    <p:extLst>
      <p:ext uri="{BB962C8B-B14F-4D97-AF65-F5344CB8AC3E}">
        <p14:creationId xmlns:p14="http://schemas.microsoft.com/office/powerpoint/2010/main" val="283095435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descr=" 8"/>
          <p:cNvGraphicFramePr/>
          <p:nvPr>
            <p:extLst/>
          </p:nvPr>
        </p:nvGraphicFramePr>
        <p:xfrm>
          <a:off x="152400" y="1027612"/>
          <a:ext cx="8839200" cy="5347788"/>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descr=" 15"/>
          <p:cNvSpPr txBox="1"/>
          <p:nvPr/>
        </p:nvSpPr>
        <p:spPr>
          <a:xfrm>
            <a:off x="1450704" y="1570970"/>
            <a:ext cx="362834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idealized cell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(retention time = 3s)</a:t>
            </a:r>
          </a:p>
        </p:txBody>
      </p:sp>
      <p:cxnSp>
        <p:nvCxnSpPr>
          <p:cNvPr id="18" name="Elbow Connector 17" descr=" 18"/>
          <p:cNvCxnSpPr/>
          <p:nvPr/>
        </p:nvCxnSpPr>
        <p:spPr>
          <a:xfrm flipV="1">
            <a:off x="1659467" y="1129290"/>
            <a:ext cx="7032977" cy="4087647"/>
          </a:xfrm>
          <a:prstGeom prst="bentConnector3">
            <a:avLst/>
          </a:prstGeom>
          <a:ln w="762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Arrow Connector 27" descr=" 28"/>
          <p:cNvCxnSpPr/>
          <p:nvPr/>
        </p:nvCxnSpPr>
        <p:spPr>
          <a:xfrm flipV="1">
            <a:off x="4459112" y="1735938"/>
            <a:ext cx="504935" cy="222180"/>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
        <p:nvSpPr>
          <p:cNvPr id="4" name="Title 3" descr=" 4"/>
          <p:cNvSpPr>
            <a:spLocks noGrp="1"/>
          </p:cNvSpPr>
          <p:nvPr>
            <p:ph type="title"/>
          </p:nvPr>
        </p:nvSpPr>
        <p:spPr/>
        <p:txBody>
          <a:bodyPr>
            <a:noAutofit/>
          </a:bodyPr>
          <a:lstStyle/>
          <a:p>
            <a:r>
              <a:rPr lang="en-US" sz="4000" dirty="0"/>
              <a:t>Single-cell Failure Probability (Cartoon)</a:t>
            </a:r>
            <a:br>
              <a:rPr lang="en-US" sz="4000" dirty="0"/>
            </a:br>
            <a:endParaRPr lang="en-US" sz="4000" dirty="0"/>
          </a:p>
        </p:txBody>
      </p:sp>
      <p:sp>
        <p:nvSpPr>
          <p:cNvPr id="7"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22/36</a:t>
            </a:r>
          </a:p>
        </p:txBody>
      </p:sp>
    </p:spTree>
    <p:extLst>
      <p:ext uri="{BB962C8B-B14F-4D97-AF65-F5344CB8AC3E}">
        <p14:creationId xmlns:p14="http://schemas.microsoft.com/office/powerpoint/2010/main" val="21949941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descr=" 8"/>
          <p:cNvGraphicFramePr/>
          <p:nvPr>
            <p:extLst/>
          </p:nvPr>
        </p:nvGraphicFramePr>
        <p:xfrm>
          <a:off x="152400" y="1027612"/>
          <a:ext cx="8839200" cy="5347788"/>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descr=" 15"/>
          <p:cNvSpPr txBox="1"/>
          <p:nvPr/>
        </p:nvSpPr>
        <p:spPr>
          <a:xfrm>
            <a:off x="1450704" y="1570970"/>
            <a:ext cx="362834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idealized cell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(retention time = 3s)</a:t>
            </a:r>
          </a:p>
        </p:txBody>
      </p:sp>
      <p:cxnSp>
        <p:nvCxnSpPr>
          <p:cNvPr id="18" name="Elbow Connector 17" descr=" 18"/>
          <p:cNvCxnSpPr/>
          <p:nvPr/>
        </p:nvCxnSpPr>
        <p:spPr>
          <a:xfrm flipV="1">
            <a:off x="1659467" y="1129290"/>
            <a:ext cx="7032977" cy="4087647"/>
          </a:xfrm>
          <a:prstGeom prst="bentConnector3">
            <a:avLst/>
          </a:prstGeom>
          <a:ln w="762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10" name="Freeform 9" descr=" 25"/>
          <p:cNvSpPr/>
          <p:nvPr/>
        </p:nvSpPr>
        <p:spPr>
          <a:xfrm>
            <a:off x="1659467" y="1129290"/>
            <a:ext cx="7032977" cy="4087646"/>
          </a:xfrm>
          <a:custGeom>
            <a:avLst/>
            <a:gdLst>
              <a:gd name="connsiteX0" fmla="*/ 0 w 1371600"/>
              <a:gd name="connsiteY0" fmla="*/ 1682012 h 1682012"/>
              <a:gd name="connsiteX1" fmla="*/ 457200 w 1371600"/>
              <a:gd name="connsiteY1" fmla="*/ 169 h 1682012"/>
              <a:gd name="connsiteX2" fmla="*/ 1371600 w 1371600"/>
              <a:gd name="connsiteY2" fmla="*/ 1600369 h 1682012"/>
              <a:gd name="connsiteX0" fmla="*/ 0 w 2342218"/>
              <a:gd name="connsiteY0" fmla="*/ 997012 h 997012"/>
              <a:gd name="connsiteX1" fmla="*/ 2318657 w 2342218"/>
              <a:gd name="connsiteY1" fmla="*/ 969 h 997012"/>
              <a:gd name="connsiteX2" fmla="*/ 1371600 w 2342218"/>
              <a:gd name="connsiteY2" fmla="*/ 915369 h 997012"/>
              <a:gd name="connsiteX0" fmla="*/ 0 w 5943600"/>
              <a:gd name="connsiteY0" fmla="*/ 3189165 h 3189165"/>
              <a:gd name="connsiteX1" fmla="*/ 2318657 w 5943600"/>
              <a:gd name="connsiteY1" fmla="*/ 2193122 h 3189165"/>
              <a:gd name="connsiteX2" fmla="*/ 5943600 w 5943600"/>
              <a:gd name="connsiteY2" fmla="*/ 168379 h 3189165"/>
              <a:gd name="connsiteX0" fmla="*/ 0 w 7315200"/>
              <a:gd name="connsiteY0" fmla="*/ 4227654 h 4227654"/>
              <a:gd name="connsiteX1" fmla="*/ 3690257 w 7315200"/>
              <a:gd name="connsiteY1" fmla="*/ 2202911 h 4227654"/>
              <a:gd name="connsiteX2" fmla="*/ 7315200 w 7315200"/>
              <a:gd name="connsiteY2" fmla="*/ 178168 h 4227654"/>
              <a:gd name="connsiteX0" fmla="*/ 0 w 7315200"/>
              <a:gd name="connsiteY0" fmla="*/ 4227654 h 4227654"/>
              <a:gd name="connsiteX1" fmla="*/ 3690257 w 7315200"/>
              <a:gd name="connsiteY1" fmla="*/ 2202911 h 4227654"/>
              <a:gd name="connsiteX2" fmla="*/ 7315200 w 7315200"/>
              <a:gd name="connsiteY2" fmla="*/ 178168 h 4227654"/>
              <a:gd name="connsiteX0" fmla="*/ 0 w 7315200"/>
              <a:gd name="connsiteY0" fmla="*/ 4271237 h 4271237"/>
              <a:gd name="connsiteX1" fmla="*/ 3690257 w 7315200"/>
              <a:gd name="connsiteY1" fmla="*/ 2246494 h 4271237"/>
              <a:gd name="connsiteX2" fmla="*/ 7315200 w 7315200"/>
              <a:gd name="connsiteY2" fmla="*/ 221751 h 4271237"/>
              <a:gd name="connsiteX0" fmla="*/ 0 w 7315200"/>
              <a:gd name="connsiteY0" fmla="*/ 4050389 h 4050389"/>
              <a:gd name="connsiteX1" fmla="*/ 3690257 w 7315200"/>
              <a:gd name="connsiteY1" fmla="*/ 2025646 h 4050389"/>
              <a:gd name="connsiteX2" fmla="*/ 7315200 w 7315200"/>
              <a:gd name="connsiteY2" fmla="*/ 903 h 4050389"/>
              <a:gd name="connsiteX0" fmla="*/ 0 w 7315200"/>
              <a:gd name="connsiteY0" fmla="*/ 4050389 h 4050389"/>
              <a:gd name="connsiteX1" fmla="*/ 3690257 w 7315200"/>
              <a:gd name="connsiteY1" fmla="*/ 2025646 h 4050389"/>
              <a:gd name="connsiteX2" fmla="*/ 7315200 w 7315200"/>
              <a:gd name="connsiteY2" fmla="*/ 903 h 4050389"/>
              <a:gd name="connsiteX0" fmla="*/ 0 w 7315200"/>
              <a:gd name="connsiteY0" fmla="*/ 4049868 h 4049868"/>
              <a:gd name="connsiteX1" fmla="*/ 3690257 w 7315200"/>
              <a:gd name="connsiteY1" fmla="*/ 2025125 h 4049868"/>
              <a:gd name="connsiteX2" fmla="*/ 7315200 w 7315200"/>
              <a:gd name="connsiteY2" fmla="*/ 382 h 4049868"/>
              <a:gd name="connsiteX0" fmla="*/ 0 w 7315200"/>
              <a:gd name="connsiteY0" fmla="*/ 4049868 h 4049868"/>
              <a:gd name="connsiteX1" fmla="*/ 3690257 w 7315200"/>
              <a:gd name="connsiteY1" fmla="*/ 2025125 h 4049868"/>
              <a:gd name="connsiteX2" fmla="*/ 7315200 w 7315200"/>
              <a:gd name="connsiteY2" fmla="*/ 382 h 4049868"/>
              <a:gd name="connsiteX0" fmla="*/ 0 w 7315200"/>
              <a:gd name="connsiteY0" fmla="*/ 4050673 h 4050673"/>
              <a:gd name="connsiteX1" fmla="*/ 3690257 w 7315200"/>
              <a:gd name="connsiteY1" fmla="*/ 2025930 h 4050673"/>
              <a:gd name="connsiteX2" fmla="*/ 7315200 w 7315200"/>
              <a:gd name="connsiteY2" fmla="*/ 1187 h 4050673"/>
              <a:gd name="connsiteX0" fmla="*/ 0 w 6204857"/>
              <a:gd name="connsiteY0" fmla="*/ 4075569 h 4075569"/>
              <a:gd name="connsiteX1" fmla="*/ 3690257 w 6204857"/>
              <a:gd name="connsiteY1" fmla="*/ 2050826 h 4075569"/>
              <a:gd name="connsiteX2" fmla="*/ 6204857 w 6204857"/>
              <a:gd name="connsiteY2" fmla="*/ 1590 h 4075569"/>
              <a:gd name="connsiteX0" fmla="*/ 0 w 6388797"/>
              <a:gd name="connsiteY0" fmla="*/ 4228138 h 4228138"/>
              <a:gd name="connsiteX1" fmla="*/ 3690257 w 6388797"/>
              <a:gd name="connsiteY1" fmla="*/ 2203395 h 4228138"/>
              <a:gd name="connsiteX2" fmla="*/ 6204857 w 6388797"/>
              <a:gd name="connsiteY2" fmla="*/ 154159 h 4228138"/>
              <a:gd name="connsiteX3" fmla="*/ 6196694 w 6388797"/>
              <a:gd name="connsiteY3" fmla="*/ 145997 h 4228138"/>
              <a:gd name="connsiteX0" fmla="*/ 0 w 7339697"/>
              <a:gd name="connsiteY0" fmla="*/ 4228138 h 4228138"/>
              <a:gd name="connsiteX1" fmla="*/ 3690257 w 7339697"/>
              <a:gd name="connsiteY1" fmla="*/ 2203395 h 4228138"/>
              <a:gd name="connsiteX2" fmla="*/ 6204857 w 7339697"/>
              <a:gd name="connsiteY2" fmla="*/ 154159 h 4228138"/>
              <a:gd name="connsiteX3" fmla="*/ 7339694 w 7339697"/>
              <a:gd name="connsiteY3" fmla="*/ 145997 h 4228138"/>
              <a:gd name="connsiteX0" fmla="*/ 0 w 7339699"/>
              <a:gd name="connsiteY0" fmla="*/ 4090480 h 4090480"/>
              <a:gd name="connsiteX1" fmla="*/ 3690257 w 7339699"/>
              <a:gd name="connsiteY1" fmla="*/ 2065737 h 4090480"/>
              <a:gd name="connsiteX2" fmla="*/ 6204857 w 7339699"/>
              <a:gd name="connsiteY2" fmla="*/ 16501 h 4090480"/>
              <a:gd name="connsiteX3" fmla="*/ 7339694 w 7339699"/>
              <a:gd name="connsiteY3" fmla="*/ 8339 h 4090480"/>
              <a:gd name="connsiteX0" fmla="*/ 0 w 7339694"/>
              <a:gd name="connsiteY0" fmla="*/ 4082141 h 4082141"/>
              <a:gd name="connsiteX1" fmla="*/ 3690257 w 7339694"/>
              <a:gd name="connsiteY1" fmla="*/ 2057398 h 4082141"/>
              <a:gd name="connsiteX2" fmla="*/ 6204857 w 7339694"/>
              <a:gd name="connsiteY2" fmla="*/ 8162 h 4082141"/>
              <a:gd name="connsiteX3" fmla="*/ 7339694 w 7339694"/>
              <a:gd name="connsiteY3" fmla="*/ 0 h 4082141"/>
              <a:gd name="connsiteX0" fmla="*/ 0 w 7339694"/>
              <a:gd name="connsiteY0" fmla="*/ 4082141 h 4082141"/>
              <a:gd name="connsiteX1" fmla="*/ 3690257 w 7339694"/>
              <a:gd name="connsiteY1" fmla="*/ 2057398 h 4082141"/>
              <a:gd name="connsiteX2" fmla="*/ 6204857 w 7339694"/>
              <a:gd name="connsiteY2" fmla="*/ 8162 h 4082141"/>
              <a:gd name="connsiteX3" fmla="*/ 7339694 w 7339694"/>
              <a:gd name="connsiteY3" fmla="*/ 0 h 4082141"/>
              <a:gd name="connsiteX0" fmla="*/ 0 w 7307037"/>
              <a:gd name="connsiteY0" fmla="*/ 4082141 h 4082141"/>
              <a:gd name="connsiteX1" fmla="*/ 3690257 w 7307037"/>
              <a:gd name="connsiteY1" fmla="*/ 2057398 h 4082141"/>
              <a:gd name="connsiteX2" fmla="*/ 6204857 w 7307037"/>
              <a:gd name="connsiteY2" fmla="*/ 8162 h 4082141"/>
              <a:gd name="connsiteX3" fmla="*/ 7307037 w 7307037"/>
              <a:gd name="connsiteY3" fmla="*/ 0 h 4082141"/>
              <a:gd name="connsiteX0" fmla="*/ 0 w 7364187"/>
              <a:gd name="connsiteY0" fmla="*/ 4106634 h 4106634"/>
              <a:gd name="connsiteX1" fmla="*/ 3690257 w 7364187"/>
              <a:gd name="connsiteY1" fmla="*/ 2081891 h 4106634"/>
              <a:gd name="connsiteX2" fmla="*/ 6204857 w 7364187"/>
              <a:gd name="connsiteY2" fmla="*/ 32655 h 4106634"/>
              <a:gd name="connsiteX3" fmla="*/ 7364187 w 7364187"/>
              <a:gd name="connsiteY3" fmla="*/ 0 h 4106634"/>
              <a:gd name="connsiteX0" fmla="*/ 0 w 7364187"/>
              <a:gd name="connsiteY0" fmla="*/ 4106634 h 4106634"/>
              <a:gd name="connsiteX1" fmla="*/ 3690257 w 7364187"/>
              <a:gd name="connsiteY1" fmla="*/ 2081891 h 4106634"/>
              <a:gd name="connsiteX2" fmla="*/ 6204857 w 7364187"/>
              <a:gd name="connsiteY2" fmla="*/ 7255 h 4106634"/>
              <a:gd name="connsiteX3" fmla="*/ 7364187 w 7364187"/>
              <a:gd name="connsiteY3" fmla="*/ 0 h 4106634"/>
              <a:gd name="connsiteX0" fmla="*/ 0 w 7364187"/>
              <a:gd name="connsiteY0" fmla="*/ 4106634 h 4106634"/>
              <a:gd name="connsiteX1" fmla="*/ 3690257 w 7364187"/>
              <a:gd name="connsiteY1" fmla="*/ 2081891 h 4106634"/>
              <a:gd name="connsiteX2" fmla="*/ 6204857 w 7364187"/>
              <a:gd name="connsiteY2" fmla="*/ 7255 h 4106634"/>
              <a:gd name="connsiteX3" fmla="*/ 7364187 w 7364187"/>
              <a:gd name="connsiteY3" fmla="*/ 0 h 4106634"/>
              <a:gd name="connsiteX0" fmla="*/ 0 w 7364187"/>
              <a:gd name="connsiteY0" fmla="*/ 4106634 h 4106634"/>
              <a:gd name="connsiteX1" fmla="*/ 3690257 w 7364187"/>
              <a:gd name="connsiteY1" fmla="*/ 2081891 h 4106634"/>
              <a:gd name="connsiteX2" fmla="*/ 6204857 w 7364187"/>
              <a:gd name="connsiteY2" fmla="*/ 7255 h 4106634"/>
              <a:gd name="connsiteX3" fmla="*/ 7364187 w 7364187"/>
              <a:gd name="connsiteY3" fmla="*/ 0 h 4106634"/>
              <a:gd name="connsiteX0" fmla="*/ 279004 w 7643191"/>
              <a:gd name="connsiteY0" fmla="*/ 4106634 h 4241925"/>
              <a:gd name="connsiteX1" fmla="*/ 271749 w 7643191"/>
              <a:gd name="connsiteY1" fmla="*/ 4087586 h 4241925"/>
              <a:gd name="connsiteX2" fmla="*/ 3969261 w 7643191"/>
              <a:gd name="connsiteY2" fmla="*/ 2081891 h 4241925"/>
              <a:gd name="connsiteX3" fmla="*/ 6483861 w 7643191"/>
              <a:gd name="connsiteY3" fmla="*/ 7255 h 4241925"/>
              <a:gd name="connsiteX4" fmla="*/ 7643191 w 7643191"/>
              <a:gd name="connsiteY4" fmla="*/ 0 h 4241925"/>
              <a:gd name="connsiteX0" fmla="*/ 3 w 7364190"/>
              <a:gd name="connsiteY0" fmla="*/ 4106634 h 4241925"/>
              <a:gd name="connsiteX1" fmla="*/ 1065898 w 7364190"/>
              <a:gd name="connsiteY1" fmla="*/ 4087586 h 4241925"/>
              <a:gd name="connsiteX2" fmla="*/ 3690260 w 7364190"/>
              <a:gd name="connsiteY2" fmla="*/ 2081891 h 4241925"/>
              <a:gd name="connsiteX3" fmla="*/ 6204860 w 7364190"/>
              <a:gd name="connsiteY3" fmla="*/ 7255 h 4241925"/>
              <a:gd name="connsiteX4" fmla="*/ 7364190 w 7364190"/>
              <a:gd name="connsiteY4" fmla="*/ 0 h 4241925"/>
              <a:gd name="connsiteX0" fmla="*/ 3 w 7364190"/>
              <a:gd name="connsiteY0" fmla="*/ 4106634 h 4241925"/>
              <a:gd name="connsiteX1" fmla="*/ 1065898 w 7364190"/>
              <a:gd name="connsiteY1" fmla="*/ 4087586 h 4241925"/>
              <a:gd name="connsiteX2" fmla="*/ 3690260 w 7364190"/>
              <a:gd name="connsiteY2" fmla="*/ 2081891 h 4241925"/>
              <a:gd name="connsiteX3" fmla="*/ 6204860 w 7364190"/>
              <a:gd name="connsiteY3" fmla="*/ 7255 h 4241925"/>
              <a:gd name="connsiteX4" fmla="*/ 7364190 w 7364190"/>
              <a:gd name="connsiteY4" fmla="*/ 0 h 4241925"/>
              <a:gd name="connsiteX0" fmla="*/ 6568 w 7370755"/>
              <a:gd name="connsiteY0" fmla="*/ 4106634 h 4106634"/>
              <a:gd name="connsiteX1" fmla="*/ 1072463 w 7370755"/>
              <a:gd name="connsiteY1" fmla="*/ 4087586 h 4106634"/>
              <a:gd name="connsiteX2" fmla="*/ 3696825 w 7370755"/>
              <a:gd name="connsiteY2" fmla="*/ 2081891 h 4106634"/>
              <a:gd name="connsiteX3" fmla="*/ 6211425 w 7370755"/>
              <a:gd name="connsiteY3" fmla="*/ 7255 h 4106634"/>
              <a:gd name="connsiteX4" fmla="*/ 7370755 w 7370755"/>
              <a:gd name="connsiteY4" fmla="*/ 0 h 4106634"/>
              <a:gd name="connsiteX0" fmla="*/ 5841 w 7377171"/>
              <a:gd name="connsiteY0" fmla="*/ 4082821 h 4097592"/>
              <a:gd name="connsiteX1" fmla="*/ 1078879 w 7377171"/>
              <a:gd name="connsiteY1" fmla="*/ 4087586 h 4097592"/>
              <a:gd name="connsiteX2" fmla="*/ 3703241 w 7377171"/>
              <a:gd name="connsiteY2" fmla="*/ 2081891 h 4097592"/>
              <a:gd name="connsiteX3" fmla="*/ 6217841 w 7377171"/>
              <a:gd name="connsiteY3" fmla="*/ 7255 h 4097592"/>
              <a:gd name="connsiteX4" fmla="*/ 7377171 w 7377171"/>
              <a:gd name="connsiteY4" fmla="*/ 0 h 4097592"/>
              <a:gd name="connsiteX0" fmla="*/ 5841 w 7377171"/>
              <a:gd name="connsiteY0" fmla="*/ 4082821 h 4097592"/>
              <a:gd name="connsiteX1" fmla="*/ 1078879 w 7377171"/>
              <a:gd name="connsiteY1" fmla="*/ 4087586 h 4097592"/>
              <a:gd name="connsiteX2" fmla="*/ 3703241 w 7377171"/>
              <a:gd name="connsiteY2" fmla="*/ 2081891 h 4097592"/>
              <a:gd name="connsiteX3" fmla="*/ 6217841 w 7377171"/>
              <a:gd name="connsiteY3" fmla="*/ 7255 h 4097592"/>
              <a:gd name="connsiteX4" fmla="*/ 7377171 w 7377171"/>
              <a:gd name="connsiteY4" fmla="*/ 0 h 4097592"/>
              <a:gd name="connsiteX0" fmla="*/ 7462 w 7378792"/>
              <a:gd name="connsiteY0" fmla="*/ 4082821 h 4087663"/>
              <a:gd name="connsiteX1" fmla="*/ 1080500 w 7378792"/>
              <a:gd name="connsiteY1" fmla="*/ 4087586 h 4087663"/>
              <a:gd name="connsiteX2" fmla="*/ 3704862 w 7378792"/>
              <a:gd name="connsiteY2" fmla="*/ 2081891 h 4087663"/>
              <a:gd name="connsiteX3" fmla="*/ 6219462 w 7378792"/>
              <a:gd name="connsiteY3" fmla="*/ 7255 h 4087663"/>
              <a:gd name="connsiteX4" fmla="*/ 7378792 w 7378792"/>
              <a:gd name="connsiteY4" fmla="*/ 0 h 4087663"/>
              <a:gd name="connsiteX0" fmla="*/ 7462 w 7378792"/>
              <a:gd name="connsiteY0" fmla="*/ 4082821 h 4087663"/>
              <a:gd name="connsiteX1" fmla="*/ 1080500 w 7378792"/>
              <a:gd name="connsiteY1" fmla="*/ 4087586 h 4087663"/>
              <a:gd name="connsiteX2" fmla="*/ 3704862 w 7378792"/>
              <a:gd name="connsiteY2" fmla="*/ 2081891 h 4087663"/>
              <a:gd name="connsiteX3" fmla="*/ 6219462 w 7378792"/>
              <a:gd name="connsiteY3" fmla="*/ 7255 h 4087663"/>
              <a:gd name="connsiteX4" fmla="*/ 7378792 w 7378792"/>
              <a:gd name="connsiteY4" fmla="*/ 0 h 4087663"/>
              <a:gd name="connsiteX0" fmla="*/ 7462 w 7378792"/>
              <a:gd name="connsiteY0" fmla="*/ 4082821 h 4087644"/>
              <a:gd name="connsiteX1" fmla="*/ 1080500 w 7378792"/>
              <a:gd name="connsiteY1" fmla="*/ 4087586 h 4087644"/>
              <a:gd name="connsiteX2" fmla="*/ 3704862 w 7378792"/>
              <a:gd name="connsiteY2" fmla="*/ 2081891 h 4087644"/>
              <a:gd name="connsiteX3" fmla="*/ 6219462 w 7378792"/>
              <a:gd name="connsiteY3" fmla="*/ 7255 h 4087644"/>
              <a:gd name="connsiteX4" fmla="*/ 7378792 w 7378792"/>
              <a:gd name="connsiteY4" fmla="*/ 0 h 4087644"/>
              <a:gd name="connsiteX0" fmla="*/ 7462 w 7378792"/>
              <a:gd name="connsiteY0" fmla="*/ 4082821 h 4087646"/>
              <a:gd name="connsiteX1" fmla="*/ 1080500 w 7378792"/>
              <a:gd name="connsiteY1" fmla="*/ 4087586 h 4087646"/>
              <a:gd name="connsiteX2" fmla="*/ 3704862 w 7378792"/>
              <a:gd name="connsiteY2" fmla="*/ 2081891 h 4087646"/>
              <a:gd name="connsiteX3" fmla="*/ 6219462 w 7378792"/>
              <a:gd name="connsiteY3" fmla="*/ 7255 h 4087646"/>
              <a:gd name="connsiteX4" fmla="*/ 7378792 w 7378792"/>
              <a:gd name="connsiteY4" fmla="*/ 0 h 4087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78792" h="4087646">
                <a:moveTo>
                  <a:pt x="7462" y="4082821"/>
                </a:moveTo>
                <a:cubicBezTo>
                  <a:pt x="6253" y="4079646"/>
                  <a:pt x="-154462" y="4080555"/>
                  <a:pt x="1080500" y="4087586"/>
                </a:cubicBezTo>
                <a:cubicBezTo>
                  <a:pt x="3123023" y="4099379"/>
                  <a:pt x="3541788" y="2396186"/>
                  <a:pt x="3704862" y="2081891"/>
                </a:cubicBezTo>
                <a:cubicBezTo>
                  <a:pt x="3867936" y="1767596"/>
                  <a:pt x="4482737" y="5440"/>
                  <a:pt x="6219462" y="7255"/>
                </a:cubicBezTo>
                <a:cubicBezTo>
                  <a:pt x="7531191" y="-4991"/>
                  <a:pt x="6453506" y="2721"/>
                  <a:pt x="7378792" y="0"/>
                </a:cubicBez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descr=" 26"/>
          <p:cNvSpPr txBox="1"/>
          <p:nvPr/>
        </p:nvSpPr>
        <p:spPr>
          <a:xfrm>
            <a:off x="5895119" y="1999676"/>
            <a:ext cx="3313340" cy="95410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actual cell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N(</a:t>
            </a:r>
            <a:r>
              <a:rPr kumimoji="0" lang="el-GR"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μ</a:t>
            </a:r>
            <a:r>
              <a:rPr kumimoji="0" lang="en-US"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a:t>
            </a:r>
            <a:r>
              <a:rPr kumimoji="0" lang="el-GR"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σ</a:t>
            </a:r>
            <a:r>
              <a:rPr kumimoji="0" lang="en-US"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  </a:t>
            </a:r>
            <a:r>
              <a:rPr kumimoji="0" lang="el-GR"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μ</a:t>
            </a:r>
            <a:r>
              <a:rPr kumimoji="0" lang="en-US"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 3s</a:t>
            </a:r>
          </a:p>
        </p:txBody>
      </p:sp>
      <p:cxnSp>
        <p:nvCxnSpPr>
          <p:cNvPr id="28" name="Straight Arrow Connector 27" descr=" 28"/>
          <p:cNvCxnSpPr/>
          <p:nvPr/>
        </p:nvCxnSpPr>
        <p:spPr>
          <a:xfrm flipV="1">
            <a:off x="4459112" y="1735938"/>
            <a:ext cx="504935" cy="222180"/>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9" name="Straight Arrow Connector 8" descr=" 29"/>
          <p:cNvCxnSpPr/>
          <p:nvPr/>
        </p:nvCxnSpPr>
        <p:spPr>
          <a:xfrm flipH="1" flipV="1">
            <a:off x="5973133" y="2048571"/>
            <a:ext cx="585107" cy="3115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 name="Title 3" descr=" 4"/>
          <p:cNvSpPr>
            <a:spLocks noGrp="1"/>
          </p:cNvSpPr>
          <p:nvPr>
            <p:ph type="title"/>
          </p:nvPr>
        </p:nvSpPr>
        <p:spPr/>
        <p:txBody>
          <a:bodyPr>
            <a:noAutofit/>
          </a:bodyPr>
          <a:lstStyle/>
          <a:p>
            <a:r>
              <a:rPr lang="en-US" sz="4000" dirty="0"/>
              <a:t>Single-cell Failure Probability (Cartoon)</a:t>
            </a:r>
            <a:br>
              <a:rPr lang="en-US" sz="4000" dirty="0"/>
            </a:br>
            <a:endParaRPr lang="en-US" sz="4000" dirty="0"/>
          </a:p>
        </p:txBody>
      </p:sp>
      <p:sp>
        <p:nvSpPr>
          <p:cNvPr id="11"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22/36</a:t>
            </a:r>
          </a:p>
        </p:txBody>
      </p:sp>
    </p:spTree>
    <p:extLst>
      <p:ext uri="{BB962C8B-B14F-4D97-AF65-F5344CB8AC3E}">
        <p14:creationId xmlns:p14="http://schemas.microsoft.com/office/powerpoint/2010/main" val="37750966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Chart 51" descr=" 52"/>
          <p:cNvGraphicFramePr/>
          <p:nvPr>
            <p:extLst/>
          </p:nvPr>
        </p:nvGraphicFramePr>
        <p:xfrm>
          <a:off x="1244982" y="1486303"/>
          <a:ext cx="7665474" cy="43417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descr=" 8"/>
          <p:cNvGraphicFramePr/>
          <p:nvPr>
            <p:extLst/>
          </p:nvPr>
        </p:nvGraphicFramePr>
        <p:xfrm>
          <a:off x="-75277" y="1492925"/>
          <a:ext cx="9098035" cy="5347788"/>
        </p:xfrm>
        <a:graphic>
          <a:graphicData uri="http://schemas.openxmlformats.org/drawingml/2006/chart">
            <c:chart xmlns:c="http://schemas.openxmlformats.org/drawingml/2006/chart" xmlns:r="http://schemas.openxmlformats.org/officeDocument/2006/relationships" r:id="rId4"/>
          </a:graphicData>
        </a:graphic>
      </p:graphicFrame>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 Probability (Real)</a:t>
            </a:r>
          </a:p>
        </p:txBody>
      </p:sp>
      <p:sp>
        <p:nvSpPr>
          <p:cNvPr id="5"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22/36</a:t>
            </a:r>
          </a:p>
        </p:txBody>
      </p:sp>
    </p:spTree>
    <p:extLst>
      <p:ext uri="{BB962C8B-B14F-4D97-AF65-F5344CB8AC3E}">
        <p14:creationId xmlns:p14="http://schemas.microsoft.com/office/powerpoint/2010/main" val="422236255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Chart 51" descr=" 52"/>
          <p:cNvGraphicFramePr/>
          <p:nvPr>
            <p:extLst/>
          </p:nvPr>
        </p:nvGraphicFramePr>
        <p:xfrm>
          <a:off x="1244982" y="1486303"/>
          <a:ext cx="7665474" cy="43417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descr=" 8"/>
          <p:cNvGraphicFramePr/>
          <p:nvPr>
            <p:extLst/>
          </p:nvPr>
        </p:nvGraphicFramePr>
        <p:xfrm>
          <a:off x="-75277" y="1492925"/>
          <a:ext cx="9098035" cy="5347788"/>
        </p:xfrm>
        <a:graphic>
          <a:graphicData uri="http://schemas.openxmlformats.org/drawingml/2006/chart">
            <c:chart xmlns:c="http://schemas.openxmlformats.org/drawingml/2006/chart" xmlns:r="http://schemas.openxmlformats.org/officeDocument/2006/relationships" r:id="rId4"/>
          </a:graphicData>
        </a:graphic>
      </p:graphicFrame>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 Probability (Real)</a:t>
            </a:r>
          </a:p>
        </p:txBody>
      </p:sp>
      <p:grpSp>
        <p:nvGrpSpPr>
          <p:cNvPr id="5" name="Group 4" descr=" 2"/>
          <p:cNvGrpSpPr/>
          <p:nvPr/>
        </p:nvGrpSpPr>
        <p:grpSpPr>
          <a:xfrm>
            <a:off x="4627501" y="3233406"/>
            <a:ext cx="3828715" cy="1305705"/>
            <a:chOff x="7152963" y="2166545"/>
            <a:chExt cx="3828715" cy="1305705"/>
          </a:xfrm>
        </p:grpSpPr>
        <p:sp>
          <p:nvSpPr>
            <p:cNvPr id="6" name="TextBox 5"/>
            <p:cNvSpPr txBox="1"/>
            <p:nvPr/>
          </p:nvSpPr>
          <p:spPr>
            <a:xfrm>
              <a:off x="8306654" y="2518143"/>
              <a:ext cx="267502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failed 9 times out of 16 trials</a:t>
              </a:r>
            </a:p>
          </p:txBody>
        </p:sp>
        <p:sp>
          <p:nvSpPr>
            <p:cNvPr id="7" name="Oval 6"/>
            <p:cNvSpPr/>
            <p:nvPr/>
          </p:nvSpPr>
          <p:spPr>
            <a:xfrm>
              <a:off x="7152963" y="2166545"/>
              <a:ext cx="302908" cy="302908"/>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p:cNvCxnSpPr/>
            <p:nvPr/>
          </p:nvCxnSpPr>
          <p:spPr>
            <a:xfrm flipH="1" flipV="1">
              <a:off x="7575294" y="2429630"/>
              <a:ext cx="779607" cy="24114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22/36</a:t>
            </a:r>
          </a:p>
        </p:txBody>
      </p:sp>
    </p:spTree>
    <p:extLst>
      <p:ext uri="{BB962C8B-B14F-4D97-AF65-F5344CB8AC3E}">
        <p14:creationId xmlns:p14="http://schemas.microsoft.com/office/powerpoint/2010/main" val="265521836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descr=" 8"/>
          <p:cNvGraphicFramePr/>
          <p:nvPr>
            <p:extLst/>
          </p:nvPr>
        </p:nvGraphicFramePr>
        <p:xfrm>
          <a:off x="-75277" y="1492925"/>
          <a:ext cx="9098035" cy="53477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descr=" 20"/>
          <p:cNvGraphicFramePr/>
          <p:nvPr>
            <p:extLst/>
          </p:nvPr>
        </p:nvGraphicFramePr>
        <p:xfrm>
          <a:off x="1257300" y="1470665"/>
          <a:ext cx="7665474" cy="4341723"/>
        </p:xfrm>
        <a:graphic>
          <a:graphicData uri="http://schemas.openxmlformats.org/drawingml/2006/chart">
            <c:chart xmlns:c="http://schemas.openxmlformats.org/drawingml/2006/chart" xmlns:r="http://schemas.openxmlformats.org/officeDocument/2006/relationships" r:id="rId4"/>
          </a:graphicData>
        </a:graphic>
      </p:graphicFrame>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 Probability (Real)</a:t>
            </a:r>
          </a:p>
        </p:txBody>
      </p:sp>
      <p:sp>
        <p:nvSpPr>
          <p:cNvPr id="5"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22/36</a:t>
            </a:r>
          </a:p>
        </p:txBody>
      </p:sp>
    </p:spTree>
    <p:extLst>
      <p:ext uri="{BB962C8B-B14F-4D97-AF65-F5344CB8AC3E}">
        <p14:creationId xmlns:p14="http://schemas.microsoft.com/office/powerpoint/2010/main" val="38167511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0"/>
            <a:ext cx="9036496" cy="884238"/>
          </a:xfrm>
        </p:spPr>
        <p:txBody>
          <a:bodyPr/>
          <a:lstStyle/>
          <a:p>
            <a:r>
              <a:rPr lang="en-US" dirty="0">
                <a:solidFill>
                  <a:srgbClr val="006633"/>
                </a:solidFill>
              </a:rPr>
              <a:t>Mitigation of Retention Issues </a:t>
            </a:r>
            <a:r>
              <a:rPr lang="en-US" sz="2600" b="1" dirty="0">
                <a:solidFill>
                  <a:srgbClr val="006633"/>
                </a:solidFill>
              </a:rPr>
              <a:t>[DSN’15]</a:t>
            </a:r>
            <a:endParaRPr lang="en-US" sz="3400" dirty="0"/>
          </a:p>
        </p:txBody>
      </p:sp>
      <p:sp>
        <p:nvSpPr>
          <p:cNvPr id="3" name="Content Placeholder 2"/>
          <p:cNvSpPr>
            <a:spLocks noGrp="1"/>
          </p:cNvSpPr>
          <p:nvPr>
            <p:ph idx="1"/>
          </p:nvPr>
        </p:nvSpPr>
        <p:spPr>
          <a:xfrm>
            <a:off x="228600" y="940271"/>
            <a:ext cx="8610600" cy="5153025"/>
          </a:xfrm>
        </p:spPr>
        <p:txBody>
          <a:bodyPr/>
          <a:lstStyle/>
          <a:p>
            <a:r>
              <a:rPr lang="en-US" sz="2000" dirty="0" err="1"/>
              <a:t>Moinuddin</a:t>
            </a:r>
            <a:r>
              <a:rPr lang="en-US" sz="2000" dirty="0"/>
              <a:t> </a:t>
            </a:r>
            <a:r>
              <a:rPr lang="en-US" sz="2000" dirty="0" err="1"/>
              <a:t>Qureshi</a:t>
            </a:r>
            <a:r>
              <a:rPr lang="en-US" sz="2000" dirty="0"/>
              <a:t>, </a:t>
            </a:r>
            <a:r>
              <a:rPr lang="en-US" sz="2000" dirty="0" err="1"/>
              <a:t>Dae</a:t>
            </a:r>
            <a:r>
              <a:rPr lang="en-US" sz="2000" dirty="0"/>
              <a:t> Hyun Kim, Samira Khan, </a:t>
            </a:r>
            <a:r>
              <a:rPr lang="en-US" sz="2000" dirty="0" err="1"/>
              <a:t>Prashant</a:t>
            </a:r>
            <a:r>
              <a:rPr lang="en-US" sz="2000" dirty="0"/>
              <a:t> Nair, and Onur Mutlu,</a:t>
            </a:r>
            <a:br>
              <a:rPr lang="en-US" sz="2000" dirty="0"/>
            </a:br>
            <a:r>
              <a:rPr lang="en-US" sz="2000" b="1" dirty="0">
                <a:hlinkClick r:id="rId2"/>
              </a:rPr>
              <a:t>"AVATAR: A Variable-Retention-Time (VRT) Aware Refresh for DRAM Systems"</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4091037"/>
            <a:ext cx="9144000" cy="1642219"/>
          </a:xfrm>
          <a:prstGeom prst="rect">
            <a:avLst/>
          </a:prstGeom>
        </p:spPr>
      </p:pic>
    </p:spTree>
    <p:extLst>
      <p:ext uri="{BB962C8B-B14F-4D97-AF65-F5344CB8AC3E}">
        <p14:creationId xmlns:p14="http://schemas.microsoft.com/office/powerpoint/2010/main" val="3869457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descr=" 8"/>
          <p:cNvGraphicFramePr/>
          <p:nvPr>
            <p:extLst/>
          </p:nvPr>
        </p:nvGraphicFramePr>
        <p:xfrm>
          <a:off x="-75277" y="1492925"/>
          <a:ext cx="9098035" cy="53477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descr=" 14"/>
          <p:cNvGraphicFramePr/>
          <p:nvPr>
            <p:extLst/>
          </p:nvPr>
        </p:nvGraphicFramePr>
        <p:xfrm>
          <a:off x="1246702" y="1492925"/>
          <a:ext cx="7665474" cy="4341723"/>
        </p:xfrm>
        <a:graphic>
          <a:graphicData uri="http://schemas.openxmlformats.org/drawingml/2006/chart">
            <c:chart xmlns:c="http://schemas.openxmlformats.org/drawingml/2006/chart" xmlns:r="http://schemas.openxmlformats.org/officeDocument/2006/relationships" r:id="rId4"/>
          </a:graphicData>
        </a:graphic>
      </p:graphicFrame>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 Probability (Real)</a:t>
            </a:r>
          </a:p>
        </p:txBody>
      </p:sp>
      <p:sp>
        <p:nvSpPr>
          <p:cNvPr id="6"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22/36</a:t>
            </a:r>
          </a:p>
        </p:txBody>
      </p:sp>
    </p:spTree>
    <p:extLst>
      <p:ext uri="{BB962C8B-B14F-4D97-AF65-F5344CB8AC3E}">
        <p14:creationId xmlns:p14="http://schemas.microsoft.com/office/powerpoint/2010/main" val="310742055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descr=" 8"/>
          <p:cNvGraphicFramePr/>
          <p:nvPr>
            <p:extLst/>
          </p:nvPr>
        </p:nvGraphicFramePr>
        <p:xfrm>
          <a:off x="-75277" y="1492925"/>
          <a:ext cx="9098035" cy="53477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descr=" 14"/>
          <p:cNvGraphicFramePr/>
          <p:nvPr>
            <p:extLst/>
          </p:nvPr>
        </p:nvGraphicFramePr>
        <p:xfrm>
          <a:off x="1246702" y="1492925"/>
          <a:ext cx="7665474" cy="4341723"/>
        </p:xfrm>
        <a:graphic>
          <a:graphicData uri="http://schemas.openxmlformats.org/drawingml/2006/chart">
            <c:chart xmlns:c="http://schemas.openxmlformats.org/drawingml/2006/chart" xmlns:r="http://schemas.openxmlformats.org/officeDocument/2006/relationships" r:id="rId4"/>
          </a:graphicData>
        </a:graphic>
      </p:graphicFrame>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 Probability (Real)</a:t>
            </a:r>
          </a:p>
        </p:txBody>
      </p:sp>
      <p:cxnSp>
        <p:nvCxnSpPr>
          <p:cNvPr id="6" name="Straight Connector 5" descr=" 7"/>
          <p:cNvCxnSpPr/>
          <p:nvPr/>
        </p:nvCxnSpPr>
        <p:spPr>
          <a:xfrm>
            <a:off x="4305300" y="1382175"/>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descr=" 30"/>
          <p:cNvSpPr txBox="1"/>
          <p:nvPr/>
        </p:nvSpPr>
        <p:spPr>
          <a:xfrm>
            <a:off x="2955443" y="85233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operate here</a:t>
            </a:r>
          </a:p>
        </p:txBody>
      </p:sp>
      <p:sp>
        <p:nvSpPr>
          <p:cNvPr id="9"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22/36</a:t>
            </a:r>
          </a:p>
        </p:txBody>
      </p:sp>
    </p:spTree>
    <p:extLst>
      <p:ext uri="{BB962C8B-B14F-4D97-AF65-F5344CB8AC3E}">
        <p14:creationId xmlns:p14="http://schemas.microsoft.com/office/powerpoint/2010/main" val="249995664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descr=" 8"/>
          <p:cNvGraphicFramePr/>
          <p:nvPr>
            <p:extLst/>
          </p:nvPr>
        </p:nvGraphicFramePr>
        <p:xfrm>
          <a:off x="-75277" y="1492925"/>
          <a:ext cx="9098035" cy="53477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descr=" 14"/>
          <p:cNvGraphicFramePr/>
          <p:nvPr>
            <p:extLst/>
          </p:nvPr>
        </p:nvGraphicFramePr>
        <p:xfrm>
          <a:off x="1246702" y="1492925"/>
          <a:ext cx="7665474" cy="4341723"/>
        </p:xfrm>
        <a:graphic>
          <a:graphicData uri="http://schemas.openxmlformats.org/drawingml/2006/chart">
            <c:chart xmlns:c="http://schemas.openxmlformats.org/drawingml/2006/chart" xmlns:r="http://schemas.openxmlformats.org/officeDocument/2006/relationships" r:id="rId4"/>
          </a:graphicData>
        </a:graphic>
      </p:graphicFrame>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 Probability (Real)</a:t>
            </a:r>
          </a:p>
        </p:txBody>
      </p:sp>
      <p:cxnSp>
        <p:nvCxnSpPr>
          <p:cNvPr id="6" name="Straight Connector 5" descr=" 7"/>
          <p:cNvCxnSpPr/>
          <p:nvPr/>
        </p:nvCxnSpPr>
        <p:spPr>
          <a:xfrm>
            <a:off x="4305300" y="1382175"/>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descr=" 30"/>
          <p:cNvSpPr txBox="1"/>
          <p:nvPr/>
        </p:nvSpPr>
        <p:spPr>
          <a:xfrm>
            <a:off x="2955443" y="85233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operate here</a:t>
            </a:r>
          </a:p>
        </p:txBody>
      </p:sp>
      <p:grpSp>
        <p:nvGrpSpPr>
          <p:cNvPr id="9" name="Group 8" descr=" 38"/>
          <p:cNvGrpSpPr/>
          <p:nvPr/>
        </p:nvGrpSpPr>
        <p:grpSpPr>
          <a:xfrm>
            <a:off x="4153638" y="1470665"/>
            <a:ext cx="311228" cy="3792115"/>
            <a:chOff x="4153638" y="1470665"/>
            <a:chExt cx="311228" cy="3792115"/>
          </a:xfrm>
        </p:grpSpPr>
        <p:sp>
          <p:nvSpPr>
            <p:cNvPr id="10" name="Oval 9"/>
            <p:cNvSpPr/>
            <p:nvPr/>
          </p:nvSpPr>
          <p:spPr>
            <a:xfrm>
              <a:off x="4153846" y="1470665"/>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p:nvSpPr>
          <p:spPr>
            <a:xfrm>
              <a:off x="4153846" y="163536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a:off x="4153846" y="269454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p:nvPr/>
          </p:nvSpPr>
          <p:spPr>
            <a:xfrm>
              <a:off x="4153638" y="352065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4161958" y="4801796"/>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4161712" y="4959872"/>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22/36</a:t>
            </a:r>
          </a:p>
        </p:txBody>
      </p:sp>
    </p:spTree>
    <p:extLst>
      <p:ext uri="{BB962C8B-B14F-4D97-AF65-F5344CB8AC3E}">
        <p14:creationId xmlns:p14="http://schemas.microsoft.com/office/powerpoint/2010/main" val="25258835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descr=" 8"/>
          <p:cNvGraphicFramePr/>
          <p:nvPr>
            <p:extLst/>
          </p:nvPr>
        </p:nvGraphicFramePr>
        <p:xfrm>
          <a:off x="-75277" y="1492925"/>
          <a:ext cx="9098035" cy="53477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descr=" 14"/>
          <p:cNvGraphicFramePr/>
          <p:nvPr>
            <p:extLst/>
          </p:nvPr>
        </p:nvGraphicFramePr>
        <p:xfrm>
          <a:off x="1246702" y="1492925"/>
          <a:ext cx="7665474" cy="4341723"/>
        </p:xfrm>
        <a:graphic>
          <a:graphicData uri="http://schemas.openxmlformats.org/drawingml/2006/chart">
            <c:chart xmlns:c="http://schemas.openxmlformats.org/drawingml/2006/chart" xmlns:r="http://schemas.openxmlformats.org/officeDocument/2006/relationships" r:id="rId4"/>
          </a:graphicData>
        </a:graphic>
      </p:graphicFrame>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 Probability (Real)</a:t>
            </a:r>
          </a:p>
        </p:txBody>
      </p:sp>
      <p:cxnSp>
        <p:nvCxnSpPr>
          <p:cNvPr id="6" name="Straight Connector 5" descr=" 7"/>
          <p:cNvCxnSpPr/>
          <p:nvPr/>
        </p:nvCxnSpPr>
        <p:spPr>
          <a:xfrm>
            <a:off x="4305300" y="1382175"/>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descr=" 30"/>
          <p:cNvSpPr txBox="1"/>
          <p:nvPr/>
        </p:nvSpPr>
        <p:spPr>
          <a:xfrm>
            <a:off x="2955443" y="85233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operate here</a:t>
            </a:r>
          </a:p>
        </p:txBody>
      </p:sp>
      <p:grpSp>
        <p:nvGrpSpPr>
          <p:cNvPr id="9" name="Group 8" descr=" 38"/>
          <p:cNvGrpSpPr/>
          <p:nvPr/>
        </p:nvGrpSpPr>
        <p:grpSpPr>
          <a:xfrm>
            <a:off x="4153638" y="1470665"/>
            <a:ext cx="311228" cy="3792115"/>
            <a:chOff x="4153638" y="1470665"/>
            <a:chExt cx="311228" cy="3792115"/>
          </a:xfrm>
        </p:grpSpPr>
        <p:sp>
          <p:nvSpPr>
            <p:cNvPr id="10" name="Oval 9"/>
            <p:cNvSpPr/>
            <p:nvPr/>
          </p:nvSpPr>
          <p:spPr>
            <a:xfrm>
              <a:off x="4153846" y="1470665"/>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p:nvSpPr>
          <p:spPr>
            <a:xfrm>
              <a:off x="4153846" y="163536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a:off x="4153846" y="269454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p:nvPr/>
          </p:nvSpPr>
          <p:spPr>
            <a:xfrm>
              <a:off x="4153638" y="352065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4161958" y="4801796"/>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4161712" y="4959872"/>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descr=" 50"/>
          <p:cNvGrpSpPr/>
          <p:nvPr/>
        </p:nvGrpSpPr>
        <p:grpSpPr>
          <a:xfrm>
            <a:off x="4301879" y="4681288"/>
            <a:ext cx="1492330" cy="860076"/>
            <a:chOff x="4493720" y="4581484"/>
            <a:chExt cx="1492330" cy="860076"/>
          </a:xfrm>
        </p:grpSpPr>
        <p:sp>
          <p:nvSpPr>
            <p:cNvPr id="17" name="TextBox 16"/>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hard</a:t>
              </a:r>
            </a:p>
          </p:txBody>
        </p:sp>
        <p:sp>
          <p:nvSpPr>
            <p:cNvPr id="18" name="TextBox 17"/>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to find</a:t>
              </a:r>
            </a:p>
          </p:txBody>
        </p:sp>
      </p:grpSp>
      <p:cxnSp>
        <p:nvCxnSpPr>
          <p:cNvPr id="19" name="Straight Connector 18" descr=" 4"/>
          <p:cNvCxnSpPr/>
          <p:nvPr/>
        </p:nvCxnSpPr>
        <p:spPr>
          <a:xfrm>
            <a:off x="1394085" y="5115545"/>
            <a:ext cx="2759553"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0"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22/36</a:t>
            </a:r>
          </a:p>
        </p:txBody>
      </p:sp>
    </p:spTree>
    <p:extLst>
      <p:ext uri="{BB962C8B-B14F-4D97-AF65-F5344CB8AC3E}">
        <p14:creationId xmlns:p14="http://schemas.microsoft.com/office/powerpoint/2010/main" val="8956449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descr=" 8"/>
          <p:cNvGraphicFramePr/>
          <p:nvPr>
            <p:extLst/>
          </p:nvPr>
        </p:nvGraphicFramePr>
        <p:xfrm>
          <a:off x="-75277" y="1492925"/>
          <a:ext cx="9098035" cy="53477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descr=" 14"/>
          <p:cNvGraphicFramePr/>
          <p:nvPr>
            <p:extLst/>
          </p:nvPr>
        </p:nvGraphicFramePr>
        <p:xfrm>
          <a:off x="1246702" y="1492925"/>
          <a:ext cx="7665474" cy="4341723"/>
        </p:xfrm>
        <a:graphic>
          <a:graphicData uri="http://schemas.openxmlformats.org/drawingml/2006/chart">
            <c:chart xmlns:c="http://schemas.openxmlformats.org/drawingml/2006/chart" xmlns:r="http://schemas.openxmlformats.org/officeDocument/2006/relationships" r:id="rId4"/>
          </a:graphicData>
        </a:graphic>
      </p:graphicFrame>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 Probability (Real)</a:t>
            </a:r>
          </a:p>
        </p:txBody>
      </p:sp>
      <p:cxnSp>
        <p:nvCxnSpPr>
          <p:cNvPr id="6" name="Straight Connector 5" descr=" 7"/>
          <p:cNvCxnSpPr/>
          <p:nvPr/>
        </p:nvCxnSpPr>
        <p:spPr>
          <a:xfrm>
            <a:off x="4305300" y="1382175"/>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descr=" 30"/>
          <p:cNvSpPr txBox="1"/>
          <p:nvPr/>
        </p:nvSpPr>
        <p:spPr>
          <a:xfrm>
            <a:off x="2955443" y="85233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operate here</a:t>
            </a:r>
          </a:p>
        </p:txBody>
      </p:sp>
      <p:grpSp>
        <p:nvGrpSpPr>
          <p:cNvPr id="9" name="Group 8" descr=" 38"/>
          <p:cNvGrpSpPr/>
          <p:nvPr/>
        </p:nvGrpSpPr>
        <p:grpSpPr>
          <a:xfrm>
            <a:off x="4153638" y="1470665"/>
            <a:ext cx="311228" cy="3792115"/>
            <a:chOff x="4153638" y="1470665"/>
            <a:chExt cx="311228" cy="3792115"/>
          </a:xfrm>
        </p:grpSpPr>
        <p:sp>
          <p:nvSpPr>
            <p:cNvPr id="10" name="Oval 9"/>
            <p:cNvSpPr/>
            <p:nvPr/>
          </p:nvSpPr>
          <p:spPr>
            <a:xfrm>
              <a:off x="4153846" y="1470665"/>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p:nvSpPr>
          <p:spPr>
            <a:xfrm>
              <a:off x="4153846" y="163536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a:off x="4153846" y="269454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p:nvPr/>
          </p:nvSpPr>
          <p:spPr>
            <a:xfrm>
              <a:off x="4153638" y="352065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4161958" y="4801796"/>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4161712" y="4959872"/>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0" name="Straight Connector 19" descr=" 39"/>
          <p:cNvCxnSpPr/>
          <p:nvPr/>
        </p:nvCxnSpPr>
        <p:spPr>
          <a:xfrm>
            <a:off x="7200900" y="1355591"/>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descr=" 40"/>
          <p:cNvSpPr txBox="1"/>
          <p:nvPr/>
        </p:nvSpPr>
        <p:spPr>
          <a:xfrm>
            <a:off x="5908583" y="85521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profile here</a:t>
            </a:r>
          </a:p>
        </p:txBody>
      </p:sp>
      <p:grpSp>
        <p:nvGrpSpPr>
          <p:cNvPr id="16" name="Group 15" descr=" 50"/>
          <p:cNvGrpSpPr/>
          <p:nvPr/>
        </p:nvGrpSpPr>
        <p:grpSpPr>
          <a:xfrm>
            <a:off x="4301879" y="4681288"/>
            <a:ext cx="1492330" cy="860076"/>
            <a:chOff x="4493720" y="4581484"/>
            <a:chExt cx="1492330" cy="860076"/>
          </a:xfrm>
        </p:grpSpPr>
        <p:sp>
          <p:nvSpPr>
            <p:cNvPr id="17" name="TextBox 16"/>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hard</a:t>
              </a:r>
            </a:p>
          </p:txBody>
        </p:sp>
        <p:sp>
          <p:nvSpPr>
            <p:cNvPr id="18" name="TextBox 17"/>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to find</a:t>
              </a:r>
            </a:p>
          </p:txBody>
        </p:sp>
      </p:grpSp>
      <p:cxnSp>
        <p:nvCxnSpPr>
          <p:cNvPr id="19" name="Straight Connector 18" descr=" 4"/>
          <p:cNvCxnSpPr/>
          <p:nvPr/>
        </p:nvCxnSpPr>
        <p:spPr>
          <a:xfrm>
            <a:off x="1394085" y="5115545"/>
            <a:ext cx="2759553"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3"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22/36</a:t>
            </a:r>
          </a:p>
        </p:txBody>
      </p:sp>
    </p:spTree>
    <p:extLst>
      <p:ext uri="{BB962C8B-B14F-4D97-AF65-F5344CB8AC3E}">
        <p14:creationId xmlns:p14="http://schemas.microsoft.com/office/powerpoint/2010/main" val="394871661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descr=" 8"/>
          <p:cNvGraphicFramePr/>
          <p:nvPr>
            <p:extLst/>
          </p:nvPr>
        </p:nvGraphicFramePr>
        <p:xfrm>
          <a:off x="-75277" y="1492925"/>
          <a:ext cx="9098035" cy="53477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descr=" 14"/>
          <p:cNvGraphicFramePr/>
          <p:nvPr>
            <p:extLst/>
          </p:nvPr>
        </p:nvGraphicFramePr>
        <p:xfrm>
          <a:off x="1246702" y="1492925"/>
          <a:ext cx="7665474" cy="4341723"/>
        </p:xfrm>
        <a:graphic>
          <a:graphicData uri="http://schemas.openxmlformats.org/drawingml/2006/chart">
            <c:chart xmlns:c="http://schemas.openxmlformats.org/drawingml/2006/chart" xmlns:r="http://schemas.openxmlformats.org/officeDocument/2006/relationships" r:id="rId4"/>
          </a:graphicData>
        </a:graphic>
      </p:graphicFrame>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 Probability (Real)</a:t>
            </a:r>
          </a:p>
        </p:txBody>
      </p:sp>
      <p:cxnSp>
        <p:nvCxnSpPr>
          <p:cNvPr id="6" name="Straight Connector 5" descr=" 7"/>
          <p:cNvCxnSpPr/>
          <p:nvPr/>
        </p:nvCxnSpPr>
        <p:spPr>
          <a:xfrm>
            <a:off x="4305300" y="1382175"/>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descr=" 30"/>
          <p:cNvSpPr txBox="1"/>
          <p:nvPr/>
        </p:nvSpPr>
        <p:spPr>
          <a:xfrm>
            <a:off x="2955443" y="85233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operate here</a:t>
            </a:r>
          </a:p>
        </p:txBody>
      </p:sp>
      <p:grpSp>
        <p:nvGrpSpPr>
          <p:cNvPr id="9" name="Group 8" descr=" 38"/>
          <p:cNvGrpSpPr/>
          <p:nvPr/>
        </p:nvGrpSpPr>
        <p:grpSpPr>
          <a:xfrm>
            <a:off x="4153638" y="1470665"/>
            <a:ext cx="311228" cy="3792115"/>
            <a:chOff x="4153638" y="1470665"/>
            <a:chExt cx="311228" cy="3792115"/>
          </a:xfrm>
        </p:grpSpPr>
        <p:sp>
          <p:nvSpPr>
            <p:cNvPr id="10" name="Oval 9"/>
            <p:cNvSpPr/>
            <p:nvPr/>
          </p:nvSpPr>
          <p:spPr>
            <a:xfrm>
              <a:off x="4153846" y="1470665"/>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p:nvSpPr>
          <p:spPr>
            <a:xfrm>
              <a:off x="4153846" y="163536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a:off x="4153846" y="269454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p:nvPr/>
          </p:nvSpPr>
          <p:spPr>
            <a:xfrm>
              <a:off x="4153638" y="352065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4161958" y="4801796"/>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4161712" y="4959872"/>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0" name="Straight Connector 19" descr=" 39"/>
          <p:cNvCxnSpPr/>
          <p:nvPr/>
        </p:nvCxnSpPr>
        <p:spPr>
          <a:xfrm>
            <a:off x="7200900" y="1355591"/>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descr=" 40"/>
          <p:cNvSpPr txBox="1"/>
          <p:nvPr/>
        </p:nvSpPr>
        <p:spPr>
          <a:xfrm>
            <a:off x="5908583" y="85521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profile here</a:t>
            </a:r>
          </a:p>
        </p:txBody>
      </p:sp>
      <p:grpSp>
        <p:nvGrpSpPr>
          <p:cNvPr id="23" name="Group 22" descr=" 41"/>
          <p:cNvGrpSpPr/>
          <p:nvPr/>
        </p:nvGrpSpPr>
        <p:grpSpPr>
          <a:xfrm>
            <a:off x="7045286" y="1521456"/>
            <a:ext cx="303116" cy="1149320"/>
            <a:chOff x="4153638" y="1470665"/>
            <a:chExt cx="303116" cy="1149320"/>
          </a:xfrm>
        </p:grpSpPr>
        <p:sp>
          <p:nvSpPr>
            <p:cNvPr id="24" name="Oval 23"/>
            <p:cNvSpPr/>
            <p:nvPr/>
          </p:nvSpPr>
          <p:spPr>
            <a:xfrm>
              <a:off x="4153846" y="1470665"/>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4153846" y="1561997"/>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4153846" y="1763320"/>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4153638" y="2317077"/>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descr=" 50"/>
          <p:cNvGrpSpPr/>
          <p:nvPr/>
        </p:nvGrpSpPr>
        <p:grpSpPr>
          <a:xfrm>
            <a:off x="4301879" y="4681288"/>
            <a:ext cx="1492330" cy="860076"/>
            <a:chOff x="4493720" y="4581484"/>
            <a:chExt cx="1492330" cy="860076"/>
          </a:xfrm>
        </p:grpSpPr>
        <p:sp>
          <p:nvSpPr>
            <p:cNvPr id="17" name="TextBox 16"/>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hard</a:t>
              </a:r>
            </a:p>
          </p:txBody>
        </p:sp>
        <p:sp>
          <p:nvSpPr>
            <p:cNvPr id="18" name="TextBox 17"/>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to find</a:t>
              </a:r>
            </a:p>
          </p:txBody>
        </p:sp>
      </p:grpSp>
      <p:grpSp>
        <p:nvGrpSpPr>
          <p:cNvPr id="29" name="Group 28" descr=" 6"/>
          <p:cNvGrpSpPr/>
          <p:nvPr/>
        </p:nvGrpSpPr>
        <p:grpSpPr>
          <a:xfrm>
            <a:off x="7094617" y="2275353"/>
            <a:ext cx="1492330" cy="860076"/>
            <a:chOff x="6623835" y="2393045"/>
            <a:chExt cx="1492330" cy="860076"/>
          </a:xfrm>
        </p:grpSpPr>
        <p:sp>
          <p:nvSpPr>
            <p:cNvPr id="30" name="Rectangle 29"/>
            <p:cNvSpPr/>
            <p:nvPr/>
          </p:nvSpPr>
          <p:spPr>
            <a:xfrm>
              <a:off x="7325186" y="2531205"/>
              <a:ext cx="651658" cy="629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1" name="Group 30"/>
            <p:cNvGrpSpPr/>
            <p:nvPr/>
          </p:nvGrpSpPr>
          <p:grpSpPr>
            <a:xfrm>
              <a:off x="6623835" y="2393045"/>
              <a:ext cx="1492330" cy="860076"/>
              <a:chOff x="4493720" y="4581484"/>
              <a:chExt cx="1492330" cy="860076"/>
            </a:xfrm>
          </p:grpSpPr>
          <p:sp>
            <p:nvSpPr>
              <p:cNvPr id="32" name="TextBox 31"/>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easy </a:t>
                </a:r>
              </a:p>
            </p:txBody>
          </p:sp>
          <p:sp>
            <p:nvSpPr>
              <p:cNvPr id="33" name="TextBox 32"/>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to find</a:t>
                </a:r>
              </a:p>
            </p:txBody>
          </p:sp>
        </p:grpSp>
      </p:grpSp>
      <p:cxnSp>
        <p:nvCxnSpPr>
          <p:cNvPr id="19" name="Straight Connector 18" descr=" 4"/>
          <p:cNvCxnSpPr/>
          <p:nvPr/>
        </p:nvCxnSpPr>
        <p:spPr>
          <a:xfrm>
            <a:off x="1394085" y="5115545"/>
            <a:ext cx="2759553"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descr=" 53"/>
          <p:cNvCxnSpPr/>
          <p:nvPr/>
        </p:nvCxnSpPr>
        <p:spPr>
          <a:xfrm>
            <a:off x="1394085" y="2514751"/>
            <a:ext cx="5651201"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4"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22/36</a:t>
            </a:r>
          </a:p>
        </p:txBody>
      </p:sp>
    </p:spTree>
    <p:extLst>
      <p:ext uri="{BB962C8B-B14F-4D97-AF65-F5344CB8AC3E}">
        <p14:creationId xmlns:p14="http://schemas.microsoft.com/office/powerpoint/2010/main" val="6945290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descr=" 8"/>
          <p:cNvGraphicFramePr/>
          <p:nvPr>
            <p:extLst/>
          </p:nvPr>
        </p:nvGraphicFramePr>
        <p:xfrm>
          <a:off x="-75277" y="1492925"/>
          <a:ext cx="9098035" cy="53477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descr=" 14"/>
          <p:cNvGraphicFramePr/>
          <p:nvPr>
            <p:extLst/>
          </p:nvPr>
        </p:nvGraphicFramePr>
        <p:xfrm>
          <a:off x="1246702" y="1492925"/>
          <a:ext cx="7665474" cy="4341723"/>
        </p:xfrm>
        <a:graphic>
          <a:graphicData uri="http://schemas.openxmlformats.org/drawingml/2006/chart">
            <c:chart xmlns:c="http://schemas.openxmlformats.org/drawingml/2006/chart" xmlns:r="http://schemas.openxmlformats.org/officeDocument/2006/relationships" r:id="rId4"/>
          </a:graphicData>
        </a:graphic>
      </p:graphicFrame>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 Probability (Real)</a:t>
            </a:r>
          </a:p>
        </p:txBody>
      </p:sp>
      <p:cxnSp>
        <p:nvCxnSpPr>
          <p:cNvPr id="6" name="Straight Connector 5" descr=" 7"/>
          <p:cNvCxnSpPr/>
          <p:nvPr/>
        </p:nvCxnSpPr>
        <p:spPr>
          <a:xfrm>
            <a:off x="4305300" y="1382175"/>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descr=" 30"/>
          <p:cNvSpPr txBox="1"/>
          <p:nvPr/>
        </p:nvSpPr>
        <p:spPr>
          <a:xfrm>
            <a:off x="2955443" y="85233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operate here</a:t>
            </a:r>
          </a:p>
        </p:txBody>
      </p:sp>
      <p:grpSp>
        <p:nvGrpSpPr>
          <p:cNvPr id="9" name="Group 8" descr=" 38"/>
          <p:cNvGrpSpPr/>
          <p:nvPr/>
        </p:nvGrpSpPr>
        <p:grpSpPr>
          <a:xfrm>
            <a:off x="4153638" y="1470665"/>
            <a:ext cx="311228" cy="3792115"/>
            <a:chOff x="4153638" y="1470665"/>
            <a:chExt cx="311228" cy="3792115"/>
          </a:xfrm>
        </p:grpSpPr>
        <p:sp>
          <p:nvSpPr>
            <p:cNvPr id="10" name="Oval 9"/>
            <p:cNvSpPr/>
            <p:nvPr/>
          </p:nvSpPr>
          <p:spPr>
            <a:xfrm>
              <a:off x="4153846" y="1470665"/>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p:nvSpPr>
          <p:spPr>
            <a:xfrm>
              <a:off x="4153846" y="163536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a:off x="4153846" y="269454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p:nvPr/>
          </p:nvSpPr>
          <p:spPr>
            <a:xfrm>
              <a:off x="4153638" y="352065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4161958" y="4801796"/>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4161712" y="4959872"/>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0" name="Straight Connector 19" descr=" 39"/>
          <p:cNvCxnSpPr/>
          <p:nvPr/>
        </p:nvCxnSpPr>
        <p:spPr>
          <a:xfrm>
            <a:off x="7200900" y="1355591"/>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descr=" 40"/>
          <p:cNvSpPr txBox="1"/>
          <p:nvPr/>
        </p:nvSpPr>
        <p:spPr>
          <a:xfrm>
            <a:off x="5908583" y="85521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profile here</a:t>
            </a:r>
          </a:p>
        </p:txBody>
      </p:sp>
      <p:grpSp>
        <p:nvGrpSpPr>
          <p:cNvPr id="23" name="Group 22" descr=" 41"/>
          <p:cNvGrpSpPr/>
          <p:nvPr/>
        </p:nvGrpSpPr>
        <p:grpSpPr>
          <a:xfrm>
            <a:off x="7045286" y="1521456"/>
            <a:ext cx="303116" cy="1149320"/>
            <a:chOff x="4153638" y="1470665"/>
            <a:chExt cx="303116" cy="1149320"/>
          </a:xfrm>
        </p:grpSpPr>
        <p:sp>
          <p:nvSpPr>
            <p:cNvPr id="24" name="Oval 23"/>
            <p:cNvSpPr/>
            <p:nvPr/>
          </p:nvSpPr>
          <p:spPr>
            <a:xfrm>
              <a:off x="4153846" y="1470665"/>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4153846" y="1561997"/>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4153846" y="1763320"/>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4153638" y="2317077"/>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descr=" 50"/>
          <p:cNvGrpSpPr/>
          <p:nvPr/>
        </p:nvGrpSpPr>
        <p:grpSpPr>
          <a:xfrm>
            <a:off x="4301879" y="4681288"/>
            <a:ext cx="1492330" cy="860076"/>
            <a:chOff x="4493720" y="4581484"/>
            <a:chExt cx="1492330" cy="860076"/>
          </a:xfrm>
        </p:grpSpPr>
        <p:sp>
          <p:nvSpPr>
            <p:cNvPr id="17" name="TextBox 16"/>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hard</a:t>
              </a:r>
            </a:p>
          </p:txBody>
        </p:sp>
        <p:sp>
          <p:nvSpPr>
            <p:cNvPr id="18" name="TextBox 17"/>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to find</a:t>
              </a:r>
            </a:p>
          </p:txBody>
        </p:sp>
      </p:grpSp>
      <p:grpSp>
        <p:nvGrpSpPr>
          <p:cNvPr id="34" name="Group 33" descr=" 29"/>
          <p:cNvGrpSpPr/>
          <p:nvPr/>
        </p:nvGrpSpPr>
        <p:grpSpPr>
          <a:xfrm>
            <a:off x="6936223" y="4647699"/>
            <a:ext cx="2560729" cy="860076"/>
            <a:chOff x="4493720" y="4581484"/>
            <a:chExt cx="1492330" cy="860076"/>
          </a:xfrm>
        </p:grpSpPr>
        <p:sp>
          <p:nvSpPr>
            <p:cNvPr id="35" name="TextBox 34"/>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false</a:t>
              </a:r>
            </a:p>
          </p:txBody>
        </p:sp>
        <p:sp>
          <p:nvSpPr>
            <p:cNvPr id="36" name="TextBox 35"/>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positives</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cxnSp>
        <p:nvCxnSpPr>
          <p:cNvPr id="37" name="Straight Arrow Connector 36" descr=" 47"/>
          <p:cNvCxnSpPr/>
          <p:nvPr/>
        </p:nvCxnSpPr>
        <p:spPr>
          <a:xfrm flipH="1" flipV="1">
            <a:off x="7885911" y="4200539"/>
            <a:ext cx="187170" cy="4335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descr=" 51"/>
          <p:cNvCxnSpPr/>
          <p:nvPr/>
        </p:nvCxnSpPr>
        <p:spPr>
          <a:xfrm flipH="1" flipV="1">
            <a:off x="6208966" y="4739044"/>
            <a:ext cx="1427231" cy="3025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descr=" 6"/>
          <p:cNvGrpSpPr/>
          <p:nvPr/>
        </p:nvGrpSpPr>
        <p:grpSpPr>
          <a:xfrm>
            <a:off x="7094617" y="2275353"/>
            <a:ext cx="1492330" cy="860076"/>
            <a:chOff x="6623835" y="2393045"/>
            <a:chExt cx="1492330" cy="860076"/>
          </a:xfrm>
        </p:grpSpPr>
        <p:sp>
          <p:nvSpPr>
            <p:cNvPr id="30" name="Rectangle 29"/>
            <p:cNvSpPr/>
            <p:nvPr/>
          </p:nvSpPr>
          <p:spPr>
            <a:xfrm>
              <a:off x="7325186" y="2531205"/>
              <a:ext cx="651658" cy="629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1" name="Group 30"/>
            <p:cNvGrpSpPr/>
            <p:nvPr/>
          </p:nvGrpSpPr>
          <p:grpSpPr>
            <a:xfrm>
              <a:off x="6623835" y="2393045"/>
              <a:ext cx="1492330" cy="860076"/>
              <a:chOff x="4493720" y="4581484"/>
              <a:chExt cx="1492330" cy="860076"/>
            </a:xfrm>
          </p:grpSpPr>
          <p:sp>
            <p:nvSpPr>
              <p:cNvPr id="32" name="TextBox 31"/>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easy </a:t>
                </a:r>
              </a:p>
            </p:txBody>
          </p:sp>
          <p:sp>
            <p:nvSpPr>
              <p:cNvPr id="33" name="TextBox 32"/>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to find</a:t>
                </a:r>
              </a:p>
            </p:txBody>
          </p:sp>
        </p:grpSp>
      </p:grpSp>
      <p:cxnSp>
        <p:nvCxnSpPr>
          <p:cNvPr id="19" name="Straight Connector 18" descr=" 4"/>
          <p:cNvCxnSpPr/>
          <p:nvPr/>
        </p:nvCxnSpPr>
        <p:spPr>
          <a:xfrm>
            <a:off x="1394085" y="5115545"/>
            <a:ext cx="2759553"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descr=" 53"/>
          <p:cNvCxnSpPr/>
          <p:nvPr/>
        </p:nvCxnSpPr>
        <p:spPr>
          <a:xfrm>
            <a:off x="1394085" y="2514751"/>
            <a:ext cx="5651201"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9"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22/36</a:t>
            </a:r>
          </a:p>
        </p:txBody>
      </p:sp>
    </p:spTree>
    <p:extLst>
      <p:ext uri="{BB962C8B-B14F-4D97-AF65-F5344CB8AC3E}">
        <p14:creationId xmlns:p14="http://schemas.microsoft.com/office/powerpoint/2010/main" val="107169022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descr=" 8"/>
          <p:cNvGraphicFramePr/>
          <p:nvPr>
            <p:extLst/>
          </p:nvPr>
        </p:nvGraphicFramePr>
        <p:xfrm>
          <a:off x="-75277" y="1492925"/>
          <a:ext cx="9098035" cy="53477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descr=" 14"/>
          <p:cNvGraphicFramePr/>
          <p:nvPr>
            <p:extLst/>
          </p:nvPr>
        </p:nvGraphicFramePr>
        <p:xfrm>
          <a:off x="1246702" y="1492925"/>
          <a:ext cx="7665474" cy="4341723"/>
        </p:xfrm>
        <a:graphic>
          <a:graphicData uri="http://schemas.openxmlformats.org/drawingml/2006/chart">
            <c:chart xmlns:c="http://schemas.openxmlformats.org/drawingml/2006/chart" xmlns:r="http://schemas.openxmlformats.org/officeDocument/2006/relationships" r:id="rId4"/>
          </a:graphicData>
        </a:graphic>
      </p:graphicFrame>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 Probability (Real)</a:t>
            </a:r>
          </a:p>
        </p:txBody>
      </p:sp>
      <p:cxnSp>
        <p:nvCxnSpPr>
          <p:cNvPr id="6" name="Straight Connector 5" descr=" 7"/>
          <p:cNvCxnSpPr/>
          <p:nvPr/>
        </p:nvCxnSpPr>
        <p:spPr>
          <a:xfrm>
            <a:off x="4305300" y="1382175"/>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descr=" 30"/>
          <p:cNvSpPr txBox="1"/>
          <p:nvPr/>
        </p:nvSpPr>
        <p:spPr>
          <a:xfrm>
            <a:off x="2955443" y="85233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operate here</a:t>
            </a:r>
          </a:p>
        </p:txBody>
      </p:sp>
      <p:grpSp>
        <p:nvGrpSpPr>
          <p:cNvPr id="9" name="Group 8" descr=" 38"/>
          <p:cNvGrpSpPr/>
          <p:nvPr/>
        </p:nvGrpSpPr>
        <p:grpSpPr>
          <a:xfrm>
            <a:off x="4153638" y="1470665"/>
            <a:ext cx="311228" cy="3792115"/>
            <a:chOff x="4153638" y="1470665"/>
            <a:chExt cx="311228" cy="3792115"/>
          </a:xfrm>
        </p:grpSpPr>
        <p:sp>
          <p:nvSpPr>
            <p:cNvPr id="10" name="Oval 9"/>
            <p:cNvSpPr/>
            <p:nvPr/>
          </p:nvSpPr>
          <p:spPr>
            <a:xfrm>
              <a:off x="4153846" y="1470665"/>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p:nvSpPr>
          <p:spPr>
            <a:xfrm>
              <a:off x="4153846" y="163536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a:off x="4153846" y="269454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p:nvPr/>
          </p:nvSpPr>
          <p:spPr>
            <a:xfrm>
              <a:off x="4153638" y="352065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4161958" y="4801796"/>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4161712" y="4959872"/>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0" name="Straight Connector 19" descr=" 39"/>
          <p:cNvCxnSpPr/>
          <p:nvPr/>
        </p:nvCxnSpPr>
        <p:spPr>
          <a:xfrm>
            <a:off x="7200900" y="1355591"/>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descr=" 40"/>
          <p:cNvSpPr txBox="1"/>
          <p:nvPr/>
        </p:nvSpPr>
        <p:spPr>
          <a:xfrm>
            <a:off x="5908583" y="85521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profile here</a:t>
            </a:r>
          </a:p>
        </p:txBody>
      </p:sp>
      <p:grpSp>
        <p:nvGrpSpPr>
          <p:cNvPr id="23" name="Group 22" descr=" 41"/>
          <p:cNvGrpSpPr/>
          <p:nvPr/>
        </p:nvGrpSpPr>
        <p:grpSpPr>
          <a:xfrm>
            <a:off x="7045286" y="1521456"/>
            <a:ext cx="303116" cy="1149320"/>
            <a:chOff x="4153638" y="1470665"/>
            <a:chExt cx="303116" cy="1149320"/>
          </a:xfrm>
        </p:grpSpPr>
        <p:sp>
          <p:nvSpPr>
            <p:cNvPr id="24" name="Oval 23"/>
            <p:cNvSpPr/>
            <p:nvPr/>
          </p:nvSpPr>
          <p:spPr>
            <a:xfrm>
              <a:off x="4153846" y="1470665"/>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4153846" y="1561997"/>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4153846" y="1763320"/>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4153638" y="2317077"/>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descr=" 50"/>
          <p:cNvGrpSpPr/>
          <p:nvPr/>
        </p:nvGrpSpPr>
        <p:grpSpPr>
          <a:xfrm>
            <a:off x="4301879" y="4681288"/>
            <a:ext cx="1492330" cy="860076"/>
            <a:chOff x="4493720" y="4581484"/>
            <a:chExt cx="1492330" cy="860076"/>
          </a:xfrm>
        </p:grpSpPr>
        <p:sp>
          <p:nvSpPr>
            <p:cNvPr id="17" name="TextBox 16"/>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hard</a:t>
              </a:r>
            </a:p>
          </p:txBody>
        </p:sp>
        <p:sp>
          <p:nvSpPr>
            <p:cNvPr id="18" name="TextBox 17"/>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to find</a:t>
              </a:r>
            </a:p>
          </p:txBody>
        </p:sp>
      </p:grpSp>
      <p:grpSp>
        <p:nvGrpSpPr>
          <p:cNvPr id="34" name="Group 33" descr=" 29"/>
          <p:cNvGrpSpPr/>
          <p:nvPr/>
        </p:nvGrpSpPr>
        <p:grpSpPr>
          <a:xfrm>
            <a:off x="6936223" y="4647699"/>
            <a:ext cx="2560729" cy="860076"/>
            <a:chOff x="4493720" y="4581484"/>
            <a:chExt cx="1492330" cy="860076"/>
          </a:xfrm>
        </p:grpSpPr>
        <p:sp>
          <p:nvSpPr>
            <p:cNvPr id="35" name="TextBox 34"/>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false</a:t>
              </a:r>
            </a:p>
          </p:txBody>
        </p:sp>
        <p:sp>
          <p:nvSpPr>
            <p:cNvPr id="36" name="TextBox 35"/>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positives</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cxnSp>
        <p:nvCxnSpPr>
          <p:cNvPr id="37" name="Straight Arrow Connector 36" descr=" 47"/>
          <p:cNvCxnSpPr/>
          <p:nvPr/>
        </p:nvCxnSpPr>
        <p:spPr>
          <a:xfrm flipH="1" flipV="1">
            <a:off x="7885911" y="4200539"/>
            <a:ext cx="187170" cy="4335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descr=" 51"/>
          <p:cNvCxnSpPr/>
          <p:nvPr/>
        </p:nvCxnSpPr>
        <p:spPr>
          <a:xfrm flipH="1" flipV="1">
            <a:off x="6208966" y="4739044"/>
            <a:ext cx="1427231" cy="3025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descr=" 6"/>
          <p:cNvGrpSpPr/>
          <p:nvPr/>
        </p:nvGrpSpPr>
        <p:grpSpPr>
          <a:xfrm>
            <a:off x="7094617" y="2275353"/>
            <a:ext cx="1492330" cy="860076"/>
            <a:chOff x="6623835" y="2393045"/>
            <a:chExt cx="1492330" cy="860076"/>
          </a:xfrm>
        </p:grpSpPr>
        <p:sp>
          <p:nvSpPr>
            <p:cNvPr id="30" name="Rectangle 29"/>
            <p:cNvSpPr/>
            <p:nvPr/>
          </p:nvSpPr>
          <p:spPr>
            <a:xfrm>
              <a:off x="7325186" y="2531205"/>
              <a:ext cx="651658" cy="629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1" name="Group 30"/>
            <p:cNvGrpSpPr/>
            <p:nvPr/>
          </p:nvGrpSpPr>
          <p:grpSpPr>
            <a:xfrm>
              <a:off x="6623835" y="2393045"/>
              <a:ext cx="1492330" cy="860076"/>
              <a:chOff x="4493720" y="4581484"/>
              <a:chExt cx="1492330" cy="860076"/>
            </a:xfrm>
          </p:grpSpPr>
          <p:sp>
            <p:nvSpPr>
              <p:cNvPr id="32" name="TextBox 31"/>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easy </a:t>
                </a:r>
              </a:p>
            </p:txBody>
          </p:sp>
          <p:sp>
            <p:nvSpPr>
              <p:cNvPr id="33" name="TextBox 32"/>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to find</a:t>
                </a:r>
              </a:p>
            </p:txBody>
          </p:sp>
        </p:grpSp>
      </p:grpSp>
      <p:cxnSp>
        <p:nvCxnSpPr>
          <p:cNvPr id="19" name="Straight Connector 18" descr=" 4"/>
          <p:cNvCxnSpPr/>
          <p:nvPr/>
        </p:nvCxnSpPr>
        <p:spPr>
          <a:xfrm>
            <a:off x="1394085" y="5115545"/>
            <a:ext cx="2759553"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descr=" 53"/>
          <p:cNvCxnSpPr/>
          <p:nvPr/>
        </p:nvCxnSpPr>
        <p:spPr>
          <a:xfrm>
            <a:off x="1394085" y="2514751"/>
            <a:ext cx="5651201"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9" name="TextBox 38" descr=" 15"/>
          <p:cNvSpPr txBox="1"/>
          <p:nvPr/>
        </p:nvSpPr>
        <p:spPr>
          <a:xfrm>
            <a:off x="668054" y="2431708"/>
            <a:ext cx="7918894" cy="212365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Any cell is more likely to fail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at a </a:t>
            </a:r>
            <a:r>
              <a:rPr kumimoji="0" lang="en-US" sz="4400" b="1" i="1" u="none" strike="noStrike" kern="1200" cap="none" spc="0" normalizeH="0" baseline="0" noProof="0" dirty="0">
                <a:ln>
                  <a:noFill/>
                </a:ln>
                <a:solidFill>
                  <a:srgbClr val="5B9BD5"/>
                </a:solidFill>
                <a:effectLst/>
                <a:uLnTx/>
                <a:uFillTx/>
                <a:latin typeface="Calibri" panose="020F0502020204030204"/>
                <a:ea typeface="+mn-ea"/>
                <a:cs typeface="+mn-cs"/>
              </a:rPr>
              <a:t>longer </a:t>
            </a:r>
            <a:r>
              <a:rPr kumimoji="0" lang="en-US" sz="4400" b="1" i="0" u="none" strike="noStrike" kern="1200" cap="none" spc="0" normalizeH="0" baseline="0" noProof="0" dirty="0">
                <a:ln>
                  <a:noFill/>
                </a:ln>
                <a:solidFill>
                  <a:srgbClr val="5B9BD5"/>
                </a:solidFill>
                <a:effectLst/>
                <a:uLnTx/>
                <a:uFillTx/>
                <a:latin typeface="Calibri" panose="020F0502020204030204"/>
                <a:ea typeface="+mn-ea"/>
                <a:cs typeface="+mn-cs"/>
              </a:rPr>
              <a:t>refresh interval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OR a </a:t>
            </a:r>
            <a:r>
              <a:rPr kumimoji="0" lang="en-US" sz="4400" b="1" i="1" u="none" strike="noStrike" kern="1200" cap="none" spc="0" normalizeH="0" baseline="0" noProof="0" dirty="0">
                <a:ln>
                  <a:noFill/>
                </a:ln>
                <a:solidFill>
                  <a:srgbClr val="5B9BD5"/>
                </a:solidFill>
                <a:effectLst/>
                <a:uLnTx/>
                <a:uFillTx/>
                <a:latin typeface="Calibri" panose="020F0502020204030204"/>
                <a:ea typeface="+mn-ea"/>
                <a:cs typeface="+mn-cs"/>
              </a:rPr>
              <a:t>higher</a:t>
            </a:r>
            <a:r>
              <a:rPr kumimoji="0" lang="en-US" sz="4400" b="1" i="0" u="none" strike="noStrike" kern="1200" cap="none" spc="0" normalizeH="0" baseline="0" noProof="0" dirty="0">
                <a:ln>
                  <a:noFill/>
                </a:ln>
                <a:solidFill>
                  <a:srgbClr val="5B9BD5"/>
                </a:solidFill>
                <a:effectLst/>
                <a:uLnTx/>
                <a:uFillTx/>
                <a:latin typeface="Calibri" panose="020F0502020204030204"/>
                <a:ea typeface="+mn-ea"/>
                <a:cs typeface="+mn-cs"/>
              </a:rPr>
              <a:t> temperature</a:t>
            </a:r>
            <a:endParaRPr kumimoji="0" lang="tr-TR" sz="4400" b="1" i="1"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
        <p:nvSpPr>
          <p:cNvPr id="40"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22/36</a:t>
            </a:r>
          </a:p>
        </p:txBody>
      </p:sp>
    </p:spTree>
    <p:extLst>
      <p:ext uri="{BB962C8B-B14F-4D97-AF65-F5344CB8AC3E}">
        <p14:creationId xmlns:p14="http://schemas.microsoft.com/office/powerpoint/2010/main" val="7062492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ontent Placeholder 4" descr=" 37"/>
          <p:cNvSpPr>
            <a:spLocks noGrp="1"/>
          </p:cNvSpPr>
          <p:nvPr>
            <p:ph idx="1"/>
          </p:nvPr>
        </p:nvSpPr>
        <p:spPr>
          <a:xfrm>
            <a:off x="156378" y="2385720"/>
            <a:ext cx="8987622" cy="3380833"/>
          </a:xfrm>
        </p:spPr>
        <p:txBody>
          <a:bodyPr/>
          <a:lstStyle/>
          <a:p>
            <a:r>
              <a:rPr lang="en-US" sz="4000" b="1"/>
              <a:t>Pros</a:t>
            </a:r>
            <a:endParaRPr lang="en-US" sz="4400" b="1"/>
          </a:p>
          <a:p>
            <a:pPr lvl="1"/>
            <a:r>
              <a:rPr lang="en-US" sz="3600" b="1">
                <a:solidFill>
                  <a:srgbClr val="70AD47"/>
                </a:solidFill>
              </a:rPr>
              <a:t>Fast + Reliable:</a:t>
            </a:r>
            <a:r>
              <a:rPr lang="en-US" sz="3600" b="1"/>
              <a:t> </a:t>
            </a:r>
            <a:r>
              <a:rPr lang="en-US" sz="3600"/>
              <a:t>reach profiling searches for cells </a:t>
            </a:r>
            <a:r>
              <a:rPr lang="en-US" sz="3600" i="1"/>
              <a:t>where they are most likely to fail</a:t>
            </a:r>
            <a:endParaRPr lang="en-US" sz="3600"/>
          </a:p>
          <a:p>
            <a:r>
              <a:rPr lang="en-US" sz="4000" b="1"/>
              <a:t>Cons</a:t>
            </a:r>
            <a:endParaRPr lang="en-US" sz="4400" b="1"/>
          </a:p>
          <a:p>
            <a:pPr lvl="1"/>
            <a:r>
              <a:rPr lang="en-US" sz="3600" b="1">
                <a:solidFill>
                  <a:srgbClr val="C00000"/>
                </a:solidFill>
              </a:rPr>
              <a:t>False Positives: </a:t>
            </a:r>
            <a:r>
              <a:rPr lang="en-US" sz="3600"/>
              <a:t>profiler may identify cells that fail under profiling conditions, but not under operating conditions</a:t>
            </a:r>
            <a:endParaRPr lang="en-US" sz="3600" dirty="0">
              <a:solidFill>
                <a:srgbClr val="C00000"/>
              </a:solidFill>
            </a:endParaRPr>
          </a:p>
        </p:txBody>
      </p:sp>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Reach Profiling</a:t>
            </a:r>
          </a:p>
        </p:txBody>
      </p:sp>
      <p:sp>
        <p:nvSpPr>
          <p:cNvPr id="8" name="Rectangle 7" descr=" 8"/>
          <p:cNvSpPr/>
          <p:nvPr/>
        </p:nvSpPr>
        <p:spPr>
          <a:xfrm>
            <a:off x="152400" y="828418"/>
            <a:ext cx="88392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Key idea: </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profile at a </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longer refresh interval </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and/or a </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higher temperature</a:t>
            </a:r>
            <a:endPar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5"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25/36</a:t>
            </a:r>
          </a:p>
        </p:txBody>
      </p:sp>
    </p:spTree>
    <p:extLst>
      <p:ext uri="{BB962C8B-B14F-4D97-AF65-F5344CB8AC3E}">
        <p14:creationId xmlns:p14="http://schemas.microsoft.com/office/powerpoint/2010/main" val="31056388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Towards an Implementation</a:t>
            </a:r>
          </a:p>
        </p:txBody>
      </p:sp>
      <p:sp>
        <p:nvSpPr>
          <p:cNvPr id="4" name="Content Placeholder 3" descr=" 4"/>
          <p:cNvSpPr>
            <a:spLocks noGrp="1"/>
          </p:cNvSpPr>
          <p:nvPr>
            <p:ph idx="1"/>
          </p:nvPr>
        </p:nvSpPr>
        <p:spPr>
          <a:xfrm>
            <a:off x="75991" y="911225"/>
            <a:ext cx="8987622" cy="1938507"/>
          </a:xfrm>
        </p:spPr>
        <p:txBody>
          <a:bodyPr/>
          <a:lstStyle/>
          <a:p>
            <a:pPr marL="0" indent="0">
              <a:buNone/>
            </a:pPr>
            <a:r>
              <a:rPr lang="en-US"/>
              <a:t>Reach profiling is a </a:t>
            </a:r>
            <a:r>
              <a:rPr lang="en-US" b="1">
                <a:solidFill>
                  <a:srgbClr val="70AD47">
                    <a:lumMod val="75000"/>
                  </a:srgbClr>
                </a:solidFill>
              </a:rPr>
              <a:t>general methodology</a:t>
            </a:r>
          </a:p>
          <a:p>
            <a:pPr marL="0" indent="0">
              <a:buNone/>
            </a:pPr>
            <a:endParaRPr lang="en-US" dirty="0"/>
          </a:p>
          <a:p>
            <a:pPr marL="0" indent="0">
              <a:buNone/>
            </a:pPr>
            <a:r>
              <a:rPr lang="en-US"/>
              <a:t>3 key questions for an implementation:</a:t>
            </a:r>
            <a:endParaRPr lang="en-US" dirty="0"/>
          </a:p>
        </p:txBody>
      </p:sp>
      <p:sp>
        <p:nvSpPr>
          <p:cNvPr id="5" name="Rounded Rectangle 4" descr=" 5"/>
          <p:cNvSpPr/>
          <p:nvPr/>
        </p:nvSpPr>
        <p:spPr>
          <a:xfrm>
            <a:off x="388325" y="3116047"/>
            <a:ext cx="8480465" cy="754618"/>
          </a:xfrm>
          <a:prstGeom prst="roundRect">
            <a:avLst>
              <a:gd name="adj" fmla="val 11310"/>
            </a:avLst>
          </a:prstGeom>
          <a:solidFill>
            <a:schemeClr val="bg1">
              <a:lumMod val="95000"/>
            </a:schemeClr>
          </a:solidFill>
          <a:ln w="285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What are desirable profiling conditions?</a:t>
            </a:r>
          </a:p>
        </p:txBody>
      </p:sp>
      <p:sp>
        <p:nvSpPr>
          <p:cNvPr id="6" name="Rounded Rectangle 5" descr=" 6"/>
          <p:cNvSpPr/>
          <p:nvPr/>
        </p:nvSpPr>
        <p:spPr>
          <a:xfrm>
            <a:off x="388324" y="4314515"/>
            <a:ext cx="8480465" cy="754618"/>
          </a:xfrm>
          <a:prstGeom prst="roundRect">
            <a:avLst>
              <a:gd name="adj" fmla="val 11310"/>
            </a:avLst>
          </a:prstGeom>
          <a:solidFill>
            <a:schemeClr val="bg1">
              <a:lumMod val="95000"/>
            </a:schemeClr>
          </a:solidFill>
          <a:ln w="285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How often should the system profile?</a:t>
            </a:r>
          </a:p>
        </p:txBody>
      </p:sp>
      <p:sp>
        <p:nvSpPr>
          <p:cNvPr id="7" name="Rounded Rectangle 6" descr=" 7"/>
          <p:cNvSpPr/>
          <p:nvPr/>
        </p:nvSpPr>
        <p:spPr>
          <a:xfrm>
            <a:off x="388325" y="5446434"/>
            <a:ext cx="8480465" cy="754618"/>
          </a:xfrm>
          <a:prstGeom prst="roundRect">
            <a:avLst>
              <a:gd name="adj" fmla="val 11310"/>
            </a:avLst>
          </a:prstGeom>
          <a:solidFill>
            <a:schemeClr val="bg1">
              <a:lumMod val="95000"/>
            </a:schemeClr>
          </a:solidFill>
          <a:ln w="285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What information does the profiler need?</a:t>
            </a:r>
          </a:p>
        </p:txBody>
      </p:sp>
      <p:sp>
        <p:nvSpPr>
          <p:cNvPr id="8"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26/36</a:t>
            </a:r>
          </a:p>
        </p:txBody>
      </p:sp>
    </p:spTree>
    <p:extLst>
      <p:ext uri="{BB962C8B-B14F-4D97-AF65-F5344CB8AC3E}">
        <p14:creationId xmlns:p14="http://schemas.microsoft.com/office/powerpoint/2010/main" val="6555595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a:t>
            </a:r>
            <a:r>
              <a:rPr lang="en-US" sz="1800" dirty="0" err="1"/>
              <a:t>Donghyuk</a:t>
            </a:r>
            <a:r>
              <a:rPr lang="en-US" sz="1800" dirty="0"/>
              <a:t> Lee, and Onur Mutlu,</a:t>
            </a:r>
            <a:br>
              <a:rPr lang="en-US" sz="1800" dirty="0"/>
            </a:br>
            <a:r>
              <a:rPr lang="en-US" sz="1800" b="1" dirty="0">
                <a:hlinkClick r:id="rId2"/>
              </a:rPr>
              <a:t>"PARBOR: An Efficient System-Level Technique to Detect Data-Dependent Failures in DRAM"</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Toulouse, France, June 2016.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7" name="Title 1"/>
          <p:cNvSpPr>
            <a:spLocks noGrp="1"/>
          </p:cNvSpPr>
          <p:nvPr>
            <p:ph type="title"/>
          </p:nvPr>
        </p:nvSpPr>
        <p:spPr>
          <a:xfrm>
            <a:off x="228600" y="152400"/>
            <a:ext cx="8610600" cy="1066800"/>
          </a:xfrm>
        </p:spPr>
        <p:txBody>
          <a:bodyPr/>
          <a:lstStyle/>
          <a:p>
            <a:r>
              <a:rPr lang="en-US" dirty="0">
                <a:solidFill>
                  <a:srgbClr val="006633"/>
                </a:solidFill>
              </a:rPr>
              <a:t>Mitigation of Retention Issues </a:t>
            </a:r>
            <a:r>
              <a:rPr lang="en-US" sz="2600" b="1" dirty="0">
                <a:solidFill>
                  <a:srgbClr val="006633"/>
                </a:solidFill>
              </a:rPr>
              <a:t>[DSN’16]</a:t>
            </a:r>
            <a:r>
              <a:rPr lang="en-US" sz="2600" dirty="0"/>
              <a:t> </a:t>
            </a:r>
            <a:r>
              <a:rPr lang="en-US" dirty="0"/>
              <a:t> </a:t>
            </a:r>
          </a:p>
        </p:txBody>
      </p:sp>
      <p:pic>
        <p:nvPicPr>
          <p:cNvPr id="8" name="Picture 7"/>
          <p:cNvPicPr>
            <a:picLocks noChangeAspect="1"/>
          </p:cNvPicPr>
          <p:nvPr/>
        </p:nvPicPr>
        <p:blipFill>
          <a:blip r:embed="rId6"/>
          <a:stretch>
            <a:fillRect/>
          </a:stretch>
        </p:blipFill>
        <p:spPr>
          <a:xfrm>
            <a:off x="0" y="3893823"/>
            <a:ext cx="9144000" cy="1839433"/>
          </a:xfrm>
          <a:prstGeom prst="rect">
            <a:avLst/>
          </a:prstGeom>
        </p:spPr>
      </p:pic>
    </p:spTree>
    <p:extLst>
      <p:ext uri="{BB962C8B-B14F-4D97-AF65-F5344CB8AC3E}">
        <p14:creationId xmlns:p14="http://schemas.microsoft.com/office/powerpoint/2010/main" val="1887175644"/>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descr=" 4"/>
          <p:cNvSpPr>
            <a:spLocks noGrp="1"/>
          </p:cNvSpPr>
          <p:nvPr>
            <p:ph idx="1"/>
          </p:nvPr>
        </p:nvSpPr>
        <p:spPr>
          <a:xfrm>
            <a:off x="75990" y="1159098"/>
            <a:ext cx="9000897" cy="5142641"/>
          </a:xfrm>
        </p:spPr>
        <p:txBody>
          <a:bodyPr/>
          <a:lstStyle/>
          <a:p>
            <a:pPr marL="971550" lvl="1" indent="-514350">
              <a:buFont typeface="+mj-lt"/>
              <a:buAutoNum type="arabicPeriod"/>
            </a:pPr>
            <a:r>
              <a:rPr lang="en-US" sz="4000" b="1"/>
              <a:t>Runtime: </a:t>
            </a:r>
            <a:r>
              <a:rPr lang="en-US" sz="4000"/>
              <a:t>how long profiling takes</a:t>
            </a:r>
          </a:p>
          <a:p>
            <a:pPr marL="971550" lvl="1" indent="-514350">
              <a:buFont typeface="+mj-lt"/>
              <a:buAutoNum type="arabicPeriod"/>
            </a:pPr>
            <a:endParaRPr lang="en-US" sz="4000" dirty="0"/>
          </a:p>
          <a:p>
            <a:pPr marL="971550" lvl="1" indent="-514350">
              <a:buFont typeface="+mj-lt"/>
              <a:buAutoNum type="arabicPeriod"/>
            </a:pPr>
            <a:r>
              <a:rPr lang="en-US" sz="4000" b="1"/>
              <a:t>Coverage: </a:t>
            </a:r>
            <a:r>
              <a:rPr lang="en-US" sz="4000"/>
              <a:t>portion of all possible failures discovered by profiling</a:t>
            </a:r>
          </a:p>
          <a:p>
            <a:pPr marL="971550" lvl="1" indent="-514350">
              <a:buFont typeface="+mj-lt"/>
              <a:buAutoNum type="arabicPeriod"/>
            </a:pPr>
            <a:endParaRPr lang="en-US" sz="4000" dirty="0"/>
          </a:p>
          <a:p>
            <a:pPr marL="971550" lvl="1" indent="-514350">
              <a:buFont typeface="+mj-lt"/>
              <a:buAutoNum type="arabicPeriod"/>
            </a:pPr>
            <a:r>
              <a:rPr lang="en-US" sz="4000" b="1"/>
              <a:t>False positives: </a:t>
            </a:r>
            <a:r>
              <a:rPr lang="en-US" sz="4000"/>
              <a:t>number of cells observed to fail during profiling but never during actual operation</a:t>
            </a:r>
            <a:endParaRPr lang="en-US" sz="4000" dirty="0"/>
          </a:p>
        </p:txBody>
      </p:sp>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Three Key Profiling Metrics</a:t>
            </a:r>
          </a:p>
        </p:txBody>
      </p:sp>
      <p:sp>
        <p:nvSpPr>
          <p:cNvPr id="6" name="Content Placeholder 3" descr=" 6"/>
          <p:cNvSpPr txBox="1">
            <a:spLocks/>
          </p:cNvSpPr>
          <p:nvPr/>
        </p:nvSpPr>
        <p:spPr>
          <a:xfrm>
            <a:off x="71551" y="1159097"/>
            <a:ext cx="9000897" cy="51426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mj-lt"/>
              <a:buChar char=" "/>
              <a:tabLst/>
              <a:defRPr/>
            </a:pPr>
            <a:r>
              <a:rPr kumimoji="0" lang="en-US" sz="4000" b="1"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endParaRPr kumimoji="0" lang="en-US" sz="4000" b="0" i="0" u="none" strike="noStrike" kern="1200" cap="none" spc="0" normalizeH="0" baseline="0" noProof="0" dirty="0">
              <a:ln>
                <a:noFill/>
              </a:ln>
              <a:solidFill>
                <a:prstClr val="white">
                  <a:lumMod val="65000"/>
                </a:prstClr>
              </a:solidFill>
              <a:effectLst/>
              <a:uLnTx/>
              <a:uFillTx/>
              <a:latin typeface="Cambria" panose="02040503050406030204" pitchFamily="18" charset="0"/>
              <a:ea typeface="+mn-ea"/>
              <a:cs typeface="+mn-cs"/>
            </a:endParaRPr>
          </a:p>
          <a:p>
            <a:pPr marL="971550" marR="0" lvl="1" indent="-514350" algn="l" defTabSz="914400" rtl="0" eaLnBrk="1" fontAlgn="auto" latinLnBrk="0" hangingPunct="1">
              <a:lnSpc>
                <a:spcPct val="90000"/>
              </a:lnSpc>
              <a:spcBef>
                <a:spcPts val="500"/>
              </a:spcBef>
              <a:spcAft>
                <a:spcPts val="0"/>
              </a:spcAft>
              <a:buClrTx/>
              <a:buSzTx/>
              <a:buFont typeface="+mj-lt"/>
              <a:buAutoNum type="arabicPeriod"/>
              <a:tabLst/>
              <a:defRPr/>
            </a:pPr>
            <a:endParaRPr kumimoji="0" lang="en-US" sz="4000" b="0" i="0" u="none" strike="noStrike" kern="1200" cap="none" spc="0" normalizeH="0" baseline="0" noProof="0" dirty="0">
              <a:ln>
                <a:noFill/>
              </a:ln>
              <a:solidFill>
                <a:prstClr val="white">
                  <a:lumMod val="65000"/>
                </a:prstClr>
              </a:solidFill>
              <a:effectLst/>
              <a:uLnTx/>
              <a:uFillTx/>
              <a:latin typeface="Cambria" panose="02040503050406030204" pitchFamily="18" charset="0"/>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mj-lt"/>
              <a:buChar char=" "/>
              <a:tabLst/>
              <a:defRPr/>
            </a:pPr>
            <a:r>
              <a:rPr kumimoji="0" lang="en-US" sz="4000" b="1"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b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br>
            <a: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endParaRPr kumimoji="0" lang="en-US" sz="4000" b="0" i="0" u="none" strike="noStrike" kern="1200" cap="none" spc="0" normalizeH="0" baseline="0" noProof="0" dirty="0">
              <a:ln>
                <a:noFill/>
              </a:ln>
              <a:solidFill>
                <a:prstClr val="white">
                  <a:lumMod val="65000"/>
                </a:prstClr>
              </a:solidFill>
              <a:effectLst/>
              <a:uLnTx/>
              <a:uFillTx/>
              <a:latin typeface="Cambria" panose="02040503050406030204" pitchFamily="18" charset="0"/>
              <a:ea typeface="+mn-ea"/>
              <a:cs typeface="+mn-cs"/>
            </a:endParaRPr>
          </a:p>
          <a:p>
            <a:pPr marL="971550" marR="0" lvl="1" indent="-514350" algn="l" defTabSz="914400" rtl="0" eaLnBrk="1" fontAlgn="auto" latinLnBrk="0" hangingPunct="1">
              <a:lnSpc>
                <a:spcPct val="90000"/>
              </a:lnSpc>
              <a:spcBef>
                <a:spcPts val="500"/>
              </a:spcBef>
              <a:spcAft>
                <a:spcPts val="0"/>
              </a:spcAft>
              <a:buClrTx/>
              <a:buSzTx/>
              <a:buFont typeface="+mj-lt"/>
              <a:buAutoNum type="arabicPeriod"/>
              <a:tabLst/>
              <a:defRPr/>
            </a:pPr>
            <a:endParaRPr kumimoji="0" lang="en-US" sz="4000" b="0" i="0" u="none" strike="noStrike" kern="1200" cap="none" spc="0" normalizeH="0" baseline="0" noProof="0" dirty="0">
              <a:ln>
                <a:noFill/>
              </a:ln>
              <a:solidFill>
                <a:prstClr val="white">
                  <a:lumMod val="65000"/>
                </a:prstClr>
              </a:solidFill>
              <a:effectLst/>
              <a:uLnTx/>
              <a:uFillTx/>
              <a:latin typeface="Cambria" panose="02040503050406030204" pitchFamily="18" charset="0"/>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mj-lt"/>
              <a:buChar char=" "/>
              <a:tabLst/>
              <a:defRPr/>
            </a:pPr>
            <a:r>
              <a:rPr kumimoji="0" lang="en-US" sz="4000" b="1"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b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br>
            <a: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b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br>
            <a: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endParaRPr kumimoji="0" lang="en-US" sz="4000" b="0" i="0" u="none" strike="noStrike" kern="1200" cap="none" spc="0" normalizeH="0" baseline="0" noProof="0" dirty="0">
              <a:ln>
                <a:noFill/>
              </a:ln>
              <a:solidFill>
                <a:prstClr val="white">
                  <a:lumMod val="65000"/>
                </a:prstClr>
              </a:solidFill>
              <a:effectLst/>
              <a:uLnTx/>
              <a:uFillTx/>
              <a:latin typeface="Cambria" panose="02040503050406030204" pitchFamily="18" charset="0"/>
              <a:ea typeface="+mn-ea"/>
              <a:cs typeface="+mn-cs"/>
            </a:endParaRPr>
          </a:p>
        </p:txBody>
      </p:sp>
      <p:sp>
        <p:nvSpPr>
          <p:cNvPr id="5"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27/36</a:t>
            </a:r>
          </a:p>
        </p:txBody>
      </p:sp>
    </p:spTree>
    <p:extLst>
      <p:ext uri="{BB962C8B-B14F-4D97-AF65-F5344CB8AC3E}">
        <p14:creationId xmlns:p14="http://schemas.microsoft.com/office/powerpoint/2010/main" val="42808348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descr=" 4"/>
          <p:cNvSpPr>
            <a:spLocks noGrp="1"/>
          </p:cNvSpPr>
          <p:nvPr>
            <p:ph idx="1"/>
          </p:nvPr>
        </p:nvSpPr>
        <p:spPr>
          <a:xfrm>
            <a:off x="75990" y="1159098"/>
            <a:ext cx="9000897" cy="5142641"/>
          </a:xfrm>
        </p:spPr>
        <p:txBody>
          <a:bodyPr/>
          <a:lstStyle/>
          <a:p>
            <a:pPr marL="971550" lvl="1" indent="-514350">
              <a:buFont typeface="+mj-lt"/>
              <a:buAutoNum type="arabicPeriod"/>
            </a:pPr>
            <a:r>
              <a:rPr lang="en-US" sz="4000" b="1"/>
              <a:t>Runtime: </a:t>
            </a:r>
            <a:r>
              <a:rPr lang="en-US" sz="4000"/>
              <a:t>how long profiling takes</a:t>
            </a:r>
          </a:p>
          <a:p>
            <a:pPr marL="971550" lvl="1" indent="-514350">
              <a:buFont typeface="+mj-lt"/>
              <a:buAutoNum type="arabicPeriod"/>
            </a:pPr>
            <a:endParaRPr lang="en-US" sz="4000" dirty="0"/>
          </a:p>
          <a:p>
            <a:pPr marL="971550" lvl="1" indent="-514350">
              <a:buFont typeface="+mj-lt"/>
              <a:buAutoNum type="arabicPeriod"/>
            </a:pPr>
            <a:r>
              <a:rPr lang="en-US" sz="4000" b="1"/>
              <a:t>Coverage: </a:t>
            </a:r>
            <a:r>
              <a:rPr lang="en-US" sz="4000"/>
              <a:t>portion of all possible failures discovered by profiling</a:t>
            </a:r>
          </a:p>
          <a:p>
            <a:pPr marL="971550" lvl="1" indent="-514350">
              <a:buFont typeface="+mj-lt"/>
              <a:buAutoNum type="arabicPeriod"/>
            </a:pPr>
            <a:endParaRPr lang="en-US" sz="4000" dirty="0"/>
          </a:p>
          <a:p>
            <a:pPr marL="971550" lvl="1" indent="-514350">
              <a:buFont typeface="+mj-lt"/>
              <a:buAutoNum type="arabicPeriod"/>
            </a:pPr>
            <a:r>
              <a:rPr lang="en-US" sz="4000" b="1"/>
              <a:t>False positives: </a:t>
            </a:r>
            <a:r>
              <a:rPr lang="en-US" sz="4000"/>
              <a:t>number of cells observed to fail during profiling but never during actual operation</a:t>
            </a:r>
            <a:endParaRPr lang="en-US" sz="4000" dirty="0"/>
          </a:p>
        </p:txBody>
      </p:sp>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Three Key Profiling Metrics</a:t>
            </a:r>
          </a:p>
        </p:txBody>
      </p:sp>
      <p:sp>
        <p:nvSpPr>
          <p:cNvPr id="6" name="Content Placeholder 3" descr=" 6"/>
          <p:cNvSpPr txBox="1">
            <a:spLocks/>
          </p:cNvSpPr>
          <p:nvPr/>
        </p:nvSpPr>
        <p:spPr>
          <a:xfrm>
            <a:off x="71551" y="1159097"/>
            <a:ext cx="9000897" cy="51426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mj-lt"/>
              <a:buChar char=" "/>
              <a:tabLst/>
              <a:defRPr/>
            </a:pPr>
            <a:r>
              <a:rPr kumimoji="0" lang="en-US" sz="4000" b="1"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endParaRPr kumimoji="0" lang="en-US" sz="4000" b="0" i="0" u="none" strike="noStrike" kern="1200" cap="none" spc="0" normalizeH="0" baseline="0" noProof="0" dirty="0">
              <a:ln>
                <a:noFill/>
              </a:ln>
              <a:solidFill>
                <a:prstClr val="white">
                  <a:lumMod val="65000"/>
                </a:prstClr>
              </a:solidFill>
              <a:effectLst/>
              <a:uLnTx/>
              <a:uFillTx/>
              <a:latin typeface="Cambria" panose="02040503050406030204" pitchFamily="18" charset="0"/>
              <a:ea typeface="+mn-ea"/>
              <a:cs typeface="+mn-cs"/>
            </a:endParaRPr>
          </a:p>
          <a:p>
            <a:pPr marL="971550" marR="0" lvl="1" indent="-514350" algn="l" defTabSz="914400" rtl="0" eaLnBrk="1" fontAlgn="auto" latinLnBrk="0" hangingPunct="1">
              <a:lnSpc>
                <a:spcPct val="90000"/>
              </a:lnSpc>
              <a:spcBef>
                <a:spcPts val="500"/>
              </a:spcBef>
              <a:spcAft>
                <a:spcPts val="0"/>
              </a:spcAft>
              <a:buClrTx/>
              <a:buSzTx/>
              <a:buFont typeface="+mj-lt"/>
              <a:buAutoNum type="arabicPeriod"/>
              <a:tabLst/>
              <a:defRPr/>
            </a:pPr>
            <a:endParaRPr kumimoji="0" lang="en-US" sz="4000" b="0" i="0" u="none" strike="noStrike" kern="1200" cap="none" spc="0" normalizeH="0" baseline="0" noProof="0" dirty="0">
              <a:ln>
                <a:noFill/>
              </a:ln>
              <a:solidFill>
                <a:prstClr val="white">
                  <a:lumMod val="65000"/>
                </a:prstClr>
              </a:solidFill>
              <a:effectLst/>
              <a:uLnTx/>
              <a:uFillTx/>
              <a:latin typeface="Cambria" panose="02040503050406030204" pitchFamily="18" charset="0"/>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mj-lt"/>
              <a:buChar char=" "/>
              <a:tabLst/>
              <a:defRPr/>
            </a:pPr>
            <a:r>
              <a:rPr kumimoji="0" lang="en-US" sz="4000" b="1"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b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br>
            <a: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endParaRPr kumimoji="0" lang="en-US" sz="4000" b="0" i="0" u="none" strike="noStrike" kern="1200" cap="none" spc="0" normalizeH="0" baseline="0" noProof="0" dirty="0">
              <a:ln>
                <a:noFill/>
              </a:ln>
              <a:solidFill>
                <a:prstClr val="white">
                  <a:lumMod val="65000"/>
                </a:prstClr>
              </a:solidFill>
              <a:effectLst/>
              <a:uLnTx/>
              <a:uFillTx/>
              <a:latin typeface="Cambria" panose="02040503050406030204" pitchFamily="18" charset="0"/>
              <a:ea typeface="+mn-ea"/>
              <a:cs typeface="+mn-cs"/>
            </a:endParaRPr>
          </a:p>
          <a:p>
            <a:pPr marL="971550" marR="0" lvl="1" indent="-514350" algn="l" defTabSz="914400" rtl="0" eaLnBrk="1" fontAlgn="auto" latinLnBrk="0" hangingPunct="1">
              <a:lnSpc>
                <a:spcPct val="90000"/>
              </a:lnSpc>
              <a:spcBef>
                <a:spcPts val="500"/>
              </a:spcBef>
              <a:spcAft>
                <a:spcPts val="0"/>
              </a:spcAft>
              <a:buClrTx/>
              <a:buSzTx/>
              <a:buFont typeface="+mj-lt"/>
              <a:buAutoNum type="arabicPeriod"/>
              <a:tabLst/>
              <a:defRPr/>
            </a:pPr>
            <a:endParaRPr kumimoji="0" lang="en-US" sz="4000" b="0" i="0" u="none" strike="noStrike" kern="1200" cap="none" spc="0" normalizeH="0" baseline="0" noProof="0" dirty="0">
              <a:ln>
                <a:noFill/>
              </a:ln>
              <a:solidFill>
                <a:prstClr val="white">
                  <a:lumMod val="65000"/>
                </a:prstClr>
              </a:solidFill>
              <a:effectLst/>
              <a:uLnTx/>
              <a:uFillTx/>
              <a:latin typeface="Cambria" panose="02040503050406030204" pitchFamily="18" charset="0"/>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mj-lt"/>
              <a:buChar char=" "/>
              <a:tabLst/>
              <a:defRPr/>
            </a:pPr>
            <a:r>
              <a:rPr kumimoji="0" lang="en-US" sz="4000" b="1"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b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br>
            <a: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b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br>
            <a:r>
              <a:rPr kumimoji="0" lang="en-US" sz="4000" b="0" i="0" u="none" strike="noStrike" kern="1200" cap="none" spc="0" normalizeH="0" baseline="0" noProof="0">
                <a:ln>
                  <a:noFill/>
                </a:ln>
                <a:solidFill>
                  <a:prstClr val="white">
                    <a:lumMod val="65000"/>
                  </a:prstClr>
                </a:solidFill>
                <a:effectLst/>
                <a:uLnTx/>
                <a:uFillTx/>
                <a:latin typeface="Cambria" panose="02040503050406030204" pitchFamily="18" charset="0"/>
                <a:ea typeface="+mn-ea"/>
                <a:cs typeface="+mn-cs"/>
              </a:rPr>
              <a:t>                             </a:t>
            </a:r>
            <a:endParaRPr kumimoji="0" lang="en-US" sz="4000" b="0" i="0" u="none" strike="noStrike" kern="1200" cap="none" spc="0" normalizeH="0" baseline="0" noProof="0" dirty="0">
              <a:ln>
                <a:noFill/>
              </a:ln>
              <a:solidFill>
                <a:prstClr val="white">
                  <a:lumMod val="65000"/>
                </a:prstClr>
              </a:solidFill>
              <a:effectLst/>
              <a:uLnTx/>
              <a:uFillTx/>
              <a:latin typeface="Cambria" panose="02040503050406030204" pitchFamily="18" charset="0"/>
              <a:ea typeface="+mn-ea"/>
              <a:cs typeface="+mn-cs"/>
            </a:endParaRPr>
          </a:p>
        </p:txBody>
      </p:sp>
      <p:sp>
        <p:nvSpPr>
          <p:cNvPr id="5" name="TextBox 4" descr=" 5"/>
          <p:cNvSpPr txBox="1"/>
          <p:nvPr/>
        </p:nvSpPr>
        <p:spPr>
          <a:xfrm>
            <a:off x="152400" y="4052278"/>
            <a:ext cx="8839200" cy="212365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explore how these three metrics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change under </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many </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different</a:t>
            </a:r>
            <a:endPar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profiling conditions</a:t>
            </a:r>
          </a:p>
        </p:txBody>
      </p:sp>
      <p:sp>
        <p:nvSpPr>
          <p:cNvPr id="7"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27/36</a:t>
            </a:r>
          </a:p>
        </p:txBody>
      </p:sp>
    </p:spTree>
    <p:extLst>
      <p:ext uri="{BB962C8B-B14F-4D97-AF65-F5344CB8AC3E}">
        <p14:creationId xmlns:p14="http://schemas.microsoft.com/office/powerpoint/2010/main" val="10136871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descr=" 38"/>
          <p:cNvGrpSpPr/>
          <p:nvPr/>
        </p:nvGrpSpPr>
        <p:grpSpPr>
          <a:xfrm>
            <a:off x="96869" y="1400577"/>
            <a:ext cx="8894731" cy="4285157"/>
            <a:chOff x="96869" y="1400577"/>
            <a:chExt cx="8894731" cy="4285157"/>
          </a:xfrm>
        </p:grpSpPr>
        <p:grpSp>
          <p:nvGrpSpPr>
            <p:cNvPr id="28" name="Group 27"/>
            <p:cNvGrpSpPr/>
            <p:nvPr/>
          </p:nvGrpSpPr>
          <p:grpSpPr>
            <a:xfrm>
              <a:off x="96869" y="1400577"/>
              <a:ext cx="8894731" cy="4285157"/>
              <a:chOff x="887329" y="1388670"/>
              <a:chExt cx="9824971" cy="4733313"/>
            </a:xfrm>
          </p:grpSpPr>
          <p:grpSp>
            <p:nvGrpSpPr>
              <p:cNvPr id="4" name="Group 3"/>
              <p:cNvGrpSpPr/>
              <p:nvPr/>
            </p:nvGrpSpPr>
            <p:grpSpPr>
              <a:xfrm>
                <a:off x="887329" y="1388670"/>
                <a:ext cx="6357320" cy="4733313"/>
                <a:chOff x="-3225800" y="-1188922"/>
                <a:chExt cx="12317412" cy="9170872"/>
              </a:xfrm>
            </p:grpSpPr>
            <p:pic>
              <p:nvPicPr>
                <p:cNvPr id="2" name="Picture 1"/>
                <p:cNvPicPr>
                  <a:picLocks noChangeAspect="1"/>
                </p:cNvPicPr>
                <p:nvPr/>
              </p:nvPicPr>
              <p:blipFill>
                <a:blip r:embed="rId3"/>
                <a:stretch>
                  <a:fillRect/>
                </a:stretch>
              </p:blipFill>
              <p:spPr>
                <a:xfrm>
                  <a:off x="52387" y="-1123950"/>
                  <a:ext cx="9039225" cy="9105900"/>
                </a:xfrm>
                <a:prstGeom prst="rect">
                  <a:avLst/>
                </a:prstGeom>
              </p:spPr>
            </p:pic>
            <p:pic>
              <p:nvPicPr>
                <p:cNvPr id="3" name="Picture 2"/>
                <p:cNvPicPr>
                  <a:picLocks noChangeAspect="1"/>
                </p:cNvPicPr>
                <p:nvPr/>
              </p:nvPicPr>
              <p:blipFill rotWithShape="1">
                <a:blip r:embed="rId4"/>
                <a:srcRect r="3815"/>
                <a:stretch/>
              </p:blipFill>
              <p:spPr>
                <a:xfrm>
                  <a:off x="-3225800" y="-1188922"/>
                  <a:ext cx="3408131" cy="9105900"/>
                </a:xfrm>
                <a:prstGeom prst="rect">
                  <a:avLst/>
                </a:prstGeom>
              </p:spPr>
            </p:pic>
          </p:grpSp>
          <p:pic>
            <p:nvPicPr>
              <p:cNvPr id="27" name="Picture 26"/>
              <p:cNvPicPr>
                <a:picLocks noChangeAspect="1"/>
              </p:cNvPicPr>
              <p:nvPr/>
            </p:nvPicPr>
            <p:blipFill>
              <a:blip r:embed="rId5"/>
              <a:stretch>
                <a:fillRect/>
              </a:stretch>
            </p:blipFill>
            <p:spPr>
              <a:xfrm>
                <a:off x="2463868" y="1410297"/>
                <a:ext cx="8248432" cy="4608363"/>
              </a:xfrm>
              <a:prstGeom prst="rect">
                <a:avLst/>
              </a:prstGeom>
            </p:spPr>
          </p:pic>
        </p:grpSp>
        <p:sp>
          <p:nvSpPr>
            <p:cNvPr id="37" name="Rectangle 36"/>
            <p:cNvSpPr/>
            <p:nvPr/>
          </p:nvSpPr>
          <p:spPr>
            <a:xfrm>
              <a:off x="4971495" y="5249981"/>
              <a:ext cx="1518082" cy="435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Title 1" descr=" 22"/>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Simulated End-to-end Performance</a:t>
            </a:r>
          </a:p>
        </p:txBody>
      </p:sp>
      <p:sp>
        <p:nvSpPr>
          <p:cNvPr id="19" name="Rounded Rectangle 18" descr=" 10"/>
          <p:cNvSpPr/>
          <p:nvPr/>
        </p:nvSpPr>
        <p:spPr>
          <a:xfrm>
            <a:off x="5265547" y="1492446"/>
            <a:ext cx="1845468" cy="375753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descr=" 7"/>
          <p:cNvGrpSpPr/>
          <p:nvPr/>
        </p:nvGrpSpPr>
        <p:grpSpPr>
          <a:xfrm>
            <a:off x="1293192" y="938353"/>
            <a:ext cx="7038972" cy="341856"/>
            <a:chOff x="6939389" y="2552267"/>
            <a:chExt cx="7038972" cy="341856"/>
          </a:xfrm>
        </p:grpSpPr>
        <p:pic>
          <p:nvPicPr>
            <p:cNvPr id="5" name="Picture 4"/>
            <p:cNvPicPr>
              <a:picLocks noChangeAspect="1"/>
            </p:cNvPicPr>
            <p:nvPr/>
          </p:nvPicPr>
          <p:blipFill rotWithShape="1">
            <a:blip r:embed="rId6"/>
            <a:srcRect l="69411" t="19166" r="1458" b="21644"/>
            <a:stretch/>
          </p:blipFill>
          <p:spPr>
            <a:xfrm>
              <a:off x="11803331" y="2552267"/>
              <a:ext cx="2175030" cy="301841"/>
            </a:xfrm>
            <a:prstGeom prst="rect">
              <a:avLst/>
            </a:prstGeom>
          </p:spPr>
        </p:pic>
        <p:pic>
          <p:nvPicPr>
            <p:cNvPr id="11" name="Picture 10"/>
            <p:cNvPicPr>
              <a:picLocks noChangeAspect="1"/>
            </p:cNvPicPr>
            <p:nvPr/>
          </p:nvPicPr>
          <p:blipFill rotWithShape="1">
            <a:blip r:embed="rId6"/>
            <a:srcRect l="44322" t="23149" r="34870" b="22884"/>
            <a:stretch/>
          </p:blipFill>
          <p:spPr>
            <a:xfrm>
              <a:off x="10046574" y="2590808"/>
              <a:ext cx="1553592" cy="275207"/>
            </a:xfrm>
            <a:prstGeom prst="rect">
              <a:avLst/>
            </a:prstGeom>
          </p:spPr>
        </p:pic>
        <p:pic>
          <p:nvPicPr>
            <p:cNvPr id="12" name="Picture 11"/>
            <p:cNvPicPr>
              <a:picLocks noChangeAspect="1"/>
            </p:cNvPicPr>
            <p:nvPr/>
          </p:nvPicPr>
          <p:blipFill rotWithShape="1">
            <a:blip r:embed="rId6"/>
            <a:srcRect l="1160" t="17425" r="60129" b="17584"/>
            <a:stretch/>
          </p:blipFill>
          <p:spPr>
            <a:xfrm>
              <a:off x="6939389" y="2562701"/>
              <a:ext cx="2890268" cy="331422"/>
            </a:xfrm>
            <a:prstGeom prst="rect">
              <a:avLst/>
            </a:prstGeom>
          </p:spPr>
        </p:pic>
      </p:grpSp>
      <p:sp>
        <p:nvSpPr>
          <p:cNvPr id="17" name="TextBox 16" descr=" 17"/>
          <p:cNvSpPr txBox="1"/>
          <p:nvPr/>
        </p:nvSpPr>
        <p:spPr>
          <a:xfrm>
            <a:off x="5953969" y="5772155"/>
            <a:ext cx="2426142" cy="95410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Reprofile</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often</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cxnSp>
        <p:nvCxnSpPr>
          <p:cNvPr id="18" name="Straight Arrow Connector 17" descr=" 18"/>
          <p:cNvCxnSpPr/>
          <p:nvPr/>
        </p:nvCxnSpPr>
        <p:spPr>
          <a:xfrm flipV="1">
            <a:off x="7231333" y="5249981"/>
            <a:ext cx="173734" cy="5221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descr=" 21"/>
          <p:cNvSpPr txBox="1"/>
          <p:nvPr/>
        </p:nvSpPr>
        <p:spPr>
          <a:xfrm>
            <a:off x="1549278" y="5779068"/>
            <a:ext cx="2426142" cy="95410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Reprofile</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rarely</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cxnSp>
        <p:nvCxnSpPr>
          <p:cNvPr id="16" name="Straight Arrow Connector 15" descr=" 23"/>
          <p:cNvCxnSpPr/>
          <p:nvPr/>
        </p:nvCxnSpPr>
        <p:spPr>
          <a:xfrm flipH="1" flipV="1">
            <a:off x="2263806" y="5131293"/>
            <a:ext cx="474520" cy="64777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descr=" 39"/>
          <p:cNvSpPr txBox="1"/>
          <p:nvPr/>
        </p:nvSpPr>
        <p:spPr>
          <a:xfrm>
            <a:off x="3697195" y="5348741"/>
            <a:ext cx="3286552"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refresh interval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20" name="TextBox 19" descr=" 41"/>
          <p:cNvSpPr txBox="1"/>
          <p:nvPr/>
        </p:nvSpPr>
        <p:spPr>
          <a:xfrm>
            <a:off x="76950" y="1492446"/>
            <a:ext cx="8990100" cy="1938992"/>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On average, REAPER enables: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solidFill>
                <a:effectLst/>
                <a:uLnTx/>
                <a:uFillTx/>
                <a:latin typeface="Calibri" panose="020F0502020204030204"/>
                <a:ea typeface="+mn-ea"/>
                <a:cs typeface="+mn-cs"/>
              </a:rPr>
              <a:t>16.3% system performance </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improvement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solidFill>
                <a:effectLst/>
                <a:uLnTx/>
                <a:uFillTx/>
                <a:latin typeface="Calibri" panose="020F0502020204030204"/>
                <a:ea typeface="+mn-ea"/>
                <a:cs typeface="+mn-cs"/>
              </a:rPr>
              <a:t>36.4% DRAM power</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reduction</a:t>
            </a:r>
            <a:endParaRPr kumimoji="0" lang="tr-TR" sz="4000" b="1" i="1"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
        <p:nvSpPr>
          <p:cNvPr id="21" name="TextBox 20" descr=" 42"/>
          <p:cNvSpPr txBox="1"/>
          <p:nvPr/>
        </p:nvSpPr>
        <p:spPr>
          <a:xfrm>
            <a:off x="76950" y="4072162"/>
            <a:ext cx="8990099" cy="1938992"/>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REAPER </a:t>
            </a:r>
            <a:r>
              <a:rPr kumimoji="0" lang="en-US" sz="4000" b="1" i="0" u="none" strike="noStrike" kern="1200" cap="none" spc="0" normalizeH="0" baseline="0" noProof="0" dirty="0">
                <a:ln>
                  <a:noFill/>
                </a:ln>
                <a:solidFill>
                  <a:srgbClr val="70AD47"/>
                </a:solidFill>
                <a:effectLst/>
                <a:uLnTx/>
                <a:uFillTx/>
                <a:latin typeface="Calibri" panose="020F0502020204030204"/>
                <a:ea typeface="+mn-ea"/>
                <a:cs typeface="+mn-cs"/>
              </a:rPr>
              <a:t>enables longer refresh intervals</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which are unreasonable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using brute-force profiling</a:t>
            </a:r>
            <a:endParaRPr kumimoji="0" lang="tr-TR" sz="4000" b="1" i="1"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
        <p:nvSpPr>
          <p:cNvPr id="23"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34/36</a:t>
            </a:r>
          </a:p>
        </p:txBody>
      </p:sp>
    </p:spTree>
    <p:extLst>
      <p:ext uri="{BB962C8B-B14F-4D97-AF65-F5344CB8AC3E}">
        <p14:creationId xmlns:p14="http://schemas.microsoft.com/office/powerpoint/2010/main" val="87763721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descr=" 5"/>
          <p:cNvSpPr txBox="1">
            <a:spLocks/>
          </p:cNvSpPr>
          <p:nvPr/>
        </p:nvSpPr>
        <p:spPr>
          <a:xfrm>
            <a:off x="76200" y="724204"/>
            <a:ext cx="9067800" cy="541370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00"/>
              </a:spcBef>
              <a:spcAft>
                <a:spcPts val="0"/>
              </a:spcAft>
              <a:buClrTx/>
              <a:buSzTx/>
              <a:buFont typeface="Arial" pitchFamily="34" charset="0"/>
              <a:buNone/>
              <a:tabLst/>
              <a:defRPr/>
            </a:pPr>
            <a:r>
              <a:rPr kumimoji="0" lang="en-US" sz="2400" b="1" i="0" u="sng" strike="noStrike" kern="1200" cap="none" spc="0" normalizeH="0" baseline="0" noProof="0">
                <a:ln>
                  <a:noFill/>
                </a:ln>
                <a:solidFill>
                  <a:srgbClr val="C00000"/>
                </a:solidFill>
                <a:effectLst/>
                <a:uLnTx/>
                <a:uFillTx/>
                <a:latin typeface="Cambria" panose="02040503050406030204" pitchFamily="18" charset="0"/>
                <a:ea typeface="+mn-ea"/>
                <a:cs typeface="+mn-cs"/>
              </a:rPr>
              <a:t>Problem</a:t>
            </a:r>
            <a:r>
              <a:rPr kumimoji="0" lang="en-US" sz="2400" b="0" i="0" u="none" strike="noStrike" kern="1200" cap="none" spc="0" normalizeH="0" baseline="0" noProof="0">
                <a:ln>
                  <a:noFill/>
                </a:ln>
                <a:solidFill>
                  <a:srgbClr val="C00000"/>
                </a:solidFill>
                <a:effectLst/>
                <a:uLnTx/>
                <a:uFillTx/>
                <a:latin typeface="Cambria" panose="02040503050406030204" pitchFamily="18" charset="0"/>
                <a:ea typeface="+mn-ea"/>
                <a:cs typeface="+mn-cs"/>
              </a:rPr>
              <a:t>: </a:t>
            </a:r>
          </a:p>
          <a:p>
            <a:pPr marL="0" marR="0" lvl="0" indent="0" algn="l" defTabSz="914400" rtl="0" eaLnBrk="1" fontAlgn="auto" latinLnBrk="0" hangingPunct="1">
              <a:lnSpc>
                <a:spcPct val="100000"/>
              </a:lnSpc>
              <a:spcBef>
                <a:spcPts val="200"/>
              </a:spcBef>
              <a:spcAft>
                <a:spcPts val="0"/>
              </a:spcAft>
              <a:buClrTx/>
              <a:buSzTx/>
              <a:buFont typeface="Arial" pitchFamily="34" charset="0"/>
              <a:buChar char="•"/>
              <a:tabLst/>
              <a:defRPr/>
            </a:pPr>
            <a:r>
              <a:rPr kumimoji="0" lang="en-US" sz="2200" b="0" i="0" u="none" strike="noStrike" kern="1200" cap="none" spc="0" normalizeH="0" baseline="0" noProof="0">
                <a:ln>
                  <a:noFill/>
                </a:ln>
                <a:solidFill>
                  <a:srgbClr val="C00000"/>
                </a:solidFill>
                <a:effectLst/>
                <a:uLnTx/>
                <a:uFillTx/>
                <a:latin typeface="Cambria" panose="02040503050406030204" pitchFamily="18" charset="0"/>
                <a:ea typeface="+mn-ea"/>
                <a:cs typeface="+mn-cs"/>
              </a:rPr>
              <a:t>DRAM refresh performance and energy overhead is high </a:t>
            </a:r>
          </a:p>
          <a:p>
            <a:pPr marL="0" marR="0" lvl="0" indent="0" algn="l" defTabSz="914400" rtl="0" eaLnBrk="1" fontAlgn="auto" latinLnBrk="0" hangingPunct="1">
              <a:lnSpc>
                <a:spcPct val="100000"/>
              </a:lnSpc>
              <a:spcBef>
                <a:spcPts val="200"/>
              </a:spcBef>
              <a:spcAft>
                <a:spcPts val="0"/>
              </a:spcAft>
              <a:buClrTx/>
              <a:buSzTx/>
              <a:buFont typeface="Arial" pitchFamily="34" charset="0"/>
              <a:buChar char="•"/>
              <a:tabLst/>
              <a:defRPr/>
            </a:pPr>
            <a:r>
              <a:rPr kumimoji="0" lang="en-US" sz="2200" b="0" i="0" u="none" strike="noStrike" kern="1200" cap="none" spc="0" normalizeH="0" baseline="0" noProof="0">
                <a:ln>
                  <a:noFill/>
                </a:ln>
                <a:solidFill>
                  <a:srgbClr val="C00000"/>
                </a:solidFill>
                <a:effectLst/>
                <a:uLnTx/>
                <a:uFillTx/>
                <a:latin typeface="Cambria" panose="02040503050406030204" pitchFamily="18" charset="0"/>
                <a:ea typeface="+mn-ea"/>
                <a:cs typeface="+mn-cs"/>
              </a:rPr>
              <a:t>Current approaches to retention failure profiling are slow or unreliable</a:t>
            </a:r>
            <a:endParaRPr kumimoji="0" lang="tr-TR" sz="2200" b="0" i="0" u="sng" strike="noStrike" kern="1200" cap="none" spc="0" normalizeH="0" baseline="0" noProof="0">
              <a:ln>
                <a:noFill/>
              </a:ln>
              <a:solidFill>
                <a:srgbClr val="C00000"/>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200"/>
              </a:spcBef>
              <a:spcAft>
                <a:spcPts val="0"/>
              </a:spcAft>
              <a:buClrTx/>
              <a:buSzTx/>
              <a:buFont typeface="Arial" pitchFamily="34" charset="0"/>
              <a:buNone/>
              <a:tabLst/>
              <a:defRPr/>
            </a:pPr>
            <a:r>
              <a:rPr kumimoji="0" lang="en-US" sz="2400" b="1" i="0" u="sng" strike="noStrike" kern="1200" cap="none" spc="0" normalizeH="0" baseline="0" noProof="0">
                <a:ln>
                  <a:noFill/>
                </a:ln>
                <a:solidFill>
                  <a:srgbClr val="5B9BD5"/>
                </a:solidFill>
                <a:effectLst/>
                <a:uLnTx/>
                <a:uFillTx/>
                <a:latin typeface="Cambria" panose="02040503050406030204" pitchFamily="18" charset="0"/>
                <a:ea typeface="+mn-ea"/>
                <a:cs typeface="+mn-cs"/>
              </a:rPr>
              <a:t>Goals</a:t>
            </a:r>
            <a:r>
              <a:rPr kumimoji="0" lang="en-US" sz="2400" b="0" i="0" u="none" strike="noStrike" kern="1200" cap="none" spc="0" normalizeH="0" baseline="0" noProof="0">
                <a:ln>
                  <a:noFill/>
                </a:ln>
                <a:solidFill>
                  <a:srgbClr val="5B9BD5"/>
                </a:solidFill>
                <a:effectLst/>
                <a:uLnTx/>
                <a:uFillTx/>
                <a:latin typeface="Cambria" panose="02040503050406030204" pitchFamily="18" charset="0"/>
                <a:ea typeface="+mn-ea"/>
                <a:cs typeface="+mn-cs"/>
              </a:rPr>
              <a:t>: </a:t>
            </a:r>
          </a:p>
          <a:p>
            <a:pPr marL="514350" marR="0" lvl="0" indent="-457200" algn="l" defTabSz="914400" rtl="0" eaLnBrk="1" fontAlgn="auto" latinLnBrk="0" hangingPunct="1">
              <a:lnSpc>
                <a:spcPct val="100000"/>
              </a:lnSpc>
              <a:spcBef>
                <a:spcPts val="200"/>
              </a:spcBef>
              <a:spcAft>
                <a:spcPts val="0"/>
              </a:spcAft>
              <a:buClrTx/>
              <a:buSzTx/>
              <a:buFont typeface="+mj-lt"/>
              <a:buAutoNum type="arabicPeriod"/>
              <a:tabLst/>
              <a:defRPr/>
            </a:pPr>
            <a:r>
              <a:rPr kumimoji="0" lang="en-US" sz="2200" b="0" i="0" u="none" strike="noStrike" kern="1200" cap="none" spc="0" normalizeH="0" baseline="0" noProof="0">
                <a:ln>
                  <a:noFill/>
                </a:ln>
                <a:solidFill>
                  <a:srgbClr val="5B9BD5"/>
                </a:solidFill>
                <a:effectLst/>
                <a:uLnTx/>
                <a:uFillTx/>
                <a:latin typeface="Cambria" panose="02040503050406030204" pitchFamily="18" charset="0"/>
                <a:ea typeface="+mn-ea"/>
                <a:cs typeface="+mn-cs"/>
              </a:rPr>
              <a:t>Thoroughly analyze profiling tradeoffs</a:t>
            </a:r>
          </a:p>
          <a:p>
            <a:pPr marL="514350" marR="0" lvl="0" indent="-457200" algn="l" defTabSz="914400" rtl="0" eaLnBrk="1" fontAlgn="auto" latinLnBrk="0" hangingPunct="1">
              <a:lnSpc>
                <a:spcPct val="100000"/>
              </a:lnSpc>
              <a:spcBef>
                <a:spcPts val="200"/>
              </a:spcBef>
              <a:spcAft>
                <a:spcPts val="0"/>
              </a:spcAft>
              <a:buClrTx/>
              <a:buSzTx/>
              <a:buFont typeface="+mj-lt"/>
              <a:buAutoNum type="arabicPeriod"/>
              <a:tabLst/>
              <a:defRPr/>
            </a:pPr>
            <a:r>
              <a:rPr kumimoji="0" lang="en-US" sz="2200" b="0" i="0" u="none" strike="noStrike" kern="1200" cap="none" spc="0" normalizeH="0" baseline="0" noProof="0">
                <a:ln>
                  <a:noFill/>
                </a:ln>
                <a:solidFill>
                  <a:srgbClr val="5B9BD5"/>
                </a:solidFill>
                <a:effectLst/>
                <a:uLnTx/>
                <a:uFillTx/>
                <a:latin typeface="Cambria" panose="02040503050406030204" pitchFamily="18" charset="0"/>
                <a:ea typeface="+mn-ea"/>
                <a:cs typeface="+mn-cs"/>
              </a:rPr>
              <a:t>Develop a </a:t>
            </a:r>
            <a:r>
              <a:rPr kumimoji="0" lang="en-US" sz="2200" b="1" i="0" u="none" strike="noStrike" kern="1200" cap="none" spc="0" normalizeH="0" baseline="0" noProof="0">
                <a:ln>
                  <a:noFill/>
                </a:ln>
                <a:solidFill>
                  <a:srgbClr val="5B9BD5"/>
                </a:solidFill>
                <a:effectLst/>
                <a:uLnTx/>
                <a:uFillTx/>
                <a:latin typeface="Cambria" panose="02040503050406030204" pitchFamily="18" charset="0"/>
                <a:ea typeface="+mn-ea"/>
                <a:cs typeface="+mn-cs"/>
              </a:rPr>
              <a:t>fast</a:t>
            </a:r>
            <a:r>
              <a:rPr kumimoji="0" lang="en-US" sz="2200" b="0" i="0" u="none" strike="noStrike" kern="1200" cap="none" spc="0" normalizeH="0" baseline="0" noProof="0">
                <a:ln>
                  <a:noFill/>
                </a:ln>
                <a:solidFill>
                  <a:srgbClr val="5B9BD5"/>
                </a:solidFill>
                <a:effectLst/>
                <a:uLnTx/>
                <a:uFillTx/>
                <a:latin typeface="Cambria" panose="02040503050406030204" pitchFamily="18" charset="0"/>
                <a:ea typeface="+mn-ea"/>
                <a:cs typeface="+mn-cs"/>
              </a:rPr>
              <a:t> and </a:t>
            </a:r>
            <a:r>
              <a:rPr kumimoji="0" lang="en-US" sz="2200" b="1" i="0" u="none" strike="noStrike" kern="1200" cap="none" spc="0" normalizeH="0" baseline="0" noProof="0">
                <a:ln>
                  <a:noFill/>
                </a:ln>
                <a:solidFill>
                  <a:srgbClr val="5B9BD5"/>
                </a:solidFill>
                <a:effectLst/>
                <a:uLnTx/>
                <a:uFillTx/>
                <a:latin typeface="Cambria" panose="02040503050406030204" pitchFamily="18" charset="0"/>
                <a:ea typeface="+mn-ea"/>
                <a:cs typeface="+mn-cs"/>
              </a:rPr>
              <a:t>reliable </a:t>
            </a:r>
            <a:r>
              <a:rPr kumimoji="0" lang="en-US" sz="2200" b="0" i="0" u="none" strike="noStrike" kern="1200" cap="none" spc="0" normalizeH="0" baseline="0" noProof="0">
                <a:ln>
                  <a:noFill/>
                </a:ln>
                <a:solidFill>
                  <a:srgbClr val="5B9BD5"/>
                </a:solidFill>
                <a:effectLst/>
                <a:uLnTx/>
                <a:uFillTx/>
                <a:latin typeface="Cambria" panose="02040503050406030204" pitchFamily="18" charset="0"/>
                <a:ea typeface="+mn-ea"/>
                <a:cs typeface="+mn-cs"/>
              </a:rPr>
              <a:t>profiling mechanism</a:t>
            </a:r>
          </a:p>
          <a:p>
            <a:pPr marL="0" marR="0" lvl="0" indent="0" algn="l" defTabSz="914400" rtl="0" eaLnBrk="1" fontAlgn="auto" latinLnBrk="0" hangingPunct="1">
              <a:lnSpc>
                <a:spcPct val="100000"/>
              </a:lnSpc>
              <a:spcBef>
                <a:spcPts val="200"/>
              </a:spcBef>
              <a:spcAft>
                <a:spcPts val="0"/>
              </a:spcAft>
              <a:buClrTx/>
              <a:buSzTx/>
              <a:buFont typeface="Arial" pitchFamily="34" charset="0"/>
              <a:buNone/>
              <a:tabLst/>
              <a:defRPr/>
            </a:pPr>
            <a:r>
              <a:rPr kumimoji="0" lang="en-US" sz="2400" b="1" i="0" u="sng" strike="noStrike" kern="1200" cap="none" spc="0" normalizeH="0" baseline="0" noProof="0">
                <a:ln>
                  <a:noFill/>
                </a:ln>
                <a:solidFill>
                  <a:srgbClr val="70AD47">
                    <a:lumMod val="75000"/>
                  </a:srgbClr>
                </a:solidFill>
                <a:effectLst/>
                <a:uLnTx/>
                <a:uFillTx/>
                <a:latin typeface="Cambria" panose="02040503050406030204" pitchFamily="18" charset="0"/>
                <a:ea typeface="+mn-ea"/>
                <a:cs typeface="+mn-cs"/>
              </a:rPr>
              <a:t>Key Contributions</a:t>
            </a:r>
            <a:r>
              <a:rPr kumimoji="0" lang="en-US" sz="2400" b="0" i="0" u="none" strike="noStrike" kern="1200" cap="none" spc="0" normalizeH="0" baseline="0" noProof="0">
                <a:ln>
                  <a:noFill/>
                </a:ln>
                <a:solidFill>
                  <a:srgbClr val="70AD47">
                    <a:lumMod val="75000"/>
                  </a:srgbClr>
                </a:solidFill>
                <a:effectLst/>
                <a:uLnTx/>
                <a:uFillTx/>
                <a:latin typeface="Cambria" panose="02040503050406030204" pitchFamily="18" charset="0"/>
                <a:ea typeface="+mn-ea"/>
                <a:cs typeface="+mn-cs"/>
              </a:rPr>
              <a:t>:</a:t>
            </a:r>
            <a:endParaRPr kumimoji="0" lang="x-none" sz="2400" b="0" i="0" u="none" strike="noStrike" kern="1200" cap="none" spc="0" normalizeH="0" baseline="0" noProof="0">
              <a:ln>
                <a:noFill/>
              </a:ln>
              <a:solidFill>
                <a:srgbClr val="70AD47">
                  <a:lumMod val="75000"/>
                </a:srgbClr>
              </a:solidFill>
              <a:effectLst/>
              <a:uLnTx/>
              <a:uFillTx/>
              <a:latin typeface="Cambria" panose="02040503050406030204" pitchFamily="18" charset="0"/>
              <a:ea typeface="+mn-ea"/>
              <a:cs typeface="+mn-cs"/>
            </a:endParaRPr>
          </a:p>
          <a:p>
            <a:pPr marL="514350" marR="0" lvl="0" indent="-457200" algn="l" defTabSz="914400" rtl="0" eaLnBrk="1" fontAlgn="auto" latinLnBrk="0" hangingPunct="1">
              <a:lnSpc>
                <a:spcPct val="100000"/>
              </a:lnSpc>
              <a:spcBef>
                <a:spcPts val="200"/>
              </a:spcBef>
              <a:spcAft>
                <a:spcPts val="0"/>
              </a:spcAft>
              <a:buClrTx/>
              <a:buSzTx/>
              <a:buFont typeface="+mj-lt"/>
              <a:buAutoNum type="arabicPeriod"/>
              <a:tabLst/>
              <a:defRPr/>
            </a:pPr>
            <a:r>
              <a:rPr kumimoji="0" lang="en-US" sz="2200" b="1" i="0" u="none" strike="noStrike" kern="1200" cap="none" spc="0" normalizeH="0" baseline="0" noProof="0">
                <a:ln>
                  <a:noFill/>
                </a:ln>
                <a:solidFill>
                  <a:srgbClr val="70AD47">
                    <a:lumMod val="75000"/>
                  </a:srgbClr>
                </a:solidFill>
                <a:effectLst/>
                <a:uLnTx/>
                <a:uFillTx/>
                <a:latin typeface="Cambria" panose="02040503050406030204" pitchFamily="18" charset="0"/>
                <a:ea typeface="+mn-ea"/>
                <a:cs typeface="+mn-cs"/>
              </a:rPr>
              <a:t>First</a:t>
            </a:r>
            <a:r>
              <a:rPr kumimoji="0" lang="en-US" sz="2200" b="0" i="0" u="none" strike="noStrike" kern="1200" cap="none" spc="0" normalizeH="0" baseline="0" noProof="0">
                <a:ln>
                  <a:noFill/>
                </a:ln>
                <a:solidFill>
                  <a:srgbClr val="70AD47">
                    <a:lumMod val="75000"/>
                  </a:srgbClr>
                </a:solidFill>
                <a:effectLst/>
                <a:uLnTx/>
                <a:uFillTx/>
                <a:latin typeface="Cambria" panose="02040503050406030204" pitchFamily="18" charset="0"/>
                <a:ea typeface="+mn-ea"/>
                <a:cs typeface="+mn-cs"/>
              </a:rPr>
              <a:t> detailed characterization of 368 LPDDR4 DRAM chips</a:t>
            </a:r>
          </a:p>
          <a:p>
            <a:pPr marL="514350" marR="0" lvl="0" indent="-457200" algn="l" defTabSz="914400" rtl="0" eaLnBrk="1" fontAlgn="auto" latinLnBrk="0" hangingPunct="1">
              <a:lnSpc>
                <a:spcPct val="100000"/>
              </a:lnSpc>
              <a:spcBef>
                <a:spcPts val="200"/>
              </a:spcBef>
              <a:spcAft>
                <a:spcPts val="0"/>
              </a:spcAft>
              <a:buClrTx/>
              <a:buSzTx/>
              <a:buFont typeface="+mj-lt"/>
              <a:buAutoNum type="arabicPeriod"/>
              <a:tabLst/>
              <a:defRPr/>
            </a:pPr>
            <a:r>
              <a:rPr kumimoji="0" lang="en-US" sz="2200" b="1" i="0" u="none" strike="noStrike" kern="1200" cap="none" spc="0" normalizeH="0" baseline="0" noProof="0">
                <a:ln>
                  <a:noFill/>
                </a:ln>
                <a:solidFill>
                  <a:srgbClr val="70AD47">
                    <a:lumMod val="75000"/>
                  </a:srgbClr>
                </a:solidFill>
                <a:effectLst/>
                <a:uLnTx/>
                <a:uFillTx/>
                <a:latin typeface="Cambria" panose="02040503050406030204" pitchFamily="18" charset="0"/>
                <a:ea typeface="+mn-ea"/>
                <a:cs typeface="+mn-cs"/>
              </a:rPr>
              <a:t>Reach profiling: </a:t>
            </a:r>
            <a:r>
              <a:rPr kumimoji="0" lang="en-US" sz="2200" b="0" i="0" u="none" strike="noStrike" kern="1200" cap="none" spc="0" normalizeH="0" baseline="0" noProof="0">
                <a:ln>
                  <a:noFill/>
                </a:ln>
                <a:solidFill>
                  <a:srgbClr val="70AD47">
                    <a:lumMod val="75000"/>
                  </a:srgbClr>
                </a:solidFill>
                <a:effectLst/>
                <a:uLnTx/>
                <a:uFillTx/>
                <a:latin typeface="Cambria" panose="02040503050406030204" pitchFamily="18" charset="0"/>
                <a:ea typeface="+mn-ea"/>
                <a:cs typeface="+mn-cs"/>
              </a:rPr>
              <a:t>Profile at a </a:t>
            </a:r>
            <a:r>
              <a:rPr kumimoji="0" lang="en-US" sz="2200" b="1" i="0" u="none" strike="noStrike" kern="1200" cap="none" spc="0" normalizeH="0" baseline="0" noProof="0">
                <a:ln>
                  <a:noFill/>
                </a:ln>
                <a:solidFill>
                  <a:srgbClr val="70AD47">
                    <a:lumMod val="75000"/>
                  </a:srgbClr>
                </a:solidFill>
                <a:effectLst/>
                <a:uLnTx/>
                <a:uFillTx/>
                <a:latin typeface="Cambria" panose="02040503050406030204" pitchFamily="18" charset="0"/>
                <a:ea typeface="+mn-ea"/>
                <a:cs typeface="+mn-cs"/>
              </a:rPr>
              <a:t>longer refresh interval </a:t>
            </a:r>
            <a:r>
              <a:rPr kumimoji="0" lang="en-US" sz="2200" b="0" i="0" u="none" strike="noStrike" kern="1200" cap="none" spc="0" normalizeH="0" baseline="0" noProof="0">
                <a:ln>
                  <a:noFill/>
                </a:ln>
                <a:solidFill>
                  <a:srgbClr val="70AD47">
                    <a:lumMod val="75000"/>
                  </a:srgbClr>
                </a:solidFill>
                <a:effectLst/>
                <a:uLnTx/>
                <a:uFillTx/>
                <a:latin typeface="Cambria" panose="02040503050406030204" pitchFamily="18" charset="0"/>
                <a:ea typeface="+mn-ea"/>
                <a:cs typeface="+mn-cs"/>
              </a:rPr>
              <a:t>or </a:t>
            </a:r>
            <a:r>
              <a:rPr kumimoji="0" lang="en-US" sz="2200" b="1" i="0" u="none" strike="noStrike" kern="1200" cap="none" spc="0" normalizeH="0" baseline="0" noProof="0">
                <a:ln>
                  <a:noFill/>
                </a:ln>
                <a:solidFill>
                  <a:srgbClr val="70AD47">
                    <a:lumMod val="75000"/>
                  </a:srgbClr>
                </a:solidFill>
                <a:effectLst/>
                <a:uLnTx/>
                <a:uFillTx/>
                <a:latin typeface="Cambria" panose="02040503050406030204" pitchFamily="18" charset="0"/>
                <a:ea typeface="+mn-ea"/>
                <a:cs typeface="+mn-cs"/>
              </a:rPr>
              <a:t>higher temperature </a:t>
            </a:r>
            <a:r>
              <a:rPr kumimoji="0" lang="en-US" sz="2200" b="0" i="0" u="none" strike="noStrike" kern="1200" cap="none" spc="0" normalizeH="0" baseline="0" noProof="0">
                <a:ln>
                  <a:noFill/>
                </a:ln>
                <a:solidFill>
                  <a:srgbClr val="70AD47">
                    <a:lumMod val="75000"/>
                  </a:srgbClr>
                </a:solidFill>
                <a:effectLst/>
                <a:uLnTx/>
                <a:uFillTx/>
                <a:latin typeface="Cambria" panose="02040503050406030204" pitchFamily="18" charset="0"/>
                <a:ea typeface="+mn-ea"/>
                <a:cs typeface="+mn-cs"/>
              </a:rPr>
              <a:t>than target conditions, where cells are more likely to fail</a:t>
            </a:r>
          </a:p>
          <a:p>
            <a:pPr marL="0" marR="0" lvl="0" indent="0" algn="l" defTabSz="914400" rtl="0" eaLnBrk="1" fontAlgn="auto" latinLnBrk="0" hangingPunct="1">
              <a:lnSpc>
                <a:spcPct val="100000"/>
              </a:lnSpc>
              <a:spcBef>
                <a:spcPts val="200"/>
              </a:spcBef>
              <a:spcAft>
                <a:spcPts val="0"/>
              </a:spcAft>
              <a:buClrTx/>
              <a:buSzTx/>
              <a:buFont typeface="Arial" pitchFamily="34" charset="0"/>
              <a:buNone/>
              <a:tabLst/>
              <a:defRPr/>
            </a:pPr>
            <a:r>
              <a:rPr kumimoji="0" lang="en-US" sz="2400" b="1" i="0" u="sng" strike="noStrike" kern="1200" cap="none" spc="0" normalizeH="0" baseline="0" noProof="0">
                <a:ln>
                  <a:noFill/>
                </a:ln>
                <a:solidFill>
                  <a:prstClr val="black"/>
                </a:solidFill>
                <a:effectLst/>
                <a:uLnTx/>
                <a:uFillTx/>
                <a:latin typeface="Cambria" panose="02040503050406030204" pitchFamily="18" charset="0"/>
                <a:ea typeface="+mn-ea"/>
                <a:cs typeface="+mn-cs"/>
              </a:rPr>
              <a:t>Evaluation:</a:t>
            </a:r>
            <a:endParaRPr kumimoji="0" lang="tr-TR" sz="2400" b="1" i="0" u="sng" strike="noStrike" kern="1200" cap="none" spc="0" normalizeH="0" baseline="0" noProof="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200"/>
              </a:spcBef>
              <a:spcAft>
                <a:spcPts val="0"/>
              </a:spcAft>
              <a:buClrTx/>
              <a:buSzTx/>
              <a:buFont typeface="Arial" pitchFamily="34" charset="0"/>
              <a:buChar char="•"/>
              <a:tabLst/>
              <a:defRPr/>
            </a:pPr>
            <a:r>
              <a:rPr kumimoji="0" lang="en-US" sz="22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2.5x</a:t>
            </a:r>
            <a:r>
              <a:rPr kumimoji="0" lang="x-none" sz="2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r>
              <a:rPr kumimoji="0" lang="en-US" sz="2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faster profiling with </a:t>
            </a:r>
            <a:r>
              <a:rPr kumimoji="0" lang="en-US" sz="22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99%</a:t>
            </a:r>
            <a:r>
              <a:rPr kumimoji="0" lang="en-US" sz="2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coverage and </a:t>
            </a:r>
            <a:r>
              <a:rPr kumimoji="0" lang="en-US" sz="22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50% </a:t>
            </a:r>
            <a:r>
              <a:rPr kumimoji="0" lang="en-US" sz="2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false positives</a:t>
            </a:r>
          </a:p>
          <a:p>
            <a:pPr marL="0" marR="0" lvl="0" indent="0" algn="l" defTabSz="914400" rtl="0" eaLnBrk="1" fontAlgn="auto" latinLnBrk="0" hangingPunct="1">
              <a:lnSpc>
                <a:spcPct val="100000"/>
              </a:lnSpc>
              <a:spcBef>
                <a:spcPts val="200"/>
              </a:spcBef>
              <a:spcAft>
                <a:spcPts val="0"/>
              </a:spcAft>
              <a:buClrTx/>
              <a:buSzTx/>
              <a:buFont typeface="Arial" pitchFamily="34" charset="0"/>
              <a:buChar char="•"/>
              <a:tabLst/>
              <a:defRPr/>
            </a:pPr>
            <a:r>
              <a:rPr kumimoji="0" lang="en-US" sz="2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REAPER enables </a:t>
            </a:r>
            <a:r>
              <a:rPr kumimoji="0" lang="en-US" sz="22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16.3% system performance improvement </a:t>
            </a:r>
            <a:r>
              <a:rPr kumimoji="0" lang="en-US" sz="2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and </a:t>
            </a:r>
            <a:r>
              <a:rPr kumimoji="0" lang="en-US" sz="22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36.4% DRAM power reduction</a:t>
            </a:r>
          </a:p>
          <a:p>
            <a:pPr marL="0" marR="0" lvl="0" indent="0" algn="l" defTabSz="914400" rtl="0" eaLnBrk="1" fontAlgn="auto" latinLnBrk="0" hangingPunct="1">
              <a:lnSpc>
                <a:spcPct val="100000"/>
              </a:lnSpc>
              <a:spcBef>
                <a:spcPts val="200"/>
              </a:spcBef>
              <a:spcAft>
                <a:spcPts val="0"/>
              </a:spcAft>
              <a:buClrTx/>
              <a:buSzTx/>
              <a:buFont typeface="Arial" pitchFamily="34" charset="0"/>
              <a:buChar char="•"/>
              <a:tabLst/>
              <a:defRPr/>
            </a:pPr>
            <a:r>
              <a:rPr kumimoji="0" lang="en-US" sz="2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Enables longer refresh intervals that were previously unreasonable</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 name="Title 1" descr=" 6"/>
          <p:cNvSpPr txBox="1">
            <a:spLocks/>
          </p:cNvSpPr>
          <p:nvPr/>
        </p:nvSpPr>
        <p:spPr>
          <a:xfrm>
            <a:off x="304800" y="25400"/>
            <a:ext cx="8229600" cy="889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REAPER Summary</a:t>
            </a:r>
          </a:p>
        </p:txBody>
      </p:sp>
      <p:sp>
        <p:nvSpPr>
          <p:cNvPr id="4"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36/36</a:t>
            </a:r>
          </a:p>
        </p:txBody>
      </p:sp>
    </p:spTree>
    <p:extLst>
      <p:ext uri="{BB962C8B-B14F-4D97-AF65-F5344CB8AC3E}">
        <p14:creationId xmlns:p14="http://schemas.microsoft.com/office/powerpoint/2010/main" val="332428791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Takeaway, Reinforced</a:t>
            </a:r>
          </a:p>
        </p:txBody>
      </p:sp>
      <p:sp>
        <p:nvSpPr>
          <p:cNvPr id="3" name="Content Placeholder 2"/>
          <p:cNvSpPr>
            <a:spLocks noGrp="1"/>
          </p:cNvSpPr>
          <p:nvPr>
            <p:ph idx="1"/>
          </p:nvPr>
        </p:nvSpPr>
        <p:spPr>
          <a:xfrm>
            <a:off x="0" y="1628800"/>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Reliability &amp; Security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820419921"/>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In-DRAM ECC</a:t>
            </a:r>
            <a:endParaRPr lang="en-US" sz="26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Content Placeholder 2"/>
          <p:cNvSpPr>
            <a:spLocks noGrp="1"/>
          </p:cNvSpPr>
          <p:nvPr>
            <p:ph idx="1"/>
          </p:nvPr>
        </p:nvSpPr>
        <p:spPr>
          <a:xfrm>
            <a:off x="228600" y="980728"/>
            <a:ext cx="8610600" cy="5153025"/>
          </a:xfrm>
        </p:spPr>
        <p:txBody>
          <a:bodyPr/>
          <a:lstStyle/>
          <a:p>
            <a:r>
              <a:rPr lang="en-US" sz="2000" dirty="0"/>
              <a:t>Minesh Patel, </a:t>
            </a:r>
            <a:r>
              <a:rPr lang="en-US" sz="2000" dirty="0" err="1"/>
              <a:t>Jeremie</a:t>
            </a:r>
            <a:r>
              <a:rPr lang="en-US" sz="2000" dirty="0"/>
              <a:t> S. Kim, Hasan Hassan, and Onur Mutlu,</a:t>
            </a:r>
            <a:br>
              <a:rPr lang="en-US" sz="2000" dirty="0"/>
            </a:br>
            <a:r>
              <a:rPr lang="en-US" sz="2000" b="1" dirty="0">
                <a:hlinkClick r:id="rId2"/>
              </a:rPr>
              <a:t>"Understanding and Modeling On-Die Error Correction in Modern DRAM: An Experimental Study Using Real Devices"</a:t>
            </a:r>
            <a:r>
              <a:rPr lang="en-US" sz="2000" dirty="0"/>
              <a:t> </a:t>
            </a:r>
            <a:br>
              <a:rPr lang="en-US" sz="2000" dirty="0"/>
            </a:br>
            <a:r>
              <a:rPr lang="en-US" sz="2000" i="1" dirty="0"/>
              <a:t>Proceedings of the </a:t>
            </a:r>
            <a:r>
              <a:rPr lang="en-US" sz="2000" i="1" dirty="0">
                <a:hlinkClick r:id="rId3"/>
              </a:rPr>
              <a:t>49th Annual IEEE/IFIP International Conference on Dependable Systems and Networks</a:t>
            </a:r>
            <a:r>
              <a:rPr lang="en-US" sz="2000" i="1" dirty="0"/>
              <a:t> (</a:t>
            </a:r>
            <a:r>
              <a:rPr lang="en-US" sz="2000" b="1" i="1" dirty="0"/>
              <a:t>DSN</a:t>
            </a:r>
            <a:r>
              <a:rPr lang="en-US" sz="2000" i="1" dirty="0"/>
              <a:t>)</a:t>
            </a:r>
            <a:r>
              <a:rPr lang="en-US" sz="2000" dirty="0"/>
              <a:t>, Portland, OR, USA, June 2019. </a:t>
            </a:r>
            <a:br>
              <a:rPr lang="en-US" sz="2000" dirty="0"/>
            </a:br>
            <a:r>
              <a:rPr lang="en-US" sz="2000" dirty="0"/>
              <a:t>[</a:t>
            </a:r>
            <a:r>
              <a:rPr lang="en-US" sz="2000" dirty="0">
                <a:hlinkClick r:id="rId4"/>
              </a:rPr>
              <a:t>Source Code for EINSim, the Error Inference Simulator</a:t>
            </a:r>
            <a:r>
              <a:rPr lang="en-US" sz="2000" dirty="0"/>
              <a:t>] </a:t>
            </a:r>
            <a:br>
              <a:rPr lang="en-US" sz="2000" dirty="0"/>
            </a:br>
            <a:r>
              <a:rPr lang="en-US" sz="2000" b="1" i="1" dirty="0"/>
              <a:t>Best paper session.</a:t>
            </a:r>
            <a:endParaRPr lang="en-US" sz="2000" dirty="0"/>
          </a:p>
          <a:p>
            <a:endParaRPr lang="en-US" sz="2000" dirty="0">
              <a:solidFill>
                <a:srgbClr val="FF0000"/>
              </a:solidFill>
            </a:endParaRPr>
          </a:p>
        </p:txBody>
      </p:sp>
      <p:pic>
        <p:nvPicPr>
          <p:cNvPr id="3" name="Picture 2">
            <a:extLst>
              <a:ext uri="{FF2B5EF4-FFF2-40B4-BE49-F238E27FC236}">
                <a16:creationId xmlns:a16="http://schemas.microsoft.com/office/drawing/2014/main" id="{851A208B-E7A6-6A4F-A0DA-C47A4FECD8F6}"/>
              </a:ext>
            </a:extLst>
          </p:cNvPr>
          <p:cNvPicPr>
            <a:picLocks noChangeAspect="1"/>
          </p:cNvPicPr>
          <p:nvPr/>
        </p:nvPicPr>
        <p:blipFill>
          <a:blip r:embed="rId5"/>
          <a:stretch>
            <a:fillRect/>
          </a:stretch>
        </p:blipFill>
        <p:spPr>
          <a:xfrm>
            <a:off x="9809" y="4435249"/>
            <a:ext cx="9144000" cy="1688841"/>
          </a:xfrm>
          <a:prstGeom prst="rect">
            <a:avLst/>
          </a:prstGeom>
        </p:spPr>
      </p:pic>
    </p:spTree>
    <p:extLst>
      <p:ext uri="{BB962C8B-B14F-4D97-AF65-F5344CB8AC3E}">
        <p14:creationId xmlns:p14="http://schemas.microsoft.com/office/powerpoint/2010/main" val="2270005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526555"/>
            <a:ext cx="8428037" cy="822325"/>
          </a:xfrm>
        </p:spPr>
        <p:txBody>
          <a:bodyPr/>
          <a:lstStyle/>
          <a:p>
            <a:pPr algn="ctr" eaLnBrk="1" hangingPunct="1"/>
            <a:r>
              <a:rPr lang="en-US" sz="5000" dirty="0">
                <a:latin typeface="Garamond" charset="0"/>
              </a:rPr>
              <a:t>Understanding Flash Memory Vulnerabilities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033328443"/>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Understand and Model with Experiments (Flash)</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ＭＳ Ｐゴシック" panose="020B0600070205080204" pitchFamily="34" charset="-128"/>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ＭＳ Ｐゴシック" panose="020B0600070205080204" pitchFamily="34" charset="-128"/>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ＭＳ Ｐゴシック" panose="020B0600070205080204" pitchFamily="34" charset="-128"/>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ＭＳ Ｐゴシック" panose="020B0600070205080204" pitchFamily="34" charset="-128"/>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ＭＳ Ｐゴシック" panose="020B0600070205080204" pitchFamily="34" charset="-128"/>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ＭＳ Ｐゴシック" panose="020B0600070205080204" pitchFamily="34" charset="-128"/>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ＭＳ Ｐゴシック" panose="020B0600070205080204" pitchFamily="34" charset="-128"/>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ＭＳ Ｐゴシック" panose="020B0600070205080204" pitchFamily="34" charset="-128"/>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ＭＳ Ｐゴシック" panose="020B0600070205080204" pitchFamily="34" charset="-128"/>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ＭＳ Ｐゴシック" panose="020B0600070205080204" pitchFamily="34" charset="-128"/>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ＭＳ Ｐゴシック" panose="020B0600070205080204" pitchFamily="34" charset="-128"/>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ＭＳ Ｐゴシック" panose="020B0600070205080204" pitchFamily="34" charset="-128"/>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ＭＳ Ｐゴシック" panose="020B0600070205080204" pitchFamily="34" charset="-128"/>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ＭＳ Ｐゴシック" panose="020B0600070205080204" pitchFamily="34" charset="-128"/>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ＭＳ Ｐゴシック" panose="020B0600070205080204" pitchFamily="34" charset="-128"/>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61" name="Rectangle 60"/>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ＭＳ Ｐゴシック" panose="020B0600070205080204" pitchFamily="34" charset="-128"/>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ＭＳ Ｐゴシック" panose="020B0600070205080204" pitchFamily="34" charset="-128"/>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endParaRP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Cai+, “</a:t>
            </a:r>
            <a:r>
              <a:rPr kumimoji="0" lang="en-US" sz="14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Proc. IEEE 2017.</a:t>
            </a:r>
          </a:p>
        </p:txBody>
      </p:sp>
    </p:spTree>
    <p:extLst>
      <p:ext uri="{BB962C8B-B14F-4D97-AF65-F5344CB8AC3E}">
        <p14:creationId xmlns:p14="http://schemas.microsoft.com/office/powerpoint/2010/main" val="787336699"/>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Understanding Flash Memory Reliability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ＭＳ Ｐゴシック" panose="020B0600070205080204" pitchFamily="34" charset="-128"/>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ＭＳ Ｐゴシック" panose="020B0600070205080204" pitchFamily="34" charset="-128"/>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805" y="1219200"/>
            <a:ext cx="8453023" cy="51643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06939" y="1484784"/>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Proceedings of the IEEE, Sept. 2017</a:t>
            </a:r>
          </a:p>
        </p:txBody>
      </p:sp>
    </p:spTree>
    <p:extLst>
      <p:ext uri="{BB962C8B-B14F-4D97-AF65-F5344CB8AC3E}">
        <p14:creationId xmlns:p14="http://schemas.microsoft.com/office/powerpoint/2010/main" val="16480913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E4575-181B-3C48-AC96-8F9C9DE9E980}"/>
              </a:ext>
            </a:extLst>
          </p:cNvPr>
          <p:cNvSpPr>
            <a:spLocks noGrp="1"/>
          </p:cNvSpPr>
          <p:nvPr>
            <p:ph type="title"/>
          </p:nvPr>
        </p:nvSpPr>
        <p:spPr/>
        <p:txBody>
          <a:bodyPr/>
          <a:lstStyle/>
          <a:p>
            <a:r>
              <a:rPr lang="en-US" dirty="0"/>
              <a:t>Understanding Flash Memory Reliability</a:t>
            </a:r>
          </a:p>
        </p:txBody>
      </p:sp>
      <p:sp>
        <p:nvSpPr>
          <p:cNvPr id="3" name="Content Placeholder 2">
            <a:extLst>
              <a:ext uri="{FF2B5EF4-FFF2-40B4-BE49-F238E27FC236}">
                <a16:creationId xmlns:a16="http://schemas.microsoft.com/office/drawing/2014/main" id="{2D441233-28C4-D14B-9D23-00386DE0C1F9}"/>
              </a:ext>
            </a:extLst>
          </p:cNvPr>
          <p:cNvSpPr>
            <a:spLocks noGrp="1"/>
          </p:cNvSpPr>
          <p:nvPr>
            <p:ph idx="1"/>
          </p:nvPr>
        </p:nvSpPr>
        <p:spPr>
          <a:xfrm>
            <a:off x="228600" y="1052736"/>
            <a:ext cx="8610600" cy="5195664"/>
          </a:xfrm>
        </p:spPr>
        <p:txBody>
          <a:bodyPr/>
          <a:lstStyle/>
          <a:p>
            <a:r>
              <a:rPr lang="en-US" sz="2000" dirty="0"/>
              <a:t>Justin Meza, </a:t>
            </a:r>
            <a:r>
              <a:rPr lang="en-US" sz="2000" dirty="0" err="1"/>
              <a:t>Qiang</a:t>
            </a:r>
            <a:r>
              <a:rPr lang="en-US" sz="2000" dirty="0"/>
              <a:t> Wu, Sanjeev Kumar, and </a:t>
            </a:r>
            <a:r>
              <a:rPr lang="en-US" sz="2000" u="sng" dirty="0"/>
              <a:t>Onur Mutlu</a:t>
            </a:r>
            <a:r>
              <a:rPr lang="en-US" sz="2000" dirty="0"/>
              <a:t>,</a:t>
            </a:r>
            <a:br>
              <a:rPr lang="en-US" sz="2000" dirty="0"/>
            </a:br>
            <a:r>
              <a:rPr lang="en-US" sz="2000" b="1" dirty="0">
                <a:hlinkClick r:id="rId2"/>
              </a:rPr>
              <a:t>"A Large-Scale Study of Flash Memory Errors in the Field"</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Portland, OR,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Coverage at ZDNet</a:t>
            </a:r>
            <a:r>
              <a:rPr lang="en-US" sz="2000" dirty="0"/>
              <a:t>] [</a:t>
            </a:r>
            <a:r>
              <a:rPr lang="en-US" sz="2000" dirty="0">
                <a:hlinkClick r:id="rId7"/>
              </a:rPr>
              <a:t>Coverage on The Register</a:t>
            </a:r>
            <a:r>
              <a:rPr lang="en-US" sz="2000" dirty="0"/>
              <a:t>] [</a:t>
            </a:r>
            <a:r>
              <a:rPr lang="en-US" sz="2000" dirty="0">
                <a:hlinkClick r:id="rId8"/>
              </a:rPr>
              <a:t>Coverage on TechSpot</a:t>
            </a:r>
            <a:r>
              <a:rPr lang="en-US" sz="2000" dirty="0"/>
              <a:t>] [</a:t>
            </a:r>
            <a:r>
              <a:rPr lang="en-US" sz="2000" dirty="0">
                <a:hlinkClick r:id="rId9"/>
              </a:rPr>
              <a:t>Coverage on The Tech Report</a:t>
            </a:r>
            <a:r>
              <a:rPr lang="en-US" sz="2000" dirty="0"/>
              <a:t>]</a:t>
            </a:r>
          </a:p>
          <a:p>
            <a:pPr marL="0" indent="0">
              <a:buNone/>
            </a:pPr>
            <a:br>
              <a:rPr lang="en-US" sz="2000" dirty="0"/>
            </a:br>
            <a:endParaRPr lang="en-US" sz="2000" dirty="0"/>
          </a:p>
        </p:txBody>
      </p:sp>
      <p:sp>
        <p:nvSpPr>
          <p:cNvPr id="4" name="Slide Number Placeholder 3">
            <a:extLst>
              <a:ext uri="{FF2B5EF4-FFF2-40B4-BE49-F238E27FC236}">
                <a16:creationId xmlns:a16="http://schemas.microsoft.com/office/drawing/2014/main" id="{D976BA20-FA8B-1A44-849F-A9FFDE3D034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9985DE80-46FE-384D-A22A-647CFCF3BDC8}"/>
              </a:ext>
            </a:extLst>
          </p:cNvPr>
          <p:cNvPicPr>
            <a:picLocks noChangeAspect="1"/>
          </p:cNvPicPr>
          <p:nvPr/>
        </p:nvPicPr>
        <p:blipFill>
          <a:blip r:embed="rId10"/>
          <a:stretch>
            <a:fillRect/>
          </a:stretch>
        </p:blipFill>
        <p:spPr>
          <a:xfrm>
            <a:off x="0" y="4271678"/>
            <a:ext cx="9144000" cy="1461578"/>
          </a:xfrm>
          <a:prstGeom prst="rect">
            <a:avLst/>
          </a:prstGeom>
        </p:spPr>
      </p:pic>
    </p:spTree>
    <p:extLst>
      <p:ext uri="{BB962C8B-B14F-4D97-AF65-F5344CB8AC3E}">
        <p14:creationId xmlns:p14="http://schemas.microsoft.com/office/powerpoint/2010/main" val="278180710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39552" y="1074673"/>
            <a:ext cx="686590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3633693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Chris Wilkerson, </a:t>
            </a:r>
            <a:r>
              <a:rPr lang="en-US" sz="1800" dirty="0" err="1"/>
              <a:t>Zhe</a:t>
            </a:r>
            <a:r>
              <a:rPr lang="en-US" sz="1800" dirty="0"/>
              <a:t> Wang, </a:t>
            </a:r>
            <a:r>
              <a:rPr lang="en-US" sz="1800" dirty="0" err="1"/>
              <a:t>Alaa</a:t>
            </a:r>
            <a:r>
              <a:rPr lang="en-US" sz="1800" dirty="0"/>
              <a:t> R. </a:t>
            </a:r>
            <a:r>
              <a:rPr lang="en-US" sz="1800" dirty="0" err="1"/>
              <a:t>Alameldeen</a:t>
            </a:r>
            <a:r>
              <a:rPr lang="en-US" sz="1800" dirty="0"/>
              <a:t>, </a:t>
            </a:r>
            <a:r>
              <a:rPr lang="en-US" sz="1800" dirty="0" err="1"/>
              <a:t>Donghyuk</a:t>
            </a:r>
            <a:r>
              <a:rPr lang="en-US" sz="1800" dirty="0"/>
              <a:t> Lee, and Onur Mutlu,</a:t>
            </a:r>
            <a:br>
              <a:rPr lang="en-US" sz="1800" dirty="0"/>
            </a:br>
            <a:r>
              <a:rPr lang="en-US" sz="1800" b="1" dirty="0">
                <a:hlinkClick r:id="rId2"/>
              </a:rPr>
              <a:t>"Detecting and Mitigating Data-Dependent DRAM Failures by Exploiting Current Memory Content"</a:t>
            </a:r>
            <a:br>
              <a:rPr lang="en-US" sz="1800" dirty="0"/>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endParaRPr lang="en-US" dirty="0"/>
          </a:p>
        </p:txBody>
      </p:sp>
      <p:pic>
        <p:nvPicPr>
          <p:cNvPr id="6" name="Picture 5"/>
          <p:cNvPicPr>
            <a:picLocks noChangeAspect="1"/>
          </p:cNvPicPr>
          <p:nvPr/>
        </p:nvPicPr>
        <p:blipFill>
          <a:blip r:embed="rId10"/>
          <a:stretch>
            <a:fillRect/>
          </a:stretch>
        </p:blipFill>
        <p:spPr>
          <a:xfrm>
            <a:off x="0" y="4042310"/>
            <a:ext cx="9144000" cy="1618938"/>
          </a:xfrm>
          <a:prstGeom prst="rect">
            <a:avLst/>
          </a:prstGeom>
        </p:spPr>
      </p:pic>
      <p:sp>
        <p:nvSpPr>
          <p:cNvPr id="9" name="Title 1"/>
          <p:cNvSpPr>
            <a:spLocks noGrp="1"/>
          </p:cNvSpPr>
          <p:nvPr>
            <p:ph type="title"/>
          </p:nvPr>
        </p:nvSpPr>
        <p:spPr>
          <a:xfrm>
            <a:off x="107504" y="152400"/>
            <a:ext cx="9036496" cy="1066800"/>
          </a:xfrm>
        </p:spPr>
        <p:txBody>
          <a:bodyPr/>
          <a:lstStyle/>
          <a:p>
            <a:r>
              <a:rPr lang="en-US" dirty="0">
                <a:solidFill>
                  <a:srgbClr val="006633"/>
                </a:solidFill>
              </a:rPr>
              <a:t>Mitigation of Retention Issues </a:t>
            </a:r>
            <a:r>
              <a:rPr lang="en-US" sz="2600" b="1" dirty="0">
                <a:solidFill>
                  <a:srgbClr val="006633"/>
                </a:solidFill>
              </a:rPr>
              <a:t>[MICRO’17]</a:t>
            </a:r>
            <a:r>
              <a:rPr lang="en-US" sz="2600" dirty="0"/>
              <a:t> </a:t>
            </a:r>
            <a:r>
              <a:rPr lang="en-US" dirty="0"/>
              <a:t> </a:t>
            </a:r>
          </a:p>
        </p:txBody>
      </p:sp>
    </p:spTree>
    <p:extLst>
      <p:ext uri="{BB962C8B-B14F-4D97-AF65-F5344CB8AC3E}">
        <p14:creationId xmlns:p14="http://schemas.microsoft.com/office/powerpoint/2010/main" val="3380861717"/>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NAND Flash Vulnerabilities </a:t>
            </a:r>
            <a:r>
              <a:rPr lang="en-US" sz="3200" b="1" dirty="0">
                <a:solidFill>
                  <a:srgbClr val="006633"/>
                </a:solidFill>
                <a:latin typeface="Garamond" charset="0"/>
                <a:ea typeface="ＭＳ Ｐゴシック" pitchFamily="-105" charset="-128"/>
                <a:cs typeface="ＭＳ Ｐゴシック" pitchFamily="-105" charset="-128"/>
              </a:rPr>
              <a:t>[HPCA’17]</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pic>
        <p:nvPicPr>
          <p:cNvPr id="5" name="Picture 4"/>
          <p:cNvPicPr>
            <a:picLocks noChangeAspect="1"/>
          </p:cNvPicPr>
          <p:nvPr/>
        </p:nvPicPr>
        <p:blipFill rotWithShape="1">
          <a:blip r:embed="rId2"/>
          <a:srcRect t="6317" b="32108"/>
          <a:stretch/>
        </p:blipFill>
        <p:spPr>
          <a:xfrm>
            <a:off x="35496" y="1052736"/>
            <a:ext cx="8969184" cy="4402008"/>
          </a:xfrm>
          <a:prstGeom prst="rect">
            <a:avLst/>
          </a:prstGeom>
          <a:ln w="19050">
            <a:solidFill>
              <a:schemeClr val="tx1">
                <a:lumMod val="50000"/>
                <a:lumOff val="50000"/>
              </a:schemeClr>
            </a:solidFill>
          </a:ln>
          <a:effectLst>
            <a:outerShdw blurRad="50800" dist="38100" dir="2700000" algn="tl" rotWithShape="0">
              <a:prstClr val="black">
                <a:alpha val="40000"/>
              </a:prstClr>
            </a:outerShdw>
          </a:effectLst>
        </p:spPr>
      </p:pic>
      <p:sp>
        <p:nvSpPr>
          <p:cNvPr id="6" name="TextBox 5"/>
          <p:cNvSpPr txBox="1"/>
          <p:nvPr/>
        </p:nvSpPr>
        <p:spPr>
          <a:xfrm>
            <a:off x="0" y="5805264"/>
            <a:ext cx="9111662"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hlinkClick r:id="rId3"/>
              </a:rPr>
              <a:t>https://people.inf.ethz.ch/omutlu/pub/flash-memory-programming-vulnerabilities_hpca17.pdf</a:t>
            </a:r>
            <a:r>
              <a:rPr kumimoji="0" lang="en-US" sz="17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p>
        </p:txBody>
      </p:sp>
      <p:sp>
        <p:nvSpPr>
          <p:cNvPr id="7" name="TextBox 6"/>
          <p:cNvSpPr txBox="1"/>
          <p:nvPr/>
        </p:nvSpPr>
        <p:spPr>
          <a:xfrm>
            <a:off x="3538332" y="1009814"/>
            <a:ext cx="1897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0000"/>
                </a:solidFill>
                <a:effectLst/>
                <a:uLnTx/>
                <a:uFillTx/>
                <a:latin typeface="Tahoma"/>
                <a:ea typeface="ＭＳ Ｐゴシック" panose="020B0600070205080204" pitchFamily="34" charset="-128"/>
                <a:cs typeface="+mn-cs"/>
              </a:rPr>
              <a:t>HPCA, Feb. </a:t>
            </a:r>
            <a:r>
              <a:rPr kumimoji="0" lang="en-US" sz="1800" b="0" i="1"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2017</a:t>
            </a:r>
          </a:p>
        </p:txBody>
      </p:sp>
    </p:spTree>
    <p:extLst>
      <p:ext uri="{BB962C8B-B14F-4D97-AF65-F5344CB8AC3E}">
        <p14:creationId xmlns:p14="http://schemas.microsoft.com/office/powerpoint/2010/main" val="556792518"/>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p:txBody>
          <a:bodyPr/>
          <a:lstStyle/>
          <a:p>
            <a:r>
              <a:rPr lang="en-US" dirty="0"/>
              <a:t>3D NAND Flash Reliability I </a:t>
            </a:r>
            <a:r>
              <a:rPr lang="en-US" sz="3200" b="1" dirty="0">
                <a:solidFill>
                  <a:srgbClr val="006633"/>
                </a:solidFill>
                <a:latin typeface="Garamond" charset="0"/>
                <a:ea typeface="ＭＳ Ｐゴシック" pitchFamily="-105" charset="-128"/>
                <a:cs typeface="ＭＳ Ｐゴシック" pitchFamily="-105" charset="-128"/>
              </a:rPr>
              <a:t>[HPCA’18]</a:t>
            </a:r>
            <a:r>
              <a:rPr lang="en-US"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hlinkClick r:id="rId2"/>
              </a:rPr>
              <a:t>"HeatWatch: Improving 3D NAND Flash Memory Device Reliability by Exploiting Self-Recovery and Temperature-Awareness"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a:p>
            <a:pPr marL="0" indent="0">
              <a:buNone/>
            </a:pP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pic>
        <p:nvPicPr>
          <p:cNvPr id="5" name="Picture 4">
            <a:extLst>
              <a:ext uri="{FF2B5EF4-FFF2-40B4-BE49-F238E27FC236}">
                <a16:creationId xmlns:a16="http://schemas.microsoft.com/office/drawing/2014/main" id="{D4CC2D85-85E9-C443-AED0-5ED880D0C28D}"/>
              </a:ext>
            </a:extLst>
          </p:cNvPr>
          <p:cNvPicPr>
            <a:picLocks noChangeAspect="1"/>
          </p:cNvPicPr>
          <p:nvPr/>
        </p:nvPicPr>
        <p:blipFill>
          <a:blip r:embed="rId9"/>
          <a:stretch>
            <a:fillRect/>
          </a:stretch>
        </p:blipFill>
        <p:spPr>
          <a:xfrm>
            <a:off x="0" y="4346293"/>
            <a:ext cx="9144000" cy="1674995"/>
          </a:xfrm>
          <a:prstGeom prst="rect">
            <a:avLst/>
          </a:prstGeom>
        </p:spPr>
      </p:pic>
    </p:spTree>
    <p:extLst>
      <p:ext uri="{BB962C8B-B14F-4D97-AF65-F5344CB8AC3E}">
        <p14:creationId xmlns:p14="http://schemas.microsoft.com/office/powerpoint/2010/main" val="354613412"/>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a:xfrm>
            <a:off x="228600" y="152400"/>
            <a:ext cx="8915400" cy="1066800"/>
          </a:xfrm>
        </p:spPr>
        <p:txBody>
          <a:bodyPr/>
          <a:lstStyle/>
          <a:p>
            <a:r>
              <a:rPr lang="en-US" dirty="0"/>
              <a:t>3D NAND Flash Reliability II</a:t>
            </a:r>
            <a:r>
              <a:rPr lang="en-US" sz="2400" dirty="0"/>
              <a:t> </a:t>
            </a:r>
            <a:r>
              <a:rPr lang="en-US" sz="2400" b="1" dirty="0">
                <a:solidFill>
                  <a:srgbClr val="006633"/>
                </a:solidFill>
                <a:latin typeface="Garamond" charset="0"/>
                <a:ea typeface="ＭＳ Ｐゴシック" pitchFamily="-105" charset="-128"/>
                <a:cs typeface="ＭＳ Ｐゴシック" pitchFamily="-105" charset="-128"/>
              </a:rPr>
              <a:t>[SIGMETRICS’18]</a:t>
            </a:r>
            <a:r>
              <a:rPr lang="en-US" sz="2400"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a:t>
            </a:r>
            <a:r>
              <a:rPr lang="en-US" sz="2000" u="sng" dirty="0"/>
              <a:t>Onur Mutlu</a:t>
            </a:r>
            <a:r>
              <a:rPr lang="en-US" sz="2000" dirty="0"/>
              <a:t>,</a:t>
            </a:r>
            <a:br>
              <a:rPr lang="en-US" sz="2000" dirty="0"/>
            </a:br>
            <a:r>
              <a:rPr lang="en-US" sz="2000" b="1" dirty="0">
                <a:hlinkClick r:id="rId2"/>
              </a:rPr>
              <a:t>"Improving 3D NAND Flash Memory Lifetime by Tolerating Early Retention Loss and Process Variation"</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4"/>
              </a:rPr>
              <a:t>Abstract</a:t>
            </a:r>
            <a:r>
              <a:rPr lang="en-US" sz="2000" dirty="0"/>
              <a:t>] </a:t>
            </a:r>
            <a:br>
              <a:rPr lang="en-US" sz="2000" dirty="0"/>
            </a:br>
            <a:r>
              <a:rPr lang="en-US" sz="2000" dirty="0"/>
              <a:t>[</a:t>
            </a:r>
            <a:r>
              <a:rPr lang="en-US" sz="2000" dirty="0">
                <a:hlinkClick r:id="rId5"/>
              </a:rPr>
              <a:t>POMACS Journal Version (same content, different format)</a:t>
            </a:r>
            <a:r>
              <a:rPr lang="en-US" sz="2000" dirty="0"/>
              <a:t>] </a:t>
            </a:r>
            <a:br>
              <a:rPr lang="en-US" sz="2000" dirty="0"/>
            </a:br>
            <a:r>
              <a:rPr lang="en-US" sz="2000" dirty="0"/>
              <a:t>[</a:t>
            </a:r>
            <a:r>
              <a:rPr lang="en-US" sz="2000" dirty="0">
                <a:hlinkClick r:id="rId6"/>
              </a:rPr>
              <a:t>Slides (pptx)</a:t>
            </a:r>
            <a:r>
              <a:rPr lang="en-US" sz="2000" dirty="0"/>
              <a:t> </a:t>
            </a:r>
            <a:r>
              <a:rPr lang="en-US" sz="2000" dirty="0">
                <a:hlinkClick r:id="rId7"/>
              </a:rPr>
              <a:t>(pdf)</a:t>
            </a:r>
            <a:r>
              <a:rPr lang="en-US" sz="2000" dirty="0"/>
              <a:t>]</a:t>
            </a:r>
          </a:p>
          <a:p>
            <a:pPr marL="0" indent="0">
              <a:buNone/>
            </a:pPr>
            <a:br>
              <a:rPr lang="en-US" sz="2000" dirty="0"/>
            </a:br>
            <a:br>
              <a:rPr lang="en-US" sz="2000" dirty="0"/>
            </a:br>
            <a:endParaRPr lang="en-US" sz="2000"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pic>
        <p:nvPicPr>
          <p:cNvPr id="6" name="Picture 5">
            <a:extLst>
              <a:ext uri="{FF2B5EF4-FFF2-40B4-BE49-F238E27FC236}">
                <a16:creationId xmlns:a16="http://schemas.microsoft.com/office/drawing/2014/main" id="{9DE96A07-FDB9-AD4A-A94E-B3BE0AD167ED}"/>
              </a:ext>
            </a:extLst>
          </p:cNvPr>
          <p:cNvPicPr>
            <a:picLocks noChangeAspect="1"/>
          </p:cNvPicPr>
          <p:nvPr/>
        </p:nvPicPr>
        <p:blipFill>
          <a:blip r:embed="rId8"/>
          <a:stretch>
            <a:fillRect/>
          </a:stretch>
        </p:blipFill>
        <p:spPr>
          <a:xfrm>
            <a:off x="0" y="4278117"/>
            <a:ext cx="9144000" cy="1743171"/>
          </a:xfrm>
          <a:prstGeom prst="rect">
            <a:avLst/>
          </a:prstGeom>
        </p:spPr>
      </p:pic>
    </p:spTree>
    <p:extLst>
      <p:ext uri="{BB962C8B-B14F-4D97-AF65-F5344CB8AC3E}">
        <p14:creationId xmlns:p14="http://schemas.microsoft.com/office/powerpoint/2010/main" val="3326355551"/>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Another Talk: NAND Flash Memory Robustness</a:t>
            </a:r>
          </a:p>
        </p:txBody>
      </p:sp>
      <p:sp>
        <p:nvSpPr>
          <p:cNvPr id="3" name="Content Placeholder 2"/>
          <p:cNvSpPr>
            <a:spLocks noGrp="1"/>
          </p:cNvSpPr>
          <p:nvPr>
            <p:ph idx="1"/>
          </p:nvPr>
        </p:nvSpPr>
        <p:spPr>
          <a:xfrm>
            <a:off x="228600" y="908720"/>
            <a:ext cx="8915400" cy="5256584"/>
          </a:xfrm>
        </p:spPr>
        <p:txBody>
          <a:bodyPr/>
          <a:lstStyle/>
          <a:p>
            <a:r>
              <a:rPr lang="en-US" sz="1800" dirty="0"/>
              <a:t>Yu Cai, </a:t>
            </a:r>
            <a:r>
              <a:rPr lang="en-US" sz="1800" dirty="0" err="1"/>
              <a:t>Saugata</a:t>
            </a:r>
            <a:r>
              <a:rPr lang="en-US" sz="1800" dirty="0"/>
              <a:t> </a:t>
            </a:r>
            <a:r>
              <a:rPr lang="en-US" sz="1800" dirty="0" err="1"/>
              <a:t>Ghose</a:t>
            </a:r>
            <a:r>
              <a:rPr lang="en-US" sz="1800" dirty="0"/>
              <a:t>, Erich F. </a:t>
            </a:r>
            <a:r>
              <a:rPr lang="en-US" sz="1800" dirty="0" err="1"/>
              <a:t>Haratsch</a:t>
            </a:r>
            <a:r>
              <a:rPr lang="en-US" sz="1800" dirty="0"/>
              <a:t>, </a:t>
            </a:r>
            <a:r>
              <a:rPr lang="en-US" sz="1800" dirty="0" err="1"/>
              <a:t>Yixin</a:t>
            </a:r>
            <a:r>
              <a:rPr lang="en-US" sz="1800" dirty="0"/>
              <a:t> Luo, and Onur Mutlu,</a:t>
            </a:r>
            <a:br>
              <a:rPr lang="en-US" sz="1800" dirty="0"/>
            </a:br>
            <a:r>
              <a:rPr lang="en-US" sz="1800" b="1" dirty="0"/>
              <a:t>"Error Characterization, Mitigation, and Recovery in Flash Memory Based Solid State Drives"</a:t>
            </a:r>
            <a:br>
              <a:rPr lang="en-US" sz="1800" dirty="0"/>
            </a:br>
            <a:r>
              <a:rPr lang="en-US" sz="1800" i="1" dirty="0"/>
              <a:t>to appear in </a:t>
            </a:r>
            <a:r>
              <a:rPr lang="en-US" sz="1800" i="1" dirty="0">
                <a:hlinkClick r:id="rId2"/>
              </a:rPr>
              <a:t>Proceedings of the IEEE</a:t>
            </a:r>
            <a:r>
              <a:rPr lang="en-US" sz="1800" dirty="0"/>
              <a:t>, 2017. </a:t>
            </a:r>
          </a:p>
          <a:p>
            <a:endParaRPr lang="en-US" sz="600" dirty="0"/>
          </a:p>
          <a:p>
            <a:endParaRPr lang="en-US" sz="100" dirty="0"/>
          </a:p>
          <a:p>
            <a:endParaRPr lang="en-US" sz="300" dirty="0"/>
          </a:p>
          <a:p>
            <a:pPr marL="0" indent="0">
              <a:buNone/>
            </a:pPr>
            <a:r>
              <a:rPr lang="en-US" sz="1250" dirty="0" err="1"/>
              <a:t>Cai</a:t>
            </a:r>
            <a:r>
              <a:rPr lang="en-US" sz="1250" dirty="0"/>
              <a:t>+, “</a:t>
            </a:r>
            <a:r>
              <a:rPr lang="en-US" sz="1250" dirty="0">
                <a:solidFill>
                  <a:srgbClr val="0000FF"/>
                </a:solidFill>
              </a:rPr>
              <a:t>Error Patterns in MLC NAND Flash Memory: Measurement, Characterization, and Analysis</a:t>
            </a:r>
            <a:r>
              <a:rPr lang="en-US" sz="1250" dirty="0"/>
              <a:t>,” DATE 2012.</a:t>
            </a:r>
          </a:p>
          <a:p>
            <a:pPr marL="0" indent="0">
              <a:buNone/>
            </a:pPr>
            <a:r>
              <a:rPr lang="en-US" sz="1250" dirty="0" err="1"/>
              <a:t>Cai</a:t>
            </a:r>
            <a:r>
              <a:rPr lang="en-US" sz="1250" dirty="0"/>
              <a:t>+, “</a:t>
            </a:r>
            <a:r>
              <a:rPr lang="en-US" sz="1250" dirty="0">
                <a:solidFill>
                  <a:srgbClr val="0000FF"/>
                </a:solidFill>
              </a:rPr>
              <a:t>Flash Correct-and-Refresh: Retention-Aware Error Management for Increased Flash Memory Lifetime</a:t>
            </a:r>
            <a:r>
              <a:rPr lang="en-US" sz="1250" dirty="0"/>
              <a:t>,” ICCD 2012.</a:t>
            </a:r>
          </a:p>
          <a:p>
            <a:pPr marL="0" indent="0">
              <a:buNone/>
            </a:pPr>
            <a:r>
              <a:rPr lang="en-US" sz="1250" dirty="0" err="1"/>
              <a:t>Cai</a:t>
            </a:r>
            <a:r>
              <a:rPr lang="en-US" sz="1250" dirty="0"/>
              <a:t>+, “</a:t>
            </a:r>
            <a:r>
              <a:rPr lang="en-US" sz="1250" dirty="0">
                <a:solidFill>
                  <a:srgbClr val="0000FF"/>
                </a:solidFill>
              </a:rPr>
              <a:t>Threshold Voltage Distribution in MLC NAND Flash Memory: Characterization, Analysis and Modeling</a:t>
            </a:r>
            <a:r>
              <a:rPr lang="en-US" sz="1250" dirty="0"/>
              <a:t>,” DATE 2013.</a:t>
            </a:r>
          </a:p>
          <a:p>
            <a:pPr marL="0" indent="0">
              <a:buNone/>
            </a:pPr>
            <a:r>
              <a:rPr lang="en-US" sz="1250" dirty="0" err="1"/>
              <a:t>Cai</a:t>
            </a:r>
            <a:r>
              <a:rPr lang="en-US" sz="1250" dirty="0"/>
              <a:t>+, “</a:t>
            </a:r>
            <a:r>
              <a:rPr lang="en-US" sz="1250" dirty="0">
                <a:solidFill>
                  <a:srgbClr val="0000FF"/>
                </a:solidFill>
              </a:rPr>
              <a:t>Error Analysis and Retention-Aware Error Management for NAND Flash Memory</a:t>
            </a:r>
            <a:r>
              <a:rPr lang="en-US" sz="1250" dirty="0"/>
              <a:t>,” Intel Technology Journal 2013.</a:t>
            </a:r>
          </a:p>
          <a:p>
            <a:pPr marL="0" indent="0">
              <a:buNone/>
            </a:pPr>
            <a:r>
              <a:rPr lang="en-US" sz="1250" dirty="0" err="1"/>
              <a:t>Cai</a:t>
            </a:r>
            <a:r>
              <a:rPr lang="en-US" sz="1250" dirty="0"/>
              <a:t>+, “</a:t>
            </a:r>
            <a:r>
              <a:rPr lang="en-US" sz="1250" dirty="0">
                <a:solidFill>
                  <a:srgbClr val="0000FF"/>
                </a:solidFill>
              </a:rPr>
              <a:t>Program Interference in MLC NAND Flash Memory: Characterization, Modeling, and Mitigation</a:t>
            </a:r>
            <a:r>
              <a:rPr lang="en-US" sz="1250" dirty="0"/>
              <a:t>,” ICCD 2013.</a:t>
            </a:r>
          </a:p>
          <a:p>
            <a:pPr marL="0" indent="0">
              <a:buNone/>
            </a:pPr>
            <a:r>
              <a:rPr lang="en-US" sz="1250" dirty="0" err="1"/>
              <a:t>Cai</a:t>
            </a:r>
            <a:r>
              <a:rPr lang="en-US" sz="1250" dirty="0"/>
              <a:t>+, “</a:t>
            </a:r>
            <a:r>
              <a:rPr lang="en-US" sz="1250" dirty="0">
                <a:solidFill>
                  <a:srgbClr val="0000FF"/>
                </a:solidFill>
              </a:rPr>
              <a:t>Neighbor-Cell Assisted Error Correction for MLC NAND Flash Memories</a:t>
            </a:r>
            <a:r>
              <a:rPr lang="en-US" sz="1250" dirty="0"/>
              <a:t>,” SIGMETRICS 2014.</a:t>
            </a:r>
          </a:p>
          <a:p>
            <a:pPr marL="0" indent="0">
              <a:buNone/>
            </a:pPr>
            <a:r>
              <a:rPr lang="en-US" sz="1250" dirty="0" err="1"/>
              <a:t>Cai</a:t>
            </a:r>
            <a:r>
              <a:rPr lang="en-US" sz="1250" dirty="0"/>
              <a:t>+,”</a:t>
            </a:r>
            <a:r>
              <a:rPr lang="en-US" sz="1250" dirty="0">
                <a:solidFill>
                  <a:srgbClr val="0000FF"/>
                </a:solidFill>
              </a:rPr>
              <a:t>Data Retention in MLC NAND Flash Memory: Characterization, Optimization and Recovery</a:t>
            </a:r>
            <a:r>
              <a:rPr lang="en-US" sz="1250" dirty="0"/>
              <a:t>,” HPCA 2015.</a:t>
            </a:r>
          </a:p>
          <a:p>
            <a:pPr marL="0" indent="0">
              <a:buNone/>
            </a:pPr>
            <a:r>
              <a:rPr lang="en-US" sz="1250" dirty="0" err="1"/>
              <a:t>Cai</a:t>
            </a:r>
            <a:r>
              <a:rPr lang="en-US" sz="1250" dirty="0"/>
              <a:t>+, “</a:t>
            </a:r>
            <a:r>
              <a:rPr lang="en-US" sz="1250" dirty="0">
                <a:solidFill>
                  <a:srgbClr val="0000FF"/>
                </a:solidFill>
              </a:rPr>
              <a:t>Read Disturb Errors in MLC NAND Flash Memory: Characterization and Mitigation</a:t>
            </a:r>
            <a:r>
              <a:rPr lang="en-US" sz="1250" dirty="0"/>
              <a:t>,” DSN 2015. </a:t>
            </a:r>
          </a:p>
          <a:p>
            <a:pPr marL="0" indent="0">
              <a:buNone/>
            </a:pPr>
            <a:r>
              <a:rPr lang="en-US" sz="1250" dirty="0" err="1"/>
              <a:t>Luo</a:t>
            </a:r>
            <a:r>
              <a:rPr lang="en-US" sz="1250" dirty="0"/>
              <a:t>+, “</a:t>
            </a:r>
            <a:r>
              <a:rPr lang="en-US" sz="1250" dirty="0">
                <a:solidFill>
                  <a:srgbClr val="0000FF"/>
                </a:solidFill>
              </a:rPr>
              <a:t>WARM: Improving NAND Flash Memory Lifetime with Write-hotness Aware Retention Management</a:t>
            </a:r>
            <a:r>
              <a:rPr lang="en-US" sz="1250" dirty="0"/>
              <a:t>,” MSST 2015.</a:t>
            </a:r>
          </a:p>
          <a:p>
            <a:pPr marL="0" indent="0">
              <a:buNone/>
            </a:pPr>
            <a:r>
              <a:rPr lang="en-US" sz="1250" dirty="0"/>
              <a:t>Meza+, “</a:t>
            </a:r>
            <a:r>
              <a:rPr lang="en-US" sz="1250" dirty="0">
                <a:solidFill>
                  <a:srgbClr val="0000FF"/>
                </a:solidFill>
              </a:rPr>
              <a:t>A Large-Scale Study of Flash Memory Errors in the Field</a:t>
            </a:r>
            <a:r>
              <a:rPr lang="en-US" sz="1250" dirty="0"/>
              <a:t>,” SIGMETRICS 2015.</a:t>
            </a:r>
          </a:p>
          <a:p>
            <a:pPr marL="0" indent="0">
              <a:buNone/>
            </a:pPr>
            <a:r>
              <a:rPr lang="en-US" sz="1250" dirty="0"/>
              <a:t>Luo+, “</a:t>
            </a:r>
            <a:r>
              <a:rPr lang="en-US" sz="1250" dirty="0">
                <a:solidFill>
                  <a:srgbClr val="0000FF"/>
                </a:solidFill>
              </a:rPr>
              <a:t>Enabling Accurate and Practical Online Flash Channel Modeling for Modern MLC NAND Flash Memory</a:t>
            </a:r>
            <a:r>
              <a:rPr lang="en-US" sz="1250" dirty="0"/>
              <a:t>,” IEEE JSAC 2016.</a:t>
            </a:r>
          </a:p>
          <a:p>
            <a:pPr marL="0" indent="0">
              <a:buNone/>
            </a:pPr>
            <a:r>
              <a:rPr lang="en-US" sz="1250" dirty="0"/>
              <a:t>Cai+, “</a:t>
            </a:r>
            <a:r>
              <a:rPr lang="en-US" sz="1250" dirty="0">
                <a:solidFill>
                  <a:srgbClr val="0000FF"/>
                </a:solidFill>
              </a:rPr>
              <a:t>Vulnerabilities in MLC NAND Flash Memory Programming: Experimental Analysis, Exploits, and Mitigation Techniques</a:t>
            </a:r>
            <a:r>
              <a:rPr lang="en-US" sz="1250" dirty="0"/>
              <a:t>,” HPCA 2017.</a:t>
            </a:r>
          </a:p>
          <a:p>
            <a:pPr marL="0" indent="0">
              <a:buNone/>
            </a:pPr>
            <a:r>
              <a:rPr lang="en-US" sz="1250" dirty="0" err="1"/>
              <a:t>Fukami</a:t>
            </a:r>
            <a:r>
              <a:rPr lang="en-US" sz="1250" dirty="0"/>
              <a:t>+, “</a:t>
            </a:r>
            <a:r>
              <a:rPr lang="en-US" sz="1250" dirty="0">
                <a:solidFill>
                  <a:srgbClr val="0000FF"/>
                </a:solidFill>
              </a:rPr>
              <a:t>Improving the Reliability of Chip-Off Forensic Analysis of NAND Flash Memory Devices</a:t>
            </a:r>
            <a:r>
              <a:rPr lang="en-US" sz="1250" dirty="0"/>
              <a:t>,” DFRWS EU 2017. </a:t>
            </a:r>
          </a:p>
          <a:p>
            <a:pPr marL="0" indent="0">
              <a:buNone/>
            </a:pPr>
            <a:r>
              <a:rPr lang="en-US" sz="1250" dirty="0"/>
              <a:t>Luo+, “</a:t>
            </a:r>
            <a:r>
              <a:rPr lang="en-US" sz="1250" dirty="0" err="1">
                <a:solidFill>
                  <a:srgbClr val="0000FF"/>
                </a:solidFill>
              </a:rPr>
              <a:t>HeatWatch</a:t>
            </a:r>
            <a:r>
              <a:rPr lang="en-US" sz="1250" dirty="0">
                <a:solidFill>
                  <a:srgbClr val="0000FF"/>
                </a:solidFill>
              </a:rPr>
              <a:t>: Improving 3D NAND Flash Memory Device Reliability by Exploiting Self-Recovery and Temperature-Awareness</a:t>
            </a:r>
            <a:r>
              <a:rPr lang="en-US" sz="1250" dirty="0"/>
              <a:t>," HPCA 2018.</a:t>
            </a:r>
          </a:p>
          <a:p>
            <a:pPr marL="0" indent="0">
              <a:buNone/>
            </a:pPr>
            <a:r>
              <a:rPr lang="en-US" sz="1250" dirty="0"/>
              <a:t>Luo+, “</a:t>
            </a:r>
            <a:r>
              <a:rPr lang="en-US" sz="1250" dirty="0">
                <a:solidFill>
                  <a:srgbClr val="0000FF"/>
                </a:solidFill>
              </a:rPr>
              <a:t>Improving 3D NAND Flash Memory Lifetime by Tolerating Early Retention Loss and Process Variation</a:t>
            </a:r>
            <a:r>
              <a:rPr lang="en-US" sz="1250" dirty="0"/>
              <a:t>," SIGMETRICS 2018.</a:t>
            </a:r>
          </a:p>
          <a:p>
            <a:pPr marL="0" indent="0">
              <a:buNone/>
            </a:pPr>
            <a:endParaRPr lang="en-US" sz="1200" dirty="0"/>
          </a:p>
          <a:p>
            <a:pPr marL="0" indent="0">
              <a:buNone/>
            </a:pPr>
            <a:endParaRPr lang="en-US" sz="1500" dirty="0"/>
          </a:p>
          <a:p>
            <a:endParaRPr lang="en-US" sz="1700" dirty="0"/>
          </a:p>
          <a:p>
            <a:endParaRPr lang="en-US" sz="2000" dirty="0"/>
          </a:p>
        </p:txBody>
      </p:sp>
      <p:sp>
        <p:nvSpPr>
          <p:cNvPr id="5" name="TextBox 4"/>
          <p:cNvSpPr txBox="1"/>
          <p:nvPr/>
        </p:nvSpPr>
        <p:spPr>
          <a:xfrm>
            <a:off x="-19422" y="6505599"/>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Cai+, “</a:t>
            </a:r>
            <a:r>
              <a:rPr kumimoji="0" lang="en-US" sz="14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Proc. IEEE 2017.</a:t>
            </a:r>
          </a:p>
        </p:txBody>
      </p:sp>
      <p:sp>
        <p:nvSpPr>
          <p:cNvPr id="6" name="Rectangle 5"/>
          <p:cNvSpPr>
            <a:spLocks noChangeArrowheads="1"/>
          </p:cNvSpPr>
          <p:nvPr/>
        </p:nvSpPr>
        <p:spPr bwMode="auto">
          <a:xfrm>
            <a:off x="232939" y="3140968"/>
            <a:ext cx="8227493" cy="28803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7" name="Rectangle 6"/>
          <p:cNvSpPr>
            <a:spLocks noChangeArrowheads="1"/>
          </p:cNvSpPr>
          <p:nvPr/>
        </p:nvSpPr>
        <p:spPr bwMode="auto">
          <a:xfrm>
            <a:off x="228600" y="3854969"/>
            <a:ext cx="7223720" cy="22210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8" name="Rectangle 7"/>
          <p:cNvSpPr>
            <a:spLocks noChangeArrowheads="1"/>
          </p:cNvSpPr>
          <p:nvPr/>
        </p:nvSpPr>
        <p:spPr bwMode="auto">
          <a:xfrm>
            <a:off x="228600" y="4941168"/>
            <a:ext cx="8087816" cy="464820"/>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25783654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742579"/>
            <a:ext cx="8428037" cy="822325"/>
          </a:xfrm>
        </p:spPr>
        <p:txBody>
          <a:bodyPr/>
          <a:lstStyle/>
          <a:p>
            <a:pPr algn="ctr" eaLnBrk="1" hangingPunct="1"/>
            <a:r>
              <a:rPr lang="en-US" sz="5000" dirty="0">
                <a:latin typeface="Garamond" charset="0"/>
              </a:rPr>
              <a:t>Two Other Solution Directions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985511250"/>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are Two Other Solution Directions</a:t>
            </a:r>
          </a:p>
        </p:txBody>
      </p:sp>
      <p:sp>
        <p:nvSpPr>
          <p:cNvPr id="3" name="Content Placeholder 2"/>
          <p:cNvSpPr>
            <a:spLocks noGrp="1"/>
          </p:cNvSpPr>
          <p:nvPr>
            <p:ph idx="1"/>
          </p:nvPr>
        </p:nvSpPr>
        <p:spPr>
          <a:xfrm>
            <a:off x="107504" y="980728"/>
            <a:ext cx="8964488" cy="5193723"/>
          </a:xfrm>
        </p:spPr>
        <p:txBody>
          <a:bodyPr/>
          <a:lstStyle/>
          <a:p>
            <a:r>
              <a:rPr lang="en-US" b="1" dirty="0">
                <a:solidFill>
                  <a:srgbClr val="FF0000"/>
                </a:solidFill>
              </a:rPr>
              <a:t>New Technologies: </a:t>
            </a:r>
            <a:r>
              <a:rPr lang="en-US" dirty="0"/>
              <a:t>Replace or (more likely) augment DRAM with a different technology</a:t>
            </a:r>
          </a:p>
          <a:p>
            <a:pPr lvl="1"/>
            <a:r>
              <a:rPr lang="en-US" dirty="0">
                <a:solidFill>
                  <a:srgbClr val="0000FF"/>
                </a:solidFill>
              </a:rPr>
              <a:t>Non-volatile memories</a:t>
            </a:r>
          </a:p>
          <a:p>
            <a:endParaRPr lang="en-US" dirty="0"/>
          </a:p>
          <a:p>
            <a:r>
              <a:rPr lang="en-US" b="1" dirty="0">
                <a:solidFill>
                  <a:srgbClr val="FF0000"/>
                </a:solidFill>
              </a:rPr>
              <a:t>Embracing Un-reliability:</a:t>
            </a:r>
            <a:r>
              <a:rPr lang="en-US" dirty="0">
                <a:solidFill>
                  <a:srgbClr val="FF0000"/>
                </a:solidFill>
              </a:rPr>
              <a:t> </a:t>
            </a:r>
          </a:p>
          <a:p>
            <a:pPr marL="0" indent="0">
              <a:buNone/>
            </a:pPr>
            <a:r>
              <a:rPr lang="en-US" dirty="0">
                <a:solidFill>
                  <a:srgbClr val="FF0000"/>
                </a:solidFill>
              </a:rPr>
              <a:t>    </a:t>
            </a:r>
            <a:r>
              <a:rPr lang="en-US" dirty="0"/>
              <a:t>Design memories with different reliability</a:t>
            </a:r>
          </a:p>
          <a:p>
            <a:pPr marL="0" indent="0">
              <a:buNone/>
            </a:pPr>
            <a:r>
              <a:rPr lang="en-US" dirty="0"/>
              <a:t>    and store data intelligently across them</a:t>
            </a:r>
          </a:p>
          <a:p>
            <a:pPr marL="0" indent="0">
              <a:buNone/>
            </a:pPr>
            <a:r>
              <a:rPr lang="en-US" b="1" dirty="0">
                <a:solidFill>
                  <a:schemeClr val="accent2">
                    <a:lumMod val="75000"/>
                  </a:schemeClr>
                </a:solidFill>
              </a:rPr>
              <a:t>    [Luo+ DSN 2014]</a:t>
            </a:r>
          </a:p>
          <a:p>
            <a:pPr marL="0" indent="0">
              <a:buNone/>
            </a:pPr>
            <a:endParaRPr lang="en-US" dirty="0"/>
          </a:p>
          <a:p>
            <a:r>
              <a:rPr lang="en-US" dirty="0"/>
              <a:t>…</a:t>
            </a:r>
          </a:p>
          <a:p>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TextBox 4"/>
          <p:cNvSpPr txBox="1"/>
          <p:nvPr/>
        </p:nvSpPr>
        <p:spPr>
          <a:xfrm>
            <a:off x="179512" y="5445224"/>
            <a:ext cx="8784976" cy="1323439"/>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libri"/>
                <a:ea typeface="+mn-ea"/>
                <a:cs typeface="+mn-cs"/>
              </a:rPr>
              <a:t>Fundamental solutions to security require co-design across the hierarchy</a:t>
            </a:r>
          </a:p>
        </p:txBody>
      </p:sp>
      <p:sp>
        <p:nvSpPr>
          <p:cNvPr id="19" name="Text Box 17"/>
          <p:cNvSpPr txBox="1">
            <a:spLocks noChangeArrowheads="1"/>
          </p:cNvSpPr>
          <p:nvPr/>
        </p:nvSpPr>
        <p:spPr bwMode="auto">
          <a:xfrm>
            <a:off x="6957984" y="333077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20" name="Text Box 18"/>
          <p:cNvSpPr txBox="1">
            <a:spLocks noChangeAspect="1" noChangeArrowheads="1"/>
          </p:cNvSpPr>
          <p:nvPr/>
        </p:nvSpPr>
        <p:spPr bwMode="auto">
          <a:xfrm>
            <a:off x="6957984" y="295929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21" name="Text Box 19"/>
          <p:cNvSpPr txBox="1">
            <a:spLocks noChangeAspect="1" noChangeArrowheads="1"/>
          </p:cNvSpPr>
          <p:nvPr/>
        </p:nvSpPr>
        <p:spPr bwMode="auto">
          <a:xfrm>
            <a:off x="6954809" y="229498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22" name="Text Box 20"/>
          <p:cNvSpPr txBox="1">
            <a:spLocks noChangeAspect="1" noChangeArrowheads="1"/>
          </p:cNvSpPr>
          <p:nvPr/>
        </p:nvSpPr>
        <p:spPr bwMode="auto">
          <a:xfrm>
            <a:off x="6954809" y="192350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23" name="Text Box 21"/>
          <p:cNvSpPr txBox="1">
            <a:spLocks noChangeAspect="1" noChangeArrowheads="1"/>
          </p:cNvSpPr>
          <p:nvPr/>
        </p:nvSpPr>
        <p:spPr bwMode="auto">
          <a:xfrm>
            <a:off x="6954809" y="155679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24" name="Text Box 22"/>
          <p:cNvSpPr txBox="1">
            <a:spLocks noChangeAspect="1" noChangeArrowheads="1"/>
          </p:cNvSpPr>
          <p:nvPr/>
        </p:nvSpPr>
        <p:spPr bwMode="auto">
          <a:xfrm>
            <a:off x="6957984" y="3703836"/>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25" name="Text Box 23"/>
          <p:cNvSpPr txBox="1">
            <a:spLocks noChangeAspect="1" noChangeArrowheads="1"/>
          </p:cNvSpPr>
          <p:nvPr/>
        </p:nvSpPr>
        <p:spPr bwMode="auto">
          <a:xfrm>
            <a:off x="6957984" y="407531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26" name="Text Box 24"/>
          <p:cNvSpPr txBox="1">
            <a:spLocks noChangeAspect="1" noChangeArrowheads="1"/>
          </p:cNvSpPr>
          <p:nvPr/>
        </p:nvSpPr>
        <p:spPr bwMode="auto">
          <a:xfrm>
            <a:off x="6957984" y="263691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27" name="Text Box 23"/>
          <p:cNvSpPr txBox="1">
            <a:spLocks noChangeAspect="1" noChangeArrowheads="1"/>
          </p:cNvSpPr>
          <p:nvPr/>
        </p:nvSpPr>
        <p:spPr bwMode="auto">
          <a:xfrm>
            <a:off x="6959572" y="443091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28" name="Rounded Rectangle 27"/>
          <p:cNvSpPr>
            <a:spLocks noChangeArrowheads="1"/>
          </p:cNvSpPr>
          <p:nvPr/>
        </p:nvSpPr>
        <p:spPr bwMode="auto">
          <a:xfrm rot="5400000">
            <a:off x="6849380" y="2033972"/>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18493983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NoECC</a:t>
            </a:r>
            <a:r>
              <a:rPr kumimoji="0" lang="en-US" sz="3200" b="0" i="0" u="none" strike="noStrike" kern="1200" cap="none" spc="0" normalizeH="0" baseline="0" noProof="0" dirty="0">
                <a:ln>
                  <a:noFill/>
                </a:ln>
                <a:solidFill>
                  <a:prstClr val="black"/>
                </a:solidFill>
                <a:effectLst/>
                <a:uLnTx/>
                <a:uFillTx/>
                <a:latin typeface="Calibri"/>
                <a:ea typeface="+mn-ea"/>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mn-ea"/>
                <a:cs typeface="+mn-cs"/>
              </a:rPr>
              <a:t>cost </a:t>
            </a:r>
            <a:r>
              <a:rPr kumimoji="0" lang="en-US" sz="3200" b="0" i="0" u="none" strike="noStrike" kern="1200" cap="none" spc="0" normalizeH="0" baseline="0" noProof="0" dirty="0">
                <a:ln>
                  <a:noFill/>
                </a:ln>
                <a:solidFill>
                  <a:prstClr val="black"/>
                </a:solidFill>
                <a:effectLst/>
                <a:uLnTx/>
                <a:uFillTx/>
                <a:latin typeface="Calibri"/>
                <a:ea typeface="+mn-ea"/>
                <a:cs typeface="+mn-cs"/>
              </a:rPr>
              <a:t>by </a:t>
            </a:r>
            <a:r>
              <a:rPr kumimoji="0" lang="en-US" sz="3200" b="0" i="0" u="none" strike="noStrike" kern="1200" cap="none" spc="0" normalizeH="0" baseline="0" noProof="0" dirty="0">
                <a:ln>
                  <a:noFill/>
                </a:ln>
                <a:solidFill>
                  <a:srgbClr val="FF0000"/>
                </a:solidFill>
                <a:effectLst/>
                <a:uLnTx/>
                <a:uFillTx/>
                <a:latin typeface="Calibri"/>
                <a:ea typeface="+mn-ea"/>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mn-ea"/>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mn-ea"/>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mn-ea"/>
                <a:cs typeface="+mn-cs"/>
              </a:rPr>
              <a:t>99.90 %</a:t>
            </a:r>
          </a:p>
        </p:txBody>
      </p:sp>
    </p:spTree>
    <p:extLst>
      <p:ext uri="{BB962C8B-B14F-4D97-AF65-F5344CB8AC3E}">
        <p14:creationId xmlns:p14="http://schemas.microsoft.com/office/powerpoint/2010/main" val="1115292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57905" y="4529872"/>
            <a:ext cx="7032878" cy="956782"/>
            <a:chOff x="1057905" y="4543667"/>
            <a:chExt cx="7032878" cy="956782"/>
          </a:xfrm>
        </p:grpSpPr>
        <p:sp>
          <p:nvSpPr>
            <p:cNvPr id="38" name="Down Arrow 37"/>
            <p:cNvSpPr/>
            <p:nvPr/>
          </p:nvSpPr>
          <p:spPr>
            <a:xfrm>
              <a:off x="7253465" y="4543667"/>
              <a:ext cx="837318" cy="956782"/>
            </a:xfrm>
            <a:prstGeom prst="downArrow">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Down Arrow 38"/>
            <p:cNvSpPr/>
            <p:nvPr/>
          </p:nvSpPr>
          <p:spPr>
            <a:xfrm>
              <a:off x="1057905" y="4543669"/>
              <a:ext cx="837318" cy="946630"/>
            </a:xfrm>
            <a:prstGeom prst="downArrow">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p:cNvGrpSpPr/>
          <p:nvPr/>
        </p:nvGrpSpPr>
        <p:grpSpPr>
          <a:xfrm>
            <a:off x="1057905" y="2445128"/>
            <a:ext cx="7032878" cy="956782"/>
            <a:chOff x="1057905" y="2445128"/>
            <a:chExt cx="7032878" cy="956782"/>
          </a:xfrm>
        </p:grpSpPr>
        <p:sp>
          <p:nvSpPr>
            <p:cNvPr id="35" name="Down Arrow 34"/>
            <p:cNvSpPr/>
            <p:nvPr/>
          </p:nvSpPr>
          <p:spPr>
            <a:xfrm>
              <a:off x="7253465" y="2445128"/>
              <a:ext cx="837318" cy="956782"/>
            </a:xfrm>
            <a:prstGeom prst="downArrow">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Down Arrow 55"/>
            <p:cNvSpPr/>
            <p:nvPr/>
          </p:nvSpPr>
          <p:spPr>
            <a:xfrm>
              <a:off x="1057905" y="2445130"/>
              <a:ext cx="837318" cy="946630"/>
            </a:xfrm>
            <a:prstGeom prst="downArrow">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Rounded Rectangle 3"/>
          <p:cNvSpPr/>
          <p:nvPr/>
        </p:nvSpPr>
        <p:spPr>
          <a:xfrm>
            <a:off x="290253" y="1306738"/>
            <a:ext cx="8637848" cy="114991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normAutofit/>
          </a:bodyPr>
          <a:lstStyle/>
          <a:p>
            <a:r>
              <a:rPr lang="en-US" sz="4400" dirty="0"/>
              <a:t>Heterogeneous-Reliability Memory</a:t>
            </a:r>
          </a:p>
        </p:txBody>
      </p:sp>
      <p:grpSp>
        <p:nvGrpSpPr>
          <p:cNvPr id="40" name="Group 39"/>
          <p:cNvGrpSpPr/>
          <p:nvPr/>
        </p:nvGrpSpPr>
        <p:grpSpPr>
          <a:xfrm>
            <a:off x="676479" y="1484379"/>
            <a:ext cx="7780548" cy="800460"/>
            <a:chOff x="644685" y="3285404"/>
            <a:chExt cx="7780548" cy="800460"/>
          </a:xfrm>
        </p:grpSpPr>
        <p:sp>
          <p:nvSpPr>
            <p:cNvPr id="5" name="Cloud 4"/>
            <p:cNvSpPr/>
            <p:nvPr/>
          </p:nvSpPr>
          <p:spPr>
            <a:xfrm>
              <a:off x="644685" y="3285407"/>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1 data A</a:t>
              </a:r>
            </a:p>
          </p:txBody>
        </p:sp>
        <p:sp>
          <p:nvSpPr>
            <p:cNvPr id="6" name="Cloud 5"/>
            <p:cNvSpPr/>
            <p:nvPr/>
          </p:nvSpPr>
          <p:spPr>
            <a:xfrm>
              <a:off x="1941443" y="3285407"/>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1 data B</a:t>
              </a:r>
            </a:p>
          </p:txBody>
        </p:sp>
        <p:sp>
          <p:nvSpPr>
            <p:cNvPr id="11" name="Cloud 10"/>
            <p:cNvSpPr/>
            <p:nvPr/>
          </p:nvSpPr>
          <p:spPr>
            <a:xfrm>
              <a:off x="3238201" y="3285407"/>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2 data A</a:t>
              </a:r>
            </a:p>
          </p:txBody>
        </p:sp>
        <p:sp>
          <p:nvSpPr>
            <p:cNvPr id="12" name="Cloud 11"/>
            <p:cNvSpPr/>
            <p:nvPr/>
          </p:nvSpPr>
          <p:spPr>
            <a:xfrm>
              <a:off x="4534959" y="3285406"/>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2 data B</a:t>
              </a:r>
            </a:p>
          </p:txBody>
        </p:sp>
        <p:sp>
          <p:nvSpPr>
            <p:cNvPr id="13" name="Cloud 12"/>
            <p:cNvSpPr/>
            <p:nvPr/>
          </p:nvSpPr>
          <p:spPr>
            <a:xfrm>
              <a:off x="5831717" y="3285405"/>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3 data A</a:t>
              </a:r>
            </a:p>
          </p:txBody>
        </p:sp>
        <p:sp>
          <p:nvSpPr>
            <p:cNvPr id="14" name="Cloud 13"/>
            <p:cNvSpPr/>
            <p:nvPr/>
          </p:nvSpPr>
          <p:spPr>
            <a:xfrm>
              <a:off x="7128475" y="3285404"/>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3 data B</a:t>
              </a:r>
            </a:p>
          </p:txBody>
        </p:sp>
      </p:grpSp>
      <p:sp>
        <p:nvSpPr>
          <p:cNvPr id="52" name="Rectangle 51"/>
          <p:cNvSpPr/>
          <p:nvPr/>
        </p:nvSpPr>
        <p:spPr>
          <a:xfrm>
            <a:off x="890513" y="4513248"/>
            <a:ext cx="736766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Step 2</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Map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application data to the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HRM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system enabled by</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SW/HW cooperative solutions</a:t>
            </a:r>
            <a:endPar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ounded Rectangle 43"/>
          <p:cNvSpPr/>
          <p:nvPr/>
        </p:nvSpPr>
        <p:spPr>
          <a:xfrm>
            <a:off x="1663665" y="2397925"/>
            <a:ext cx="5821358" cy="1055608"/>
          </a:xfrm>
          <a:prstGeom prst="round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Step 1</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Characterize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classify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application memory error tolerance</a:t>
            </a:r>
          </a:p>
        </p:txBody>
      </p:sp>
      <p:grpSp>
        <p:nvGrpSpPr>
          <p:cNvPr id="20" name="Group 18"/>
          <p:cNvGrpSpPr/>
          <p:nvPr/>
        </p:nvGrpSpPr>
        <p:grpSpPr>
          <a:xfrm>
            <a:off x="253075" y="5359622"/>
            <a:ext cx="8707801" cy="1267072"/>
            <a:chOff x="253075" y="5359622"/>
            <a:chExt cx="8707801" cy="1267072"/>
          </a:xfrm>
        </p:grpSpPr>
        <p:sp>
          <p:nvSpPr>
            <p:cNvPr id="33" name="Rounded Rectangle 21"/>
            <p:cNvSpPr/>
            <p:nvPr/>
          </p:nvSpPr>
          <p:spPr>
            <a:xfrm>
              <a:off x="253075" y="5476783"/>
              <a:ext cx="8637848" cy="114991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28"/>
            <p:cNvGrpSpPr/>
            <p:nvPr/>
          </p:nvGrpSpPr>
          <p:grpSpPr>
            <a:xfrm>
              <a:off x="676479" y="5712919"/>
              <a:ext cx="7780548" cy="710040"/>
              <a:chOff x="676479" y="5712919"/>
              <a:chExt cx="7780548" cy="710040"/>
            </a:xfrm>
          </p:grpSpPr>
          <p:sp>
            <p:nvSpPr>
              <p:cNvPr id="58" name="Rounded Rectangle 33"/>
              <p:cNvSpPr/>
              <p:nvPr/>
            </p:nvSpPr>
            <p:spPr>
              <a:xfrm>
                <a:off x="676479" y="5724440"/>
                <a:ext cx="1296758" cy="698519"/>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Reliable memory</a:t>
                </a:r>
              </a:p>
            </p:txBody>
          </p:sp>
          <p:sp>
            <p:nvSpPr>
              <p:cNvPr id="60" name="Rounded Rectangle 35"/>
              <p:cNvSpPr/>
              <p:nvPr/>
            </p:nvSpPr>
            <p:spPr>
              <a:xfrm>
                <a:off x="1973237" y="5724440"/>
                <a:ext cx="3890274" cy="698519"/>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Parity memory </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software recovery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Par+R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1" name="Rounded Rectangle 36"/>
              <p:cNvSpPr/>
              <p:nvPr/>
            </p:nvSpPr>
            <p:spPr>
              <a:xfrm>
                <a:off x="5863511" y="5712919"/>
                <a:ext cx="2593516" cy="698519"/>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Low-cost memory</a:t>
                </a:r>
              </a:p>
            </p:txBody>
          </p:sp>
        </p:grpSp>
        <p:sp>
          <p:nvSpPr>
            <p:cNvPr id="43" name="TextBox 29"/>
            <p:cNvSpPr txBox="1"/>
            <p:nvPr/>
          </p:nvSpPr>
          <p:spPr>
            <a:xfrm>
              <a:off x="7485023" y="5359622"/>
              <a:ext cx="1475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Unreliable</a:t>
              </a:r>
            </a:p>
          </p:txBody>
        </p:sp>
        <p:sp>
          <p:nvSpPr>
            <p:cNvPr id="45" name="TextBox 30"/>
            <p:cNvSpPr txBox="1"/>
            <p:nvPr/>
          </p:nvSpPr>
          <p:spPr>
            <a:xfrm>
              <a:off x="265997" y="5372982"/>
              <a:ext cx="11747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Reliable</a:t>
              </a:r>
            </a:p>
          </p:txBody>
        </p:sp>
      </p:grpSp>
      <p:grpSp>
        <p:nvGrpSpPr>
          <p:cNvPr id="29" name="Group 28"/>
          <p:cNvGrpSpPr/>
          <p:nvPr/>
        </p:nvGrpSpPr>
        <p:grpSpPr>
          <a:xfrm>
            <a:off x="220417" y="3391760"/>
            <a:ext cx="8800185" cy="1268831"/>
            <a:chOff x="220417" y="3391760"/>
            <a:chExt cx="8800185" cy="1268831"/>
          </a:xfrm>
        </p:grpSpPr>
        <p:grpSp>
          <p:nvGrpSpPr>
            <p:cNvPr id="10" name="Group 9"/>
            <p:cNvGrpSpPr/>
            <p:nvPr/>
          </p:nvGrpSpPr>
          <p:grpSpPr>
            <a:xfrm>
              <a:off x="220417" y="3391760"/>
              <a:ext cx="8800185" cy="1268831"/>
              <a:chOff x="220417" y="3391760"/>
              <a:chExt cx="8800185" cy="1268831"/>
            </a:xfrm>
          </p:grpSpPr>
          <p:sp>
            <p:nvSpPr>
              <p:cNvPr id="32" name="Rounded Rectangle 31"/>
              <p:cNvSpPr/>
              <p:nvPr/>
            </p:nvSpPr>
            <p:spPr>
              <a:xfrm>
                <a:off x="290253" y="3391760"/>
                <a:ext cx="8637848" cy="114991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20417" y="4198926"/>
                <a:ext cx="15350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Vulnerable</a:t>
                </a:r>
              </a:p>
            </p:txBody>
          </p:sp>
          <p:sp>
            <p:nvSpPr>
              <p:cNvPr id="42" name="TextBox 41"/>
              <p:cNvSpPr txBox="1"/>
              <p:nvPr/>
            </p:nvSpPr>
            <p:spPr>
              <a:xfrm>
                <a:off x="7816105" y="4198926"/>
                <a:ext cx="12044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panose="020F0502020204030204"/>
                    <a:ea typeface="+mn-ea"/>
                    <a:cs typeface="+mn-cs"/>
                  </a:rPr>
                  <a:t>Tolerant</a:t>
                </a:r>
              </a:p>
            </p:txBody>
          </p:sp>
        </p:grpSp>
        <p:grpSp>
          <p:nvGrpSpPr>
            <p:cNvPr id="22" name="Group 21"/>
            <p:cNvGrpSpPr/>
            <p:nvPr/>
          </p:nvGrpSpPr>
          <p:grpSpPr>
            <a:xfrm>
              <a:off x="677394" y="3515307"/>
              <a:ext cx="7779633" cy="897736"/>
              <a:chOff x="677394" y="3515307"/>
              <a:chExt cx="7779633" cy="897736"/>
            </a:xfrm>
          </p:grpSpPr>
          <p:sp>
            <p:nvSpPr>
              <p:cNvPr id="15" name="Rectangle 14"/>
              <p:cNvSpPr/>
              <p:nvPr/>
            </p:nvSpPr>
            <p:spPr>
              <a:xfrm>
                <a:off x="677394" y="3515307"/>
                <a:ext cx="1296758" cy="800457"/>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1 data A</a:t>
                </a:r>
              </a:p>
            </p:txBody>
          </p:sp>
          <p:sp>
            <p:nvSpPr>
              <p:cNvPr id="17" name="Oval 16"/>
              <p:cNvSpPr/>
              <p:nvPr/>
            </p:nvSpPr>
            <p:spPr>
              <a:xfrm>
                <a:off x="5862596" y="3531931"/>
                <a:ext cx="1296758" cy="800457"/>
              </a:xfrm>
              <a:prstGeom prst="ellipse">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2 data A</a:t>
                </a:r>
              </a:p>
            </p:txBody>
          </p:sp>
          <p:sp>
            <p:nvSpPr>
              <p:cNvPr id="21" name="Oval 20"/>
              <p:cNvSpPr/>
              <p:nvPr/>
            </p:nvSpPr>
            <p:spPr>
              <a:xfrm>
                <a:off x="7160269" y="3531931"/>
                <a:ext cx="1296758" cy="800457"/>
              </a:xfrm>
              <a:prstGeom prst="ellipse">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2 data B</a:t>
                </a:r>
              </a:p>
            </p:txBody>
          </p:sp>
          <p:grpSp>
            <p:nvGrpSpPr>
              <p:cNvPr id="23" name="Group 22"/>
              <p:cNvGrpSpPr/>
              <p:nvPr/>
            </p:nvGrpSpPr>
            <p:grpSpPr>
              <a:xfrm>
                <a:off x="3270910" y="3515307"/>
                <a:ext cx="1296758" cy="897736"/>
                <a:chOff x="3238201" y="4595275"/>
                <a:chExt cx="1296758" cy="897736"/>
              </a:xfrm>
            </p:grpSpPr>
            <p:sp>
              <p:nvSpPr>
                <p:cNvPr id="24" name="Isosceles Triangle 23"/>
                <p:cNvSpPr/>
                <p:nvPr/>
              </p:nvSpPr>
              <p:spPr>
                <a:xfrm>
                  <a:off x="3238201" y="4595275"/>
                  <a:ext cx="1296758" cy="800457"/>
                </a:xfrm>
                <a:prstGeom prst="triangl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p:cNvSpPr/>
                <p:nvPr/>
              </p:nvSpPr>
              <p:spPr>
                <a:xfrm>
                  <a:off x="3308171" y="4785125"/>
                  <a:ext cx="115681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3 data A</a:t>
                  </a:r>
                </a:p>
              </p:txBody>
            </p:sp>
          </p:grpSp>
          <p:grpSp>
            <p:nvGrpSpPr>
              <p:cNvPr id="26" name="Group 25"/>
              <p:cNvGrpSpPr/>
              <p:nvPr/>
            </p:nvGrpSpPr>
            <p:grpSpPr>
              <a:xfrm>
                <a:off x="4566753" y="3515307"/>
                <a:ext cx="1296758" cy="897736"/>
                <a:chOff x="3238201" y="4595275"/>
                <a:chExt cx="1296758" cy="897736"/>
              </a:xfrm>
            </p:grpSpPr>
            <p:sp>
              <p:nvSpPr>
                <p:cNvPr id="27" name="Isosceles Triangle 26"/>
                <p:cNvSpPr/>
                <p:nvPr/>
              </p:nvSpPr>
              <p:spPr>
                <a:xfrm>
                  <a:off x="3238201" y="4595275"/>
                  <a:ext cx="1296758" cy="800457"/>
                </a:xfrm>
                <a:prstGeom prst="triangl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p:cNvSpPr/>
                <p:nvPr/>
              </p:nvSpPr>
              <p:spPr>
                <a:xfrm>
                  <a:off x="3308171" y="4785125"/>
                  <a:ext cx="115681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3 data B</a:t>
                  </a:r>
                </a:p>
              </p:txBody>
            </p:sp>
          </p:grpSp>
          <p:grpSp>
            <p:nvGrpSpPr>
              <p:cNvPr id="46" name="Group 45"/>
              <p:cNvGrpSpPr/>
              <p:nvPr/>
            </p:nvGrpSpPr>
            <p:grpSpPr>
              <a:xfrm>
                <a:off x="1990606" y="3515307"/>
                <a:ext cx="1296758" cy="897736"/>
                <a:chOff x="3238201" y="4595275"/>
                <a:chExt cx="1296758" cy="897736"/>
              </a:xfrm>
            </p:grpSpPr>
            <p:sp>
              <p:nvSpPr>
                <p:cNvPr id="47" name="Isosceles Triangle 46"/>
                <p:cNvSpPr/>
                <p:nvPr/>
              </p:nvSpPr>
              <p:spPr>
                <a:xfrm>
                  <a:off x="3238201" y="4595275"/>
                  <a:ext cx="1296758" cy="800457"/>
                </a:xfrm>
                <a:prstGeom prst="triangl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p:cNvSpPr/>
                <p:nvPr/>
              </p:nvSpPr>
              <p:spPr>
                <a:xfrm>
                  <a:off x="3308171" y="4785125"/>
                  <a:ext cx="115681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1 data B</a:t>
                  </a:r>
                </a:p>
              </p:txBody>
            </p:sp>
          </p:grpSp>
        </p:grpSp>
      </p:grpSp>
      <p:sp>
        <p:nvSpPr>
          <p:cNvPr id="19" name="Slide Number Placeholder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83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up)">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iterate type="lt">
                                    <p:tmPct val="0"/>
                                  </p:iterate>
                                  <p:childTnLst>
                                    <p:set>
                                      <p:cBhvr>
                                        <p:cTn id="14" dur="1" fill="hold">
                                          <p:stCondLst>
                                            <p:cond delay="0"/>
                                          </p:stCondLst>
                                        </p:cTn>
                                        <p:tgtEl>
                                          <p:spTgt spid="44"/>
                                        </p:tgtEl>
                                        <p:attrNameLst>
                                          <p:attrName>style.visibility</p:attrName>
                                        </p:attrNameLst>
                                      </p:cBhvr>
                                      <p:to>
                                        <p:strVal val="visible"/>
                                      </p:to>
                                    </p:set>
                                    <p:animEffect transition="in" filter="wipe(up)">
                                      <p:cBhvr>
                                        <p:cTn id="15" dur="500"/>
                                        <p:tgtEl>
                                          <p:spTgt spid="44"/>
                                        </p:tgtEl>
                                      </p:cBhvr>
                                    </p:animEffect>
                                  </p:childTnLst>
                                </p:cTn>
                              </p:par>
                              <p:par>
                                <p:cTn id="16" presetID="22" presetClass="entr" presetSubtype="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up)">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up)">
                                      <p:cBhvr>
                                        <p:cTn id="30" dur="500"/>
                                        <p:tgtEl>
                                          <p:spTgt spid="52"/>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up)">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2" grpId="0"/>
      <p:bldP spid="44"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0" y="1085849"/>
            <a:ext cx="9138223" cy="5772151"/>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dirty="0"/>
              <a:t>Evaluation Results</a:t>
            </a:r>
          </a:p>
        </p:txBody>
      </p:sp>
      <p:pic>
        <p:nvPicPr>
          <p:cNvPr id="9" name="Picture 8" descr="C:\Users\Yixin\Adobe Flash Builder 4.7\radar-demo\bin-debug\RadarChart_Demo.swf - Internet Explorer">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l="713" t="16125" r="34430" b="1443"/>
          <a:stretch/>
        </p:blipFill>
        <p:spPr>
          <a:xfrm>
            <a:off x="262741" y="1085850"/>
            <a:ext cx="8612742" cy="5742789"/>
          </a:xfrm>
          <a:prstGeom prst="rect">
            <a:avLst/>
          </a:prstGeom>
        </p:spPr>
      </p:pic>
      <p:sp>
        <p:nvSpPr>
          <p:cNvPr id="16" name="Rectangle 15"/>
          <p:cNvSpPr/>
          <p:nvPr/>
        </p:nvSpPr>
        <p:spPr>
          <a:xfrm>
            <a:off x="6612757" y="1085850"/>
            <a:ext cx="2525466" cy="1682985"/>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8" name="Group 17"/>
          <p:cNvGrpSpPr/>
          <p:nvPr/>
        </p:nvGrpSpPr>
        <p:grpSpPr>
          <a:xfrm>
            <a:off x="6775862" y="1104542"/>
            <a:ext cx="2187937" cy="461665"/>
            <a:chOff x="6704298" y="1104541"/>
            <a:chExt cx="2187937" cy="461665"/>
          </a:xfrm>
        </p:grpSpPr>
        <p:sp>
          <p:nvSpPr>
            <p:cNvPr id="15" name="Oval 14"/>
            <p:cNvSpPr/>
            <p:nvPr/>
          </p:nvSpPr>
          <p:spPr>
            <a:xfrm>
              <a:off x="6704298" y="1185414"/>
              <a:ext cx="238364" cy="238364"/>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6942662" y="1104541"/>
              <a:ext cx="1949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a:ln>
                    <a:noFill/>
                  </a:ln>
                  <a:solidFill>
                    <a:prstClr val="black"/>
                  </a:solidFill>
                  <a:effectLst/>
                  <a:uLnTx/>
                  <a:uFillTx/>
                  <a:latin typeface="Calibri" panose="020F0502020204030204"/>
                  <a:ea typeface="+mn-ea"/>
                  <a:cs typeface="+mn-cs"/>
                </a:rPr>
                <a:t>Typical Server</a:t>
              </a:r>
            </a:p>
          </p:txBody>
        </p:sp>
      </p:grpSp>
      <p:grpSp>
        <p:nvGrpSpPr>
          <p:cNvPr id="19" name="Group 18"/>
          <p:cNvGrpSpPr/>
          <p:nvPr/>
        </p:nvGrpSpPr>
        <p:grpSpPr>
          <a:xfrm>
            <a:off x="6775862" y="1463808"/>
            <a:ext cx="2090153" cy="461665"/>
            <a:chOff x="6704298" y="1104541"/>
            <a:chExt cx="2090153" cy="461665"/>
          </a:xfrm>
        </p:grpSpPr>
        <p:sp>
          <p:nvSpPr>
            <p:cNvPr id="20" name="Oval 19"/>
            <p:cNvSpPr/>
            <p:nvPr/>
          </p:nvSpPr>
          <p:spPr>
            <a:xfrm>
              <a:off x="6704298" y="1185414"/>
              <a:ext cx="238364" cy="238364"/>
            </a:xfrm>
            <a:prstGeom prst="ellipse">
              <a:avLst/>
            </a:prstGeom>
            <a:solidFill>
              <a:srgbClr val="00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6942662" y="1104541"/>
              <a:ext cx="18517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a:ln>
                    <a:noFill/>
                  </a:ln>
                  <a:solidFill>
                    <a:prstClr val="black"/>
                  </a:solidFill>
                  <a:effectLst/>
                  <a:uLnTx/>
                  <a:uFillTx/>
                  <a:latin typeface="Calibri" panose="020F0502020204030204"/>
                  <a:ea typeface="+mn-ea"/>
                  <a:cs typeface="+mn-cs"/>
                </a:rPr>
                <a:t>Consumer PC</a:t>
              </a:r>
            </a:p>
          </p:txBody>
        </p:sp>
      </p:grpSp>
      <p:grpSp>
        <p:nvGrpSpPr>
          <p:cNvPr id="23" name="Group 22"/>
          <p:cNvGrpSpPr/>
          <p:nvPr/>
        </p:nvGrpSpPr>
        <p:grpSpPr>
          <a:xfrm>
            <a:off x="6775862" y="1823074"/>
            <a:ext cx="1059423" cy="461665"/>
            <a:chOff x="6704298" y="1104541"/>
            <a:chExt cx="1059423" cy="461665"/>
          </a:xfrm>
        </p:grpSpPr>
        <p:sp>
          <p:nvSpPr>
            <p:cNvPr id="24" name="Oval 23"/>
            <p:cNvSpPr/>
            <p:nvPr/>
          </p:nvSpPr>
          <p:spPr>
            <a:xfrm>
              <a:off x="6704298" y="1185414"/>
              <a:ext cx="238364" cy="238364"/>
            </a:xfrm>
            <a:prstGeom prst="ellipse">
              <a:avLst/>
            </a:prstGeom>
            <a:solidFill>
              <a:srgbClr val="01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942662" y="1104541"/>
              <a:ext cx="8210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a:ln>
                    <a:noFill/>
                  </a:ln>
                  <a:solidFill>
                    <a:prstClr val="black"/>
                  </a:solidFill>
                  <a:effectLst/>
                  <a:uLnTx/>
                  <a:uFillTx/>
                  <a:latin typeface="Calibri" panose="020F0502020204030204"/>
                  <a:ea typeface="+mn-ea"/>
                  <a:cs typeface="+mn-cs"/>
                </a:rPr>
                <a:t>HRM</a:t>
              </a:r>
            </a:p>
          </p:txBody>
        </p:sp>
      </p:grpSp>
      <p:grpSp>
        <p:nvGrpSpPr>
          <p:cNvPr id="33" name="Group 32"/>
          <p:cNvGrpSpPr/>
          <p:nvPr/>
        </p:nvGrpSpPr>
        <p:grpSpPr>
          <a:xfrm>
            <a:off x="6775862" y="2182340"/>
            <a:ext cx="2248273" cy="461665"/>
            <a:chOff x="6704298" y="1104541"/>
            <a:chExt cx="2248273" cy="461665"/>
          </a:xfrm>
        </p:grpSpPr>
        <p:sp>
          <p:nvSpPr>
            <p:cNvPr id="34" name="Oval 33"/>
            <p:cNvSpPr/>
            <p:nvPr/>
          </p:nvSpPr>
          <p:spPr>
            <a:xfrm>
              <a:off x="6704298" y="1185414"/>
              <a:ext cx="238364" cy="238364"/>
            </a:xfrm>
            <a:prstGeom prst="ellipse">
              <a:avLst/>
            </a:prstGeom>
            <a:solidFill>
              <a:srgbClr val="FFF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6942662" y="1104541"/>
              <a:ext cx="20099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a:ln>
                    <a:noFill/>
                  </a:ln>
                  <a:solidFill>
                    <a:prstClr val="black"/>
                  </a:solidFill>
                  <a:effectLst/>
                  <a:uLnTx/>
                  <a:uFillTx/>
                  <a:latin typeface="Calibri" panose="020F0502020204030204"/>
                  <a:ea typeface="+mn-ea"/>
                  <a:cs typeface="+mn-cs"/>
                </a:rPr>
                <a:t>Less-Tested (L)</a:t>
              </a:r>
            </a:p>
          </p:txBody>
        </p:sp>
      </p:grpSp>
      <p:grpSp>
        <p:nvGrpSpPr>
          <p:cNvPr id="36" name="Group 35"/>
          <p:cNvGrpSpPr/>
          <p:nvPr/>
        </p:nvGrpSpPr>
        <p:grpSpPr>
          <a:xfrm>
            <a:off x="6775862" y="2541605"/>
            <a:ext cx="1322315" cy="461665"/>
            <a:chOff x="6704298" y="1104541"/>
            <a:chExt cx="1322315" cy="461665"/>
          </a:xfrm>
        </p:grpSpPr>
        <p:sp>
          <p:nvSpPr>
            <p:cNvPr id="37" name="Oval 36"/>
            <p:cNvSpPr/>
            <p:nvPr/>
          </p:nvSpPr>
          <p:spPr>
            <a:xfrm>
              <a:off x="6704298" y="1185414"/>
              <a:ext cx="238364" cy="23836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p:cNvSpPr txBox="1"/>
            <p:nvPr/>
          </p:nvSpPr>
          <p:spPr>
            <a:xfrm>
              <a:off x="6942662" y="1104541"/>
              <a:ext cx="10839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a:ln>
                    <a:noFill/>
                  </a:ln>
                  <a:solidFill>
                    <a:prstClr val="black"/>
                  </a:solidFill>
                  <a:effectLst/>
                  <a:uLnTx/>
                  <a:uFillTx/>
                  <a:latin typeface="Calibri" panose="020F0502020204030204"/>
                  <a:ea typeface="+mn-ea"/>
                  <a:cs typeface="+mn-cs"/>
                </a:rPr>
                <a:t>HRM/L</a:t>
              </a:r>
            </a:p>
          </p:txBody>
        </p:sp>
      </p:grpSp>
      <p:grpSp>
        <p:nvGrpSpPr>
          <p:cNvPr id="3" name="Group 2"/>
          <p:cNvGrpSpPr/>
          <p:nvPr/>
        </p:nvGrpSpPr>
        <p:grpSpPr>
          <a:xfrm>
            <a:off x="0" y="6269492"/>
            <a:ext cx="9144000" cy="588509"/>
            <a:chOff x="0" y="6269492"/>
            <a:chExt cx="9144000" cy="588509"/>
          </a:xfrm>
        </p:grpSpPr>
        <p:sp>
          <p:nvSpPr>
            <p:cNvPr id="41" name="Rectangle 40"/>
            <p:cNvSpPr/>
            <p:nvPr/>
          </p:nvSpPr>
          <p:spPr>
            <a:xfrm>
              <a:off x="0" y="6269492"/>
              <a:ext cx="9144000" cy="5885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panose="020F0502020204030204"/>
                  <a:ea typeface="+mn-ea"/>
                  <a:cs typeface="+mn-cs"/>
                </a:rPr>
                <a:t>Bigger area means better tradeoff</a:t>
              </a:r>
            </a:p>
          </p:txBody>
        </p:sp>
        <p:sp>
          <p:nvSpPr>
            <p:cNvPr id="47" name="Oval 46"/>
            <p:cNvSpPr/>
            <p:nvPr/>
          </p:nvSpPr>
          <p:spPr>
            <a:xfrm>
              <a:off x="954925" y="6445024"/>
              <a:ext cx="238364" cy="238364"/>
            </a:xfrm>
            <a:prstGeom prst="ellipse">
              <a:avLst/>
            </a:prstGeom>
            <a:solidFill>
              <a:srgbClr val="01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1333456" y="6445024"/>
              <a:ext cx="238364" cy="23836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 25"/>
          <p:cNvGrpSpPr/>
          <p:nvPr/>
        </p:nvGrpSpPr>
        <p:grpSpPr>
          <a:xfrm>
            <a:off x="3844758" y="4193256"/>
            <a:ext cx="5346865" cy="467317"/>
            <a:chOff x="3844758" y="4193256"/>
            <a:chExt cx="5346865" cy="467317"/>
          </a:xfrm>
        </p:grpSpPr>
        <p:cxnSp>
          <p:nvCxnSpPr>
            <p:cNvPr id="14" name="Straight Arrow Connector 13"/>
            <p:cNvCxnSpPr/>
            <p:nvPr/>
          </p:nvCxnSpPr>
          <p:spPr>
            <a:xfrm>
              <a:off x="4549433" y="4193256"/>
              <a:ext cx="4023067"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7116847" y="4198908"/>
              <a:ext cx="20747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Outer is better</a:t>
              </a:r>
            </a:p>
          </p:txBody>
        </p:sp>
        <p:sp>
          <p:nvSpPr>
            <p:cNvPr id="54" name="TextBox 53"/>
            <p:cNvSpPr txBox="1"/>
            <p:nvPr/>
          </p:nvSpPr>
          <p:spPr>
            <a:xfrm>
              <a:off x="3844758" y="4198908"/>
              <a:ext cx="20747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Inner is worse</a:t>
              </a:r>
            </a:p>
          </p:txBody>
        </p:sp>
      </p:grpSp>
    </p:spTree>
    <p:extLst>
      <p:ext uri="{BB962C8B-B14F-4D97-AF65-F5344CB8AC3E}">
        <p14:creationId xmlns:p14="http://schemas.microsoft.com/office/powerpoint/2010/main" val="24091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580915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6633"/>
                </a:solidFill>
              </a:rPr>
              <a:t>Mitigation of Retention Issues </a:t>
            </a:r>
            <a:r>
              <a:rPr lang="en-US" sz="2600" b="1" dirty="0"/>
              <a:t>[ISCA’17]</a:t>
            </a:r>
          </a:p>
        </p:txBody>
      </p:sp>
      <p:pic>
        <p:nvPicPr>
          <p:cNvPr id="5" name="Picture 4"/>
          <p:cNvPicPr>
            <a:picLocks noChangeAspect="1"/>
          </p:cNvPicPr>
          <p:nvPr/>
        </p:nvPicPr>
        <p:blipFill>
          <a:blip r:embed="rId2"/>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4236810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22</a:t>
            </a:fld>
            <a:endParaRPr lang="en-US" altLang="en-US">
              <a:solidFill>
                <a:srgbClr val="000000"/>
              </a:solidFill>
            </a:endParaRPr>
          </a:p>
        </p:txBody>
      </p:sp>
    </p:spTree>
    <p:extLst>
      <p:ext uri="{BB962C8B-B14F-4D97-AF65-F5344CB8AC3E}">
        <p14:creationId xmlns:p14="http://schemas.microsoft.com/office/powerpoint/2010/main" val="142230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2E3B1D-8F75-8B42-8367-02A3C0FD41CB}" type="slidenum">
              <a:rPr lang="en-US" sz="1600">
                <a:solidFill>
                  <a:srgbClr val="000000"/>
                </a:solidFill>
                <a:latin typeface="Garamond" charset="0"/>
                <a:cs typeface="Arial" charset="0"/>
              </a:rPr>
              <a:pPr eaLnBrk="1" hangingPunct="1"/>
              <a:t>23</a:t>
            </a:fld>
            <a:endParaRPr lang="en-US" sz="1600">
              <a:solidFill>
                <a:srgbClr val="000000"/>
              </a:solidFill>
              <a:latin typeface="Garamond"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902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a:t>
            </a:r>
          </a:p>
        </p:txBody>
      </p:sp>
      <p:sp>
        <p:nvSpPr>
          <p:cNvPr id="20" name="TextBox 19"/>
          <p:cNvSpPr txBox="1"/>
          <p:nvPr/>
        </p:nvSpPr>
        <p:spPr>
          <a:xfrm>
            <a:off x="5943600" y="1447800"/>
            <a:ext cx="2286000" cy="457200"/>
          </a:xfrm>
          <a:prstGeom prst="rect">
            <a:avLst/>
          </a:prstGeom>
          <a:noFill/>
        </p:spPr>
        <p:txBody>
          <a:bodyPr anchor="ctr"/>
          <a:lstStyle/>
          <a:p>
            <a:pPr>
              <a:defRPr/>
            </a:pPr>
            <a:r>
              <a:rPr lang="en-US" sz="4000">
                <a:solidFill>
                  <a:prstClr val="black"/>
                </a:solidFill>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a:defRPr/>
            </a:pPr>
            <a:r>
              <a:rPr lang="en-US" sz="4400" b="1" i="1">
                <a:solidFill>
                  <a:prstClr val="black">
                    <a:lumMod val="65000"/>
                    <a:lumOff val="35000"/>
                  </a:prstClr>
                </a:solidFill>
                <a:latin typeface="Calibri Light"/>
                <a:ea typeface="ＭＳ Ｐゴシック" charset="0"/>
                <a:cs typeface="ＭＳ Ｐゴシック" charset="0"/>
              </a:rPr>
              <a:t> V</a:t>
            </a:r>
            <a:r>
              <a:rPr lang="en-US" sz="4800" b="1" i="1" baseline="-20000">
                <a:solidFill>
                  <a:prstClr val="black">
                    <a:lumMod val="65000"/>
                    <a:lumOff val="35000"/>
                  </a:prstClr>
                </a:solidFill>
                <a:latin typeface="Calibri Light"/>
                <a:ea typeface="ＭＳ Ｐゴシック" charset="0"/>
                <a:cs typeface="ＭＳ Ｐゴシック" charset="0"/>
              </a:rPr>
              <a:t>LOW</a:t>
            </a:r>
            <a:endParaRPr lang="en-US" sz="4400" b="1" i="1" baseline="-20000">
              <a:solidFill>
                <a:prstClr val="black">
                  <a:lumMod val="65000"/>
                  <a:lumOff val="35000"/>
                </a:prstClr>
              </a:solidFill>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a:defRPr/>
            </a:pPr>
            <a:r>
              <a:rPr lang="en-US" sz="4400" b="1">
                <a:solidFill>
                  <a:srgbClr val="FF0000"/>
                </a:solidFill>
                <a:latin typeface="Calibri Light"/>
                <a:ea typeface="ＭＳ Ｐゴシック" charset="0"/>
                <a:cs typeface="ＭＳ Ｐゴシック" charset="0"/>
              </a:rPr>
              <a:t> </a:t>
            </a:r>
            <a:r>
              <a:rPr lang="en-US" sz="4400" b="1" i="1">
                <a:solidFill>
                  <a:srgbClr val="FF0000"/>
                </a:solidFill>
                <a:latin typeface="Calibri Light"/>
                <a:ea typeface="ＭＳ Ｐゴシック" charset="0"/>
                <a:cs typeface="ＭＳ Ｐゴシック" charset="0"/>
              </a:rPr>
              <a:t>V</a:t>
            </a:r>
            <a:r>
              <a:rPr lang="en-US" sz="4800" b="1" i="1" baseline="-20000">
                <a:solidFill>
                  <a:srgbClr val="FF0000"/>
                </a:solidFill>
                <a:latin typeface="Calibri Light"/>
                <a:ea typeface="ＭＳ Ｐゴシック" charset="0"/>
                <a:cs typeface="ＭＳ Ｐゴシック" charset="0"/>
              </a:rPr>
              <a:t>HIGH</a:t>
            </a:r>
            <a:endParaRPr lang="en-US" sz="4400" b="1" i="1" baseline="-20000">
              <a:solidFill>
                <a:srgbClr val="FF0000"/>
              </a:solidFill>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Hammered Row</a:t>
            </a:r>
          </a:p>
        </p:txBody>
      </p:sp>
      <p:sp>
        <p:nvSpPr>
          <p:cNvPr id="34" name="Punchline"/>
          <p:cNvSpPr txBox="1"/>
          <p:nvPr/>
        </p:nvSpPr>
        <p:spPr>
          <a:xfrm>
            <a:off x="395288" y="4953000"/>
            <a:ext cx="8359775" cy="1143000"/>
          </a:xfrm>
          <a:prstGeom prst="rect">
            <a:avLst/>
          </a:prstGeom>
          <a:noFill/>
        </p:spPr>
        <p:txBody>
          <a:bodyPr anchor="ctr"/>
          <a:lstStyle/>
          <a:p>
            <a:pPr>
              <a:defRPr/>
            </a:pPr>
            <a:r>
              <a:rPr lang="en-US" sz="2600" b="1" dirty="0">
                <a:solidFill>
                  <a:prstClr val="black"/>
                </a:solidFill>
                <a:latin typeface="Calibri Light"/>
                <a:ea typeface="ＭＳ Ｐゴシック" charset="0"/>
                <a:cs typeface="ＭＳ Ｐゴシック" charset="0"/>
              </a:rPr>
              <a:t>Repeatedly</a:t>
            </a:r>
            <a:r>
              <a:rPr lang="en-US" sz="2600" dirty="0">
                <a:solidFill>
                  <a:prstClr val="black"/>
                </a:solidFill>
                <a:latin typeface="Calibri Light"/>
                <a:ea typeface="ＭＳ Ｐゴシック" charset="0"/>
                <a:cs typeface="ＭＳ Ｐゴシック" charset="0"/>
              </a:rPr>
              <a:t> </a:t>
            </a:r>
            <a:r>
              <a:rPr lang="en-US" sz="2600" b="1" dirty="0">
                <a:solidFill>
                  <a:prstClr val="black"/>
                </a:solidFill>
                <a:latin typeface="Calibri Light"/>
                <a:ea typeface="ＭＳ Ｐゴシック" charset="0"/>
                <a:cs typeface="ＭＳ Ｐゴシック" charset="0"/>
              </a:rPr>
              <a:t>reading</a:t>
            </a:r>
            <a:r>
              <a:rPr lang="en-US" sz="2600" dirty="0">
                <a:solidFill>
                  <a:prstClr val="black"/>
                </a:solidFill>
                <a:latin typeface="Calibri Light"/>
                <a:ea typeface="ＭＳ Ｐゴシック" charset="0"/>
                <a:cs typeface="ＭＳ Ｐゴシック" charset="0"/>
              </a:rPr>
              <a:t> a row enough times (before memory gets refreshed) induces </a:t>
            </a:r>
            <a:r>
              <a:rPr lang="en-US" sz="2600" b="1" dirty="0">
                <a:solidFill>
                  <a:srgbClr val="FF0000"/>
                </a:solidFill>
                <a:latin typeface="Calibri Light"/>
                <a:ea typeface="ＭＳ Ｐゴシック" charset="0"/>
                <a:cs typeface="ＭＳ Ｐゴシック" charset="0"/>
              </a:rPr>
              <a:t>disturbance errors</a:t>
            </a:r>
            <a:r>
              <a:rPr lang="en-US" sz="2600" dirty="0">
                <a:solidFill>
                  <a:srgbClr val="FF0000"/>
                </a:solidFill>
                <a:latin typeface="Calibri Light"/>
                <a:ea typeface="ＭＳ Ｐゴシック" charset="0"/>
                <a:cs typeface="ＭＳ Ｐゴシック" charset="0"/>
              </a:rPr>
              <a:t> </a:t>
            </a:r>
            <a:r>
              <a:rPr lang="en-US" sz="2600" dirty="0">
                <a:solidFill>
                  <a:prstClr val="black"/>
                </a:solidFill>
                <a:latin typeface="Calibri Light"/>
                <a:ea typeface="ＭＳ Ｐゴシック" charset="0"/>
                <a:cs typeface="ＭＳ Ｐゴシック" charset="0"/>
              </a:rPr>
              <a:t>in </a:t>
            </a:r>
            <a:r>
              <a:rPr lang="en-US" sz="2600" b="1" dirty="0">
                <a:solidFill>
                  <a:prstClr val="black"/>
                </a:solidFill>
                <a:latin typeface="Calibri Light"/>
                <a:ea typeface="ＭＳ Ｐゴシック" charset="0"/>
                <a:cs typeface="ＭＳ Ｐゴシック" charset="0"/>
              </a:rPr>
              <a:t>adjacent</a:t>
            </a:r>
            <a:r>
              <a:rPr lang="en-US" sz="2600" dirty="0">
                <a:solidFill>
                  <a:prstClr val="black"/>
                </a:solidFill>
                <a:latin typeface="Calibri Light"/>
                <a:ea typeface="ＭＳ Ｐゴシック" charset="0"/>
                <a:cs typeface="ＭＳ Ｐゴシック" charset="0"/>
              </a:rPr>
              <a:t> </a:t>
            </a:r>
            <a:r>
              <a:rPr lang="en-US" sz="2600" b="1" dirty="0">
                <a:solidFill>
                  <a:prstClr val="black"/>
                </a:solidFill>
                <a:latin typeface="Calibri Light"/>
                <a:ea typeface="ＭＳ Ｐゴシック" charset="0"/>
                <a:cs typeface="ＭＳ Ｐゴシック" charset="0"/>
              </a:rPr>
              <a:t>rows</a:t>
            </a:r>
            <a:r>
              <a:rPr lang="en-US" sz="2600" dirty="0">
                <a:solidFill>
                  <a:prstClr val="black"/>
                </a:solidFill>
                <a:latin typeface="Calibri Light"/>
                <a:ea typeface="ＭＳ Ｐゴシック" charset="0"/>
                <a:cs typeface="ＭＳ Ｐゴシック" charset="0"/>
              </a:rPr>
              <a:t> in </a:t>
            </a:r>
            <a:r>
              <a:rPr lang="en-US" sz="2600" b="1" dirty="0">
                <a:solidFill>
                  <a:srgbClr val="FF0000"/>
                </a:solidFill>
                <a:latin typeface="Calibri Light"/>
                <a:ea typeface="ＭＳ Ｐゴシック" charset="0"/>
                <a:cs typeface="ＭＳ Ｐゴシック" charset="0"/>
              </a:rPr>
              <a:t>most real DRAM chips you can buy today</a:t>
            </a:r>
            <a:endParaRPr lang="en-US" sz="2600" dirty="0">
              <a:solidFill>
                <a:prstClr val="black"/>
              </a:solidFill>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3EFCF5-C8B9-AF45-B0E3-7DB4F7D988EA}" type="slidenum">
              <a:rPr lang="en-US" sz="2000">
                <a:solidFill>
                  <a:srgbClr val="898989"/>
                </a:solidFill>
                <a:latin typeface="Cambria Math" charset="0"/>
                <a:cs typeface="Cambria Math" charset="0"/>
              </a:rPr>
              <a:pPr eaLnBrk="1" hangingPunct="1"/>
              <a:t>24</a:t>
            </a:fld>
            <a:endParaRPr lang="en-US" sz="2000">
              <a:solidFill>
                <a:srgbClr val="898989"/>
              </a:solidFill>
              <a:latin typeface="Cambria Math"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3"/>
              </a:rPr>
              <a:t>Flipping Bits in Memory Without Accessing Them: An Experimental Study of DRAM Disturbance Errors</a:t>
            </a:r>
            <a:r>
              <a:rPr lang="en-US" dirty="0">
                <a:solidFill>
                  <a:srgbClr val="0000FF"/>
                </a:solidFill>
                <a:ea typeface="ＭＳ Ｐゴシック" charset="0"/>
                <a:cs typeface="ＭＳ Ｐゴシック" charset="0"/>
              </a:rPr>
              <a:t>,</a:t>
            </a:r>
            <a:r>
              <a:rPr lang="en-US" dirty="0">
                <a:solidFill>
                  <a:prstClr val="black"/>
                </a:solidFill>
                <a:latin typeface="Tahoma" charset="0"/>
                <a:ea typeface="ＭＳ Ｐゴシック" charset="0"/>
                <a:cs typeface="ＭＳ Ｐゴシック" charset="0"/>
              </a:rPr>
              <a:t> </a:t>
            </a:r>
            <a:r>
              <a:rPr lang="en-US" dirty="0">
                <a:solidFill>
                  <a:prstClr val="black"/>
                </a:solidFill>
                <a:ea typeface="ＭＳ Ｐゴシック" charset="0"/>
                <a:cs typeface="ＭＳ Ｐゴシック" charset="0"/>
              </a:rPr>
              <a:t>(Kim et al., ISCA 2014)</a:t>
            </a:r>
          </a:p>
        </p:txBody>
      </p:sp>
    </p:spTree>
    <p:extLst>
      <p:ext uri="{BB962C8B-B14F-4D97-AF65-F5344CB8AC3E}">
        <p14:creationId xmlns:p14="http://schemas.microsoft.com/office/powerpoint/2010/main" val="760925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86%</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83%</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88%</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5B9BD5"/>
                </a:solidFill>
                <a:latin typeface="Calibri Light"/>
              </a:rPr>
              <a:t>A</a:t>
            </a:r>
            <a:r>
              <a:rPr lang="en-US" sz="4000" b="1">
                <a:solidFill>
                  <a:srgbClr val="5B9BD5"/>
                </a:solidFill>
                <a:latin typeface="Calibri Light"/>
              </a:rPr>
              <a:t> </a:t>
            </a:r>
            <a:r>
              <a:rPr lang="en-US" sz="3200">
                <a:solidFill>
                  <a:srgbClr val="5B9BD5"/>
                </a:solidFill>
                <a:latin typeface="Calibri Light"/>
              </a:rPr>
              <a:t>company</a:t>
            </a:r>
            <a:endParaRPr lang="en-US" sz="4000">
              <a:solidFill>
                <a:srgbClr val="5B9BD5"/>
              </a:solidFill>
              <a:latin typeface="Calibri Light"/>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ED7D31"/>
                </a:solidFill>
                <a:latin typeface="Calibri Light"/>
              </a:rPr>
              <a:t>B</a:t>
            </a:r>
            <a:r>
              <a:rPr lang="en-US" sz="4000">
                <a:solidFill>
                  <a:srgbClr val="ED7D31"/>
                </a:solidFill>
                <a:latin typeface="Calibri Light"/>
              </a:rPr>
              <a:t> </a:t>
            </a:r>
            <a:r>
              <a:rPr lang="en-US" sz="3200">
                <a:solidFill>
                  <a:srgbClr val="ED7D31"/>
                </a:solidFill>
                <a:latin typeface="Calibri Light"/>
              </a:rPr>
              <a:t>company</a:t>
            </a:r>
            <a:endParaRPr lang="en-US" sz="4000">
              <a:solidFill>
                <a:srgbClr val="ED7D31"/>
              </a:solidFill>
              <a:latin typeface="Calibri Light"/>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70AD47"/>
                </a:solidFill>
                <a:latin typeface="Calibri Light"/>
              </a:rPr>
              <a:t>C </a:t>
            </a:r>
            <a:r>
              <a:rPr lang="en-US" sz="3200">
                <a:solidFill>
                  <a:srgbClr val="70AD47"/>
                </a:solidFill>
                <a:latin typeface="Calibri Light"/>
              </a:rPr>
              <a:t>company</a:t>
            </a:r>
            <a:endParaRPr lang="en-US" sz="4000">
              <a:solidFill>
                <a:srgbClr val="70AD47"/>
              </a:solidFill>
              <a:latin typeface="Calibri Light"/>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5B9BD5"/>
                </a:solidFill>
                <a:latin typeface="Calibri Light"/>
                <a:cs typeface="Courier New" panose="02070309020205020404" pitchFamily="49" charset="0"/>
              </a:rPr>
              <a:t>Up to</a:t>
            </a:r>
          </a:p>
          <a:p>
            <a:pPr algn="ctr"/>
            <a:r>
              <a:rPr lang="en-US" sz="4400" b="1"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1.0×10</a:t>
            </a:r>
            <a:r>
              <a:rPr lang="en-US" sz="4400" b="1" baseline="300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7</a:t>
            </a:r>
            <a:r>
              <a:rPr lang="en-US" sz="36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5B9BD5"/>
                </a:solidFill>
                <a:latin typeface="Calibri Light"/>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ED7D31"/>
                </a:solidFill>
                <a:latin typeface="Calibri Light"/>
                <a:cs typeface="Courier New" panose="02070309020205020404" pitchFamily="49" charset="0"/>
              </a:rPr>
              <a:t>Up to</a:t>
            </a:r>
          </a:p>
          <a:p>
            <a:pPr algn="ctr"/>
            <a:r>
              <a:rPr lang="en-US" sz="4400" b="1"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t>2.7×10</a:t>
            </a:r>
            <a:r>
              <a:rPr lang="en-US" sz="4400" b="1" baseline="30000"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t>6</a:t>
            </a:r>
            <a:br>
              <a:rPr lang="en-US" sz="3600"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ED7D31"/>
                </a:solidFill>
                <a:latin typeface="Calibri Light"/>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70AD47"/>
                </a:solidFill>
                <a:latin typeface="Calibri Light"/>
                <a:cs typeface="Courier New" panose="02070309020205020404" pitchFamily="49" charset="0"/>
              </a:rPr>
              <a:t>Up to</a:t>
            </a:r>
          </a:p>
          <a:p>
            <a:pPr algn="ctr"/>
            <a:r>
              <a:rPr lang="en-US" sz="4400" b="1"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3.3×10</a:t>
            </a:r>
            <a:r>
              <a:rPr lang="en-US" sz="4400" b="1" baseline="300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5</a:t>
            </a:r>
            <a:r>
              <a:rPr lang="en-US" sz="36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70AD47"/>
                </a:solidFill>
                <a:latin typeface="Calibri Light"/>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25</a:t>
            </a:fld>
            <a:endParaRPr lang="en-US">
              <a:solidFill>
                <a:prstClr val="black">
                  <a:tint val="75000"/>
                </a:prstClr>
              </a:solidFill>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5"/>
              </a:rPr>
              <a:t>Flipping Bits in Memory Without Accessing Them: An Experimental Study of DRAM Disturbance Errors</a:t>
            </a:r>
            <a:r>
              <a:rPr lang="en-US" dirty="0">
                <a:solidFill>
                  <a:srgbClr val="0000FF"/>
                </a:solidFill>
                <a:ea typeface="ＭＳ Ｐゴシック" charset="0"/>
                <a:cs typeface="ＭＳ Ｐゴシック" charset="0"/>
              </a:rPr>
              <a:t>,</a:t>
            </a:r>
            <a:r>
              <a:rPr lang="en-US" dirty="0">
                <a:solidFill>
                  <a:prstClr val="black"/>
                </a:solidFill>
                <a:latin typeface="Tahoma" charset="0"/>
                <a:ea typeface="ＭＳ Ｐゴシック" charset="0"/>
                <a:cs typeface="ＭＳ Ｐゴシック" charset="0"/>
              </a:rPr>
              <a:t> </a:t>
            </a:r>
            <a:r>
              <a:rPr lang="en-US" dirty="0">
                <a:solidFill>
                  <a:prstClr val="black"/>
                </a:solidFill>
                <a:ea typeface="ＭＳ Ｐゴシック" charset="0"/>
                <a:cs typeface="ＭＳ Ｐゴシック" charset="0"/>
              </a:rPr>
              <a:t>(Kim et al., ISCA 2014)</a:t>
            </a:r>
          </a:p>
        </p:txBody>
      </p:sp>
    </p:spTree>
    <p:extLst>
      <p:ext uri="{BB962C8B-B14F-4D97-AF65-F5344CB8AC3E}">
        <p14:creationId xmlns:p14="http://schemas.microsoft.com/office/powerpoint/2010/main" val="1249776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26</a:t>
            </a:fld>
            <a:endParaRPr lang="en-US">
              <a:solidFill>
                <a:prstClr val="black">
                  <a:tint val="75000"/>
                </a:prstClr>
              </a:solidFill>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1535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27</a:t>
            </a:fld>
            <a:endParaRPr lang="en-US">
              <a:solidFill>
                <a:prstClr val="black">
                  <a:tint val="75000"/>
                </a:prstClr>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a:solidFill>
                  <a:srgbClr val="70AE46"/>
                </a:solidFill>
                <a:latin typeface="Calibri Light"/>
                <a:cs typeface="Courier New" panose="02070309020205020404" pitchFamily="49" charset="0"/>
              </a:rPr>
              <a:t>First</a:t>
            </a:r>
          </a:p>
          <a:p>
            <a:pPr algn="ctr">
              <a:lnSpc>
                <a:spcPct val="80000"/>
              </a:lnSpc>
            </a:pPr>
            <a:r>
              <a:rPr lang="en-US" sz="2800" i="1" dirty="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70616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1500"/>
                                        <p:tgtEl>
                                          <p:spTgt spid="15"/>
                                        </p:tgtEl>
                                      </p:cBhvr>
                                    </p:animEffect>
                                    <p:set>
                                      <p:cBhvr>
                                        <p:cTn id="13"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28</a:t>
            </a:fld>
            <a:endParaRPr lang="en-US">
              <a:solidFill>
                <a:prstClr val="black">
                  <a:tint val="75000"/>
                </a:prstClr>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algn="ctr"/>
            <a:r>
              <a:rPr lang="en-US" sz="3600" i="1" dirty="0">
                <a:solidFill>
                  <a:srgbClr val="FF0000"/>
                </a:solidFill>
                <a:latin typeface="Calibri Light"/>
              </a:rPr>
              <a:t>All modules from </a:t>
            </a:r>
            <a:r>
              <a:rPr lang="en-US" sz="3200" i="1" dirty="0">
                <a:solidFill>
                  <a:srgbClr val="FF0000"/>
                </a:solidFill>
                <a:latin typeface="Cambria Math" panose="02040503050406030204" pitchFamily="18" charset="0"/>
                <a:ea typeface="Cambria Math" panose="02040503050406030204" pitchFamily="18" charset="0"/>
              </a:rPr>
              <a:t>2012–2013 </a:t>
            </a:r>
            <a:r>
              <a:rPr lang="en-US" sz="3600" i="1" dirty="0">
                <a:solidFill>
                  <a:srgbClr val="FF0000"/>
                </a:solidFill>
                <a:latin typeface="Calibri Light"/>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a:solidFill>
                  <a:srgbClr val="70AE46"/>
                </a:solidFill>
                <a:latin typeface="Calibri Light"/>
                <a:cs typeface="Courier New" panose="02070309020205020404" pitchFamily="49" charset="0"/>
              </a:rPr>
              <a:t>First</a:t>
            </a:r>
          </a:p>
          <a:p>
            <a:pPr algn="ctr">
              <a:lnSpc>
                <a:spcPct val="80000"/>
              </a:lnSpc>
            </a:pPr>
            <a:r>
              <a:rPr lang="en-US" sz="2800" i="1" dirty="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211747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a:extLst>
              <a:ext uri="{FF2B5EF4-FFF2-40B4-BE49-F238E27FC236}">
                <a16:creationId xmlns:a16="http://schemas.microsoft.com/office/drawing/2014/main" id="{B72039F2-7908-7747-AC71-C35E3F8B6312}"/>
              </a:ext>
            </a:extLst>
          </p:cNvPr>
          <p:cNvSpPr>
            <a:spLocks noGrp="1"/>
          </p:cNvSpPr>
          <p:nvPr>
            <p:ph type="title"/>
          </p:nvPr>
        </p:nvSpPr>
        <p:spPr/>
        <p:txBody>
          <a:bodyPr/>
          <a:lstStyle/>
          <a:p>
            <a:r>
              <a:rPr lang="en-US" altLang="en-US">
                <a:ea typeface="ＭＳ Ｐゴシック" panose="020B0600070205080204" pitchFamily="34" charset="-128"/>
              </a:rPr>
              <a:t>Why Is This Happening?</a:t>
            </a:r>
          </a:p>
        </p:txBody>
      </p:sp>
      <p:sp>
        <p:nvSpPr>
          <p:cNvPr id="157698" name="Content Placeholder 2">
            <a:extLst>
              <a:ext uri="{FF2B5EF4-FFF2-40B4-BE49-F238E27FC236}">
                <a16:creationId xmlns:a16="http://schemas.microsoft.com/office/drawing/2014/main" id="{F2FE70F8-C08D-784A-B5D2-4A128CA51247}"/>
              </a:ext>
            </a:extLst>
          </p:cNvPr>
          <p:cNvSpPr>
            <a:spLocks noGrp="1"/>
          </p:cNvSpPr>
          <p:nvPr>
            <p:ph idx="1"/>
          </p:nvPr>
        </p:nvSpPr>
        <p:spPr>
          <a:xfrm>
            <a:off x="228600" y="996950"/>
            <a:ext cx="8763000" cy="5194300"/>
          </a:xfrm>
        </p:spPr>
        <p:txBody>
          <a:bodyPr/>
          <a:lstStyle/>
          <a:p>
            <a:r>
              <a:rPr lang="en-US" altLang="en-US">
                <a:ea typeface="ＭＳ Ｐゴシック" panose="020B0600070205080204" pitchFamily="34" charset="-128"/>
              </a:rPr>
              <a:t>DRAM cells are too close to each other!</a:t>
            </a:r>
          </a:p>
          <a:p>
            <a:pPr lvl="1"/>
            <a:r>
              <a:rPr lang="en-US" altLang="en-US">
                <a:ea typeface="ＭＳ Ｐゴシック" panose="020B0600070205080204" pitchFamily="34" charset="-128"/>
              </a:rPr>
              <a:t>They are not electrically isolated from each other</a:t>
            </a:r>
          </a:p>
          <a:p>
            <a:endParaRPr lang="en-US" altLang="en-US">
              <a:ea typeface="ＭＳ Ｐゴシック" panose="020B0600070205080204" pitchFamily="34" charset="-128"/>
            </a:endParaRPr>
          </a:p>
          <a:p>
            <a:r>
              <a:rPr lang="en-US" altLang="en-US">
                <a:ea typeface="ＭＳ Ｐゴシック" panose="020B0600070205080204" pitchFamily="34" charset="-128"/>
              </a:rPr>
              <a:t>Access to one cell affects the value in nearby cells </a:t>
            </a:r>
          </a:p>
          <a:p>
            <a:pPr lvl="1"/>
            <a:r>
              <a:rPr lang="en-US" altLang="en-US">
                <a:ea typeface="ＭＳ Ｐゴシック" panose="020B0600070205080204" pitchFamily="34" charset="-128"/>
              </a:rPr>
              <a:t>due to </a:t>
            </a:r>
            <a:r>
              <a:rPr lang="en-US" altLang="en-US">
                <a:solidFill>
                  <a:srgbClr val="0000FF"/>
                </a:solidFill>
                <a:ea typeface="ＭＳ Ｐゴシック" panose="020B0600070205080204" pitchFamily="34" charset="-128"/>
              </a:rPr>
              <a:t>electrical interference </a:t>
            </a:r>
            <a:r>
              <a:rPr lang="en-US" altLang="en-US">
                <a:ea typeface="ＭＳ Ｐゴシック" panose="020B0600070205080204" pitchFamily="34" charset="-128"/>
              </a:rPr>
              <a:t>between </a:t>
            </a:r>
          </a:p>
          <a:p>
            <a:pPr lvl="2"/>
            <a:r>
              <a:rPr lang="en-US" altLang="en-US">
                <a:ea typeface="ＭＳ Ｐゴシック" panose="020B0600070205080204" pitchFamily="34" charset="-128"/>
              </a:rPr>
              <a:t>the cells </a:t>
            </a:r>
          </a:p>
          <a:p>
            <a:pPr lvl="2"/>
            <a:r>
              <a:rPr lang="en-US" altLang="en-US">
                <a:ea typeface="ＭＳ Ｐゴシック" panose="020B0600070205080204" pitchFamily="34" charset="-128"/>
              </a:rPr>
              <a:t>wires used for accessing the cells</a:t>
            </a:r>
          </a:p>
          <a:p>
            <a:pPr lvl="1"/>
            <a:r>
              <a:rPr lang="en-US" altLang="en-US">
                <a:ea typeface="ＭＳ Ｐゴシック" panose="020B0600070205080204" pitchFamily="34" charset="-128"/>
              </a:rPr>
              <a:t>Also called cell-to-cell coupling/interference</a:t>
            </a:r>
          </a:p>
          <a:p>
            <a:pPr lvl="1"/>
            <a:endParaRPr lang="en-US" altLang="en-US">
              <a:ea typeface="ＭＳ Ｐゴシック" panose="020B0600070205080204" pitchFamily="34" charset="-128"/>
            </a:endParaRPr>
          </a:p>
          <a:p>
            <a:r>
              <a:rPr lang="en-US" altLang="en-US">
                <a:ea typeface="ＭＳ Ｐゴシック" panose="020B0600070205080204" pitchFamily="34" charset="-128"/>
              </a:rPr>
              <a:t>Example: When we activate (apply high voltage) to a row, an adjacent row gets slightly activated as well</a:t>
            </a:r>
          </a:p>
          <a:p>
            <a:pPr lvl="1"/>
            <a:r>
              <a:rPr lang="en-US" altLang="en-US" sz="1800">
                <a:ea typeface="ＭＳ Ｐゴシック" panose="020B0600070205080204" pitchFamily="34" charset="-128"/>
              </a:rPr>
              <a:t>Vulnerable cells in that slightly-activated row lose a little bit of charge</a:t>
            </a:r>
          </a:p>
          <a:p>
            <a:pPr lvl="1"/>
            <a:r>
              <a:rPr lang="en-US" altLang="en-US" sz="1800">
                <a:ea typeface="ＭＳ Ｐゴシック" panose="020B0600070205080204" pitchFamily="34" charset="-128"/>
              </a:rPr>
              <a:t>If row hammer happens enough times, charge in such cells gets drained</a:t>
            </a:r>
          </a:p>
          <a:p>
            <a:endParaRPr lang="en-US" altLang="en-US">
              <a:ea typeface="ＭＳ Ｐゴシック" panose="020B0600070205080204" pitchFamily="34" charset="-128"/>
            </a:endParaRPr>
          </a:p>
          <a:p>
            <a:pPr lvl="1"/>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321539" name="Slide Number Placeholder 3">
            <a:extLst>
              <a:ext uri="{FF2B5EF4-FFF2-40B4-BE49-F238E27FC236}">
                <a16:creationId xmlns:a16="http://schemas.microsoft.com/office/drawing/2014/main" id="{91718BE2-B7A3-DF4E-AD38-8666BBA98BF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0A9256-885A-1840-A1BF-B76352C699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3613772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76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769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769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7698">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7698">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7698">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7698">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7698">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57698">
                                            <p:txEl>
                                              <p:pRg st="10" end="1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5769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The Story of RowHammer </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35047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Title 1">
            <a:extLst>
              <a:ext uri="{FF2B5EF4-FFF2-40B4-BE49-F238E27FC236}">
                <a16:creationId xmlns:a16="http://schemas.microsoft.com/office/drawing/2014/main" id="{939DC719-2992-8246-9B72-5EBD4930CEBB}"/>
              </a:ext>
            </a:extLst>
          </p:cNvPr>
          <p:cNvSpPr>
            <a:spLocks noGrp="1"/>
          </p:cNvSpPr>
          <p:nvPr>
            <p:ph type="title"/>
          </p:nvPr>
        </p:nvSpPr>
        <p:spPr/>
        <p:txBody>
          <a:bodyPr/>
          <a:lstStyle/>
          <a:p>
            <a:r>
              <a:rPr lang="en-US" altLang="en-US">
                <a:ea typeface="ＭＳ Ｐゴシック" panose="020B0600070205080204" pitchFamily="34" charset="-128"/>
              </a:rPr>
              <a:t>Higher-Level Implications</a:t>
            </a:r>
          </a:p>
        </p:txBody>
      </p:sp>
      <p:sp>
        <p:nvSpPr>
          <p:cNvPr id="322562" name="Content Placeholder 2">
            <a:extLst>
              <a:ext uri="{FF2B5EF4-FFF2-40B4-BE49-F238E27FC236}">
                <a16:creationId xmlns:a16="http://schemas.microsoft.com/office/drawing/2014/main" id="{EFEA4084-CCDB-344F-9530-9BC68F1E103C}"/>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This simple circuit level failure mechanism has enormous implications on upper layers of the transformation hierarchy</a:t>
            </a:r>
          </a:p>
        </p:txBody>
      </p:sp>
      <p:sp>
        <p:nvSpPr>
          <p:cNvPr id="322563" name="Slide Number Placeholder 3">
            <a:extLst>
              <a:ext uri="{FF2B5EF4-FFF2-40B4-BE49-F238E27FC236}">
                <a16:creationId xmlns:a16="http://schemas.microsoft.com/office/drawing/2014/main" id="{BE330963-EF73-884F-AF3C-398C818681B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0A91AE-CEFF-C843-9DE7-9FF006A1848B}"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
        <p:nvSpPr>
          <p:cNvPr id="5" name="Text Box 17">
            <a:extLst>
              <a:ext uri="{FF2B5EF4-FFF2-40B4-BE49-F238E27FC236}">
                <a16:creationId xmlns:a16="http://schemas.microsoft.com/office/drawing/2014/main" id="{7D056A71-063E-4D4B-80BB-22E29D548C31}"/>
              </a:ext>
            </a:extLst>
          </p:cNvPr>
          <p:cNvSpPr txBox="1">
            <a:spLocks noChangeArrowheads="1"/>
          </p:cNvSpPr>
          <p:nvPr/>
        </p:nvSpPr>
        <p:spPr bwMode="auto">
          <a:xfrm>
            <a:off x="1006475" y="4592638"/>
            <a:ext cx="2041525" cy="368300"/>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6" name="Text Box 18">
            <a:extLst>
              <a:ext uri="{FF2B5EF4-FFF2-40B4-BE49-F238E27FC236}">
                <a16:creationId xmlns:a16="http://schemas.microsoft.com/office/drawing/2014/main" id="{8AF32648-19B2-2A4D-B8E6-50D61CEF5D90}"/>
              </a:ext>
            </a:extLst>
          </p:cNvPr>
          <p:cNvSpPr txBox="1">
            <a:spLocks noChangeAspect="1" noChangeArrowheads="1"/>
          </p:cNvSpPr>
          <p:nvPr/>
        </p:nvSpPr>
        <p:spPr bwMode="auto">
          <a:xfrm>
            <a:off x="1006475" y="4221163"/>
            <a:ext cx="2041525" cy="366712"/>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 (Architecture)</a:t>
            </a:r>
          </a:p>
        </p:txBody>
      </p:sp>
      <p:sp>
        <p:nvSpPr>
          <p:cNvPr id="7" name="Text Box 19">
            <a:extLst>
              <a:ext uri="{FF2B5EF4-FFF2-40B4-BE49-F238E27FC236}">
                <a16:creationId xmlns:a16="http://schemas.microsoft.com/office/drawing/2014/main" id="{19A2AC01-FD72-0B4F-823F-6CCF2CB71333}"/>
              </a:ext>
            </a:extLst>
          </p:cNvPr>
          <p:cNvSpPr txBox="1">
            <a:spLocks noChangeAspect="1" noChangeArrowheads="1"/>
          </p:cNvSpPr>
          <p:nvPr/>
        </p:nvSpPr>
        <p:spPr bwMode="auto">
          <a:xfrm>
            <a:off x="1003300" y="3176588"/>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8" name="Text Box 20">
            <a:extLst>
              <a:ext uri="{FF2B5EF4-FFF2-40B4-BE49-F238E27FC236}">
                <a16:creationId xmlns:a16="http://schemas.microsoft.com/office/drawing/2014/main" id="{A2F67F7B-BE5A-B748-A22E-B6BEAC21C8AF}"/>
              </a:ext>
            </a:extLst>
          </p:cNvPr>
          <p:cNvSpPr txBox="1">
            <a:spLocks noChangeAspect="1" noChangeArrowheads="1"/>
          </p:cNvSpPr>
          <p:nvPr/>
        </p:nvSpPr>
        <p:spPr bwMode="auto">
          <a:xfrm>
            <a:off x="1003300" y="2805113"/>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9" name="Text Box 21">
            <a:extLst>
              <a:ext uri="{FF2B5EF4-FFF2-40B4-BE49-F238E27FC236}">
                <a16:creationId xmlns:a16="http://schemas.microsoft.com/office/drawing/2014/main" id="{BC21F721-EF81-5D47-957C-E1BD545B0811}"/>
              </a:ext>
            </a:extLst>
          </p:cNvPr>
          <p:cNvSpPr txBox="1">
            <a:spLocks noChangeAspect="1" noChangeArrowheads="1"/>
          </p:cNvSpPr>
          <p:nvPr/>
        </p:nvSpPr>
        <p:spPr bwMode="auto">
          <a:xfrm>
            <a:off x="1003300" y="2438400"/>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10" name="Text Box 22">
            <a:extLst>
              <a:ext uri="{FF2B5EF4-FFF2-40B4-BE49-F238E27FC236}">
                <a16:creationId xmlns:a16="http://schemas.microsoft.com/office/drawing/2014/main" id="{8C3A81A8-2462-6541-A99A-AC5E0099BFB6}"/>
              </a:ext>
            </a:extLst>
          </p:cNvPr>
          <p:cNvSpPr txBox="1">
            <a:spLocks noChangeAspect="1" noChangeArrowheads="1"/>
          </p:cNvSpPr>
          <p:nvPr/>
        </p:nvSpPr>
        <p:spPr bwMode="auto">
          <a:xfrm>
            <a:off x="1006475" y="49657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11" name="Text Box 23">
            <a:extLst>
              <a:ext uri="{FF2B5EF4-FFF2-40B4-BE49-F238E27FC236}">
                <a16:creationId xmlns:a16="http://schemas.microsoft.com/office/drawing/2014/main" id="{EB4B1B7D-41BA-4A49-80A2-3FA2102E8245}"/>
              </a:ext>
            </a:extLst>
          </p:cNvPr>
          <p:cNvSpPr txBox="1">
            <a:spLocks noChangeAspect="1" noChangeArrowheads="1"/>
          </p:cNvSpPr>
          <p:nvPr/>
        </p:nvSpPr>
        <p:spPr bwMode="auto">
          <a:xfrm>
            <a:off x="1006475" y="5337175"/>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12" name="Text Box 24">
            <a:extLst>
              <a:ext uri="{FF2B5EF4-FFF2-40B4-BE49-F238E27FC236}">
                <a16:creationId xmlns:a16="http://schemas.microsoft.com/office/drawing/2014/main" id="{1C7AFB91-738A-054D-AF80-620F14339858}"/>
              </a:ext>
            </a:extLst>
          </p:cNvPr>
          <p:cNvSpPr txBox="1">
            <a:spLocks noChangeAspect="1" noChangeArrowheads="1"/>
          </p:cNvSpPr>
          <p:nvPr/>
        </p:nvSpPr>
        <p:spPr bwMode="auto">
          <a:xfrm>
            <a:off x="1006475" y="3551238"/>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13" name="Text Box 23">
            <a:extLst>
              <a:ext uri="{FF2B5EF4-FFF2-40B4-BE49-F238E27FC236}">
                <a16:creationId xmlns:a16="http://schemas.microsoft.com/office/drawing/2014/main" id="{36AF30F7-3E87-354F-A033-C04C3857AF7A}"/>
              </a:ext>
            </a:extLst>
          </p:cNvPr>
          <p:cNvSpPr txBox="1">
            <a:spLocks noChangeAspect="1" noChangeArrowheads="1"/>
          </p:cNvSpPr>
          <p:nvPr/>
        </p:nvSpPr>
        <p:spPr bwMode="auto">
          <a:xfrm>
            <a:off x="1008063" y="5692775"/>
            <a:ext cx="2043112" cy="366713"/>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15" name="Text Box 17">
            <a:extLst>
              <a:ext uri="{FF2B5EF4-FFF2-40B4-BE49-F238E27FC236}">
                <a16:creationId xmlns:a16="http://schemas.microsoft.com/office/drawing/2014/main" id="{1711ABF1-1D11-3742-A555-DCA10CC6A196}"/>
              </a:ext>
            </a:extLst>
          </p:cNvPr>
          <p:cNvSpPr txBox="1">
            <a:spLocks noChangeArrowheads="1"/>
          </p:cNvSpPr>
          <p:nvPr/>
        </p:nvSpPr>
        <p:spPr bwMode="auto">
          <a:xfrm>
            <a:off x="5159375" y="4713288"/>
            <a:ext cx="2041525" cy="366712"/>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16" name="Text Box 18">
            <a:extLst>
              <a:ext uri="{FF2B5EF4-FFF2-40B4-BE49-F238E27FC236}">
                <a16:creationId xmlns:a16="http://schemas.microsoft.com/office/drawing/2014/main" id="{A9D59211-3F64-6C46-9627-EBC41D779FE3}"/>
              </a:ext>
            </a:extLst>
          </p:cNvPr>
          <p:cNvSpPr txBox="1">
            <a:spLocks noChangeAspect="1" noChangeArrowheads="1"/>
          </p:cNvSpPr>
          <p:nvPr/>
        </p:nvSpPr>
        <p:spPr bwMode="auto">
          <a:xfrm>
            <a:off x="5159375" y="4340225"/>
            <a:ext cx="2041525" cy="368300"/>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a:t>
            </a:r>
          </a:p>
        </p:txBody>
      </p:sp>
      <p:sp>
        <p:nvSpPr>
          <p:cNvPr id="17" name="Text Box 19">
            <a:extLst>
              <a:ext uri="{FF2B5EF4-FFF2-40B4-BE49-F238E27FC236}">
                <a16:creationId xmlns:a16="http://schemas.microsoft.com/office/drawing/2014/main" id="{9663B4F8-5DD5-364A-8D21-FD0EBFF1AC26}"/>
              </a:ext>
            </a:extLst>
          </p:cNvPr>
          <p:cNvSpPr txBox="1">
            <a:spLocks noChangeAspect="1" noChangeArrowheads="1"/>
          </p:cNvSpPr>
          <p:nvPr/>
        </p:nvSpPr>
        <p:spPr bwMode="auto">
          <a:xfrm>
            <a:off x="4419600" y="2755900"/>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18" name="Text Box 20">
            <a:extLst>
              <a:ext uri="{FF2B5EF4-FFF2-40B4-BE49-F238E27FC236}">
                <a16:creationId xmlns:a16="http://schemas.microsoft.com/office/drawing/2014/main" id="{2D21C675-3F3A-6349-B5E2-3B2DC0C80F6B}"/>
              </a:ext>
            </a:extLst>
          </p:cNvPr>
          <p:cNvSpPr txBox="1">
            <a:spLocks noChangeAspect="1" noChangeArrowheads="1"/>
          </p:cNvSpPr>
          <p:nvPr/>
        </p:nvSpPr>
        <p:spPr bwMode="auto">
          <a:xfrm>
            <a:off x="4419600" y="2384425"/>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19" name="Text Box 21">
            <a:extLst>
              <a:ext uri="{FF2B5EF4-FFF2-40B4-BE49-F238E27FC236}">
                <a16:creationId xmlns:a16="http://schemas.microsoft.com/office/drawing/2014/main" id="{14FBEED5-A7A3-6D4C-9EB2-57507612B0FE}"/>
              </a:ext>
            </a:extLst>
          </p:cNvPr>
          <p:cNvSpPr txBox="1">
            <a:spLocks noChangeAspect="1" noChangeArrowheads="1"/>
          </p:cNvSpPr>
          <p:nvPr/>
        </p:nvSpPr>
        <p:spPr bwMode="auto">
          <a:xfrm>
            <a:off x="4419600" y="2016125"/>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20" name="Text Box 24">
            <a:extLst>
              <a:ext uri="{FF2B5EF4-FFF2-40B4-BE49-F238E27FC236}">
                <a16:creationId xmlns:a16="http://schemas.microsoft.com/office/drawing/2014/main" id="{75B0DBB4-B97C-8747-A31B-D4188E167469}"/>
              </a:ext>
            </a:extLst>
          </p:cNvPr>
          <p:cNvSpPr txBox="1">
            <a:spLocks noChangeAspect="1" noChangeArrowheads="1"/>
          </p:cNvSpPr>
          <p:nvPr/>
        </p:nvSpPr>
        <p:spPr bwMode="auto">
          <a:xfrm>
            <a:off x="5159375" y="3670300"/>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21" name="Text Box 25">
            <a:extLst>
              <a:ext uri="{FF2B5EF4-FFF2-40B4-BE49-F238E27FC236}">
                <a16:creationId xmlns:a16="http://schemas.microsoft.com/office/drawing/2014/main" id="{8C900FFE-92DA-2248-997D-6F0B1DA1022C}"/>
              </a:ext>
            </a:extLst>
          </p:cNvPr>
          <p:cNvSpPr txBox="1">
            <a:spLocks noChangeAspect="1" noChangeArrowheads="1"/>
          </p:cNvSpPr>
          <p:nvPr/>
        </p:nvSpPr>
        <p:spPr bwMode="auto">
          <a:xfrm>
            <a:off x="8001000" y="2744788"/>
            <a:ext cx="727075" cy="338137"/>
          </a:xfrm>
          <a:prstGeom prst="rect">
            <a:avLst/>
          </a:prstGeom>
          <a:solidFill>
            <a:srgbClr val="FF00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User</a:t>
            </a:r>
          </a:p>
        </p:txBody>
      </p:sp>
      <p:sp>
        <p:nvSpPr>
          <p:cNvPr id="22" name="Line 26">
            <a:extLst>
              <a:ext uri="{FF2B5EF4-FFF2-40B4-BE49-F238E27FC236}">
                <a16:creationId xmlns:a16="http://schemas.microsoft.com/office/drawing/2014/main" id="{EBEAD8D3-8045-E24E-BF13-FB4606EEBAA8}"/>
              </a:ext>
            </a:extLst>
          </p:cNvPr>
          <p:cNvSpPr>
            <a:spLocks noChangeShapeType="1"/>
          </p:cNvSpPr>
          <p:nvPr/>
        </p:nvSpPr>
        <p:spPr bwMode="auto">
          <a:xfrm>
            <a:off x="5387975" y="3124200"/>
            <a:ext cx="361950" cy="561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 name="Line 27">
            <a:extLst>
              <a:ext uri="{FF2B5EF4-FFF2-40B4-BE49-F238E27FC236}">
                <a16:creationId xmlns:a16="http://schemas.microsoft.com/office/drawing/2014/main" id="{4388A095-6340-2448-A182-EFC9D8C41E62}"/>
              </a:ext>
            </a:extLst>
          </p:cNvPr>
          <p:cNvSpPr>
            <a:spLocks noChangeShapeType="1"/>
          </p:cNvSpPr>
          <p:nvPr/>
        </p:nvSpPr>
        <p:spPr bwMode="auto">
          <a:xfrm flipH="1" flipV="1">
            <a:off x="6475413" y="2922588"/>
            <a:ext cx="1525587" cy="7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 name="Line 28">
            <a:extLst>
              <a:ext uri="{FF2B5EF4-FFF2-40B4-BE49-F238E27FC236}">
                <a16:creationId xmlns:a16="http://schemas.microsoft.com/office/drawing/2014/main" id="{47E84CDF-1EB9-4246-B37E-A36B5426EC46}"/>
              </a:ext>
            </a:extLst>
          </p:cNvPr>
          <p:cNvSpPr>
            <a:spLocks noChangeShapeType="1"/>
          </p:cNvSpPr>
          <p:nvPr/>
        </p:nvSpPr>
        <p:spPr bwMode="auto">
          <a:xfrm flipH="1">
            <a:off x="6716713" y="3082925"/>
            <a:ext cx="1284287" cy="603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cxnSp>
        <p:nvCxnSpPr>
          <p:cNvPr id="25" name="Straight Arrow Connector 25">
            <a:extLst>
              <a:ext uri="{FF2B5EF4-FFF2-40B4-BE49-F238E27FC236}">
                <a16:creationId xmlns:a16="http://schemas.microsoft.com/office/drawing/2014/main" id="{684822DE-E380-E142-9041-0CC9E629972E}"/>
              </a:ext>
            </a:extLst>
          </p:cNvPr>
          <p:cNvCxnSpPr>
            <a:cxnSpLocks noChangeShapeType="1"/>
          </p:cNvCxnSpPr>
          <p:nvPr/>
        </p:nvCxnSpPr>
        <p:spPr bwMode="auto">
          <a:xfrm flipH="1" flipV="1">
            <a:off x="6461125" y="2200275"/>
            <a:ext cx="1539875" cy="5778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 name="Text Box 22">
            <a:extLst>
              <a:ext uri="{FF2B5EF4-FFF2-40B4-BE49-F238E27FC236}">
                <a16:creationId xmlns:a16="http://schemas.microsoft.com/office/drawing/2014/main" id="{62744FD7-C2EE-D94D-9D2A-4BF3BD1AC4B5}"/>
              </a:ext>
            </a:extLst>
          </p:cNvPr>
          <p:cNvSpPr txBox="1">
            <a:spLocks noChangeAspect="1" noChangeArrowheads="1"/>
          </p:cNvSpPr>
          <p:nvPr/>
        </p:nvSpPr>
        <p:spPr bwMode="auto">
          <a:xfrm>
            <a:off x="5159375" y="5078413"/>
            <a:ext cx="2039938" cy="373062"/>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27" name="Text Box 23">
            <a:extLst>
              <a:ext uri="{FF2B5EF4-FFF2-40B4-BE49-F238E27FC236}">
                <a16:creationId xmlns:a16="http://schemas.microsoft.com/office/drawing/2014/main" id="{AAA3C846-1A14-D741-8BE0-C9AB239F3A2E}"/>
              </a:ext>
            </a:extLst>
          </p:cNvPr>
          <p:cNvSpPr txBox="1">
            <a:spLocks noChangeAspect="1" noChangeArrowheads="1"/>
          </p:cNvSpPr>
          <p:nvPr/>
        </p:nvSpPr>
        <p:spPr bwMode="auto">
          <a:xfrm>
            <a:off x="5159375" y="5449888"/>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28" name="Text Box 23">
            <a:extLst>
              <a:ext uri="{FF2B5EF4-FFF2-40B4-BE49-F238E27FC236}">
                <a16:creationId xmlns:a16="http://schemas.microsoft.com/office/drawing/2014/main" id="{293C389C-06DD-B849-8B14-F268A9D4CB02}"/>
              </a:ext>
            </a:extLst>
          </p:cNvPr>
          <p:cNvSpPr txBox="1">
            <a:spLocks noChangeAspect="1" noChangeArrowheads="1"/>
          </p:cNvSpPr>
          <p:nvPr/>
        </p:nvSpPr>
        <p:spPr bwMode="auto">
          <a:xfrm>
            <a:off x="5160963" y="5805488"/>
            <a:ext cx="2043112" cy="366712"/>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30" name="Line 28">
            <a:extLst>
              <a:ext uri="{FF2B5EF4-FFF2-40B4-BE49-F238E27FC236}">
                <a16:creationId xmlns:a16="http://schemas.microsoft.com/office/drawing/2014/main" id="{AE0E559A-2CA7-584C-8D97-5485C7570E78}"/>
              </a:ext>
            </a:extLst>
          </p:cNvPr>
          <p:cNvSpPr>
            <a:spLocks noChangeShapeType="1"/>
          </p:cNvSpPr>
          <p:nvPr/>
        </p:nvSpPr>
        <p:spPr bwMode="auto">
          <a:xfrm flipH="1">
            <a:off x="7239000" y="3082925"/>
            <a:ext cx="1208088"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 name="Line 28">
            <a:extLst>
              <a:ext uri="{FF2B5EF4-FFF2-40B4-BE49-F238E27FC236}">
                <a16:creationId xmlns:a16="http://schemas.microsoft.com/office/drawing/2014/main" id="{41829141-4FB3-0847-AD26-BC7FB64EB7DA}"/>
              </a:ext>
            </a:extLst>
          </p:cNvPr>
          <p:cNvSpPr>
            <a:spLocks noChangeShapeType="1"/>
          </p:cNvSpPr>
          <p:nvPr/>
        </p:nvSpPr>
        <p:spPr bwMode="auto">
          <a:xfrm flipH="1">
            <a:off x="7239000" y="3082925"/>
            <a:ext cx="1219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 name="Line 27">
            <a:extLst>
              <a:ext uri="{FF2B5EF4-FFF2-40B4-BE49-F238E27FC236}">
                <a16:creationId xmlns:a16="http://schemas.microsoft.com/office/drawing/2014/main" id="{830D0188-DB81-EE4D-A7DC-6221858E4EEC}"/>
              </a:ext>
            </a:extLst>
          </p:cNvPr>
          <p:cNvSpPr>
            <a:spLocks noChangeShapeType="1"/>
          </p:cNvSpPr>
          <p:nvPr/>
        </p:nvSpPr>
        <p:spPr bwMode="auto">
          <a:xfrm flipH="1" flipV="1">
            <a:off x="6477000" y="2625725"/>
            <a:ext cx="15240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880124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6" grpId="0" animBg="1"/>
      <p:bldP spid="27" grpId="0" animBg="1"/>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4203901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cache hits</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Flush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from cache</a:t>
            </a: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endParaRP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row hits</a:t>
            </a: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to </a:t>
            </a:r>
            <a:r>
              <a:rPr kumimoji="0" lang="en-US" sz="32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Read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in another row</a:t>
            </a:r>
          </a:p>
        </p:txBody>
      </p:sp>
    </p:spTree>
    <p:extLst>
      <p:ext uri="{BB962C8B-B14F-4D97-AF65-F5344CB8AC3E}">
        <p14:creationId xmlns:p14="http://schemas.microsoft.com/office/powerpoint/2010/main" val="340393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461443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6214739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Tree>
    <p:extLst>
      <p:ext uri="{BB962C8B-B14F-4D97-AF65-F5344CB8AC3E}">
        <p14:creationId xmlns:p14="http://schemas.microsoft.com/office/powerpoint/2010/main" val="31897573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endParaRPr lang="en-US" sz="3200" b="1" i="1" dirty="0">
              <a:solidFill>
                <a:srgbClr val="FF0000"/>
              </a:solidFill>
            </a:endParaRPr>
          </a:p>
          <a:p>
            <a:pPr marL="0" indent="0" algn="ctr">
              <a:buNone/>
            </a:pPr>
            <a:r>
              <a:rPr lang="en-US" sz="3200" b="1" dirty="0">
                <a:solidFill>
                  <a:srgbClr val="FF0000"/>
                </a:solidFill>
              </a:rPr>
              <a:t>A real reliability &amp; security issue </a:t>
            </a:r>
          </a:p>
        </p:txBody>
      </p:sp>
      <p:graphicFrame>
        <p:nvGraphicFramePr>
          <p:cNvPr id="4" name="Content Placeholder 4"/>
          <p:cNvGraphicFramePr>
            <a:graphicFrameLocks/>
          </p:cNvGraphicFramePr>
          <p:nvPr>
            <p:extLst/>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Rectangle 6"/>
          <p:cNvSpPr/>
          <p:nvPr/>
        </p:nvSpPr>
        <p:spPr>
          <a:xfrm>
            <a:off x="107504" y="6239053"/>
            <a:ext cx="8242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Calibri"/>
                <a:ea typeface="+mn-ea"/>
                <a:cs typeface="+mn-cs"/>
              </a:rPr>
              <a:t>Flipping Bits in Memory Without Accessing Them: An Experimental Study of DRAM Disturbance Errors</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Observed Errors in Real Systems</a:t>
            </a:r>
          </a:p>
        </p:txBody>
      </p:sp>
    </p:spTree>
    <p:extLst>
      <p:ext uri="{BB962C8B-B14F-4D97-AF65-F5344CB8AC3E}">
        <p14:creationId xmlns:p14="http://schemas.microsoft.com/office/powerpoint/2010/main" val="326446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37</a:t>
            </a:fld>
            <a:endParaRPr lang="en-US"/>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r>
              <a:rPr lang="en-US" dirty="0">
                <a:solidFill>
                  <a:srgbClr val="0000FF"/>
                </a:solidFill>
                <a:hlinkClick r:id="rId5"/>
              </a:rPr>
              <a:t>Exploiting the DRAM rowhammer bug to gain kernel privileges </a:t>
            </a:r>
            <a:r>
              <a:rPr lang="en-US" dirty="0">
                <a:solidFill>
                  <a:srgbClr val="0000FF"/>
                </a:solidFill>
              </a:rPr>
              <a:t> (</a:t>
            </a:r>
            <a:r>
              <a:rPr lang="en-US" dirty="0" err="1">
                <a:solidFill>
                  <a:srgbClr val="0000FF"/>
                </a:solidFill>
              </a:rPr>
              <a:t>Seaborn</a:t>
            </a:r>
            <a:r>
              <a:rPr lang="en-US" dirty="0">
                <a:solidFill>
                  <a:srgbClr val="0000FF"/>
                </a:solidFill>
              </a:rPr>
              <a:t>, 2015)</a:t>
            </a:r>
          </a:p>
        </p:txBody>
      </p:sp>
      <p:sp>
        <p:nvSpPr>
          <p:cNvPr id="9" name="Rectangle 8"/>
          <p:cNvSpPr/>
          <p:nvPr/>
        </p:nvSpPr>
        <p:spPr>
          <a:xfrm>
            <a:off x="3635896" y="3212976"/>
            <a:ext cx="5493596" cy="936104"/>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6"/>
              </a:rPr>
              <a:t>Flipping Bits in Memory Without Accessing Them: An Experimental Study of DRAM Disturbance Errors</a:t>
            </a:r>
            <a:r>
              <a:rPr lang="en-US" dirty="0">
                <a:solidFill>
                  <a:srgbClr val="0000FF"/>
                </a:solidFill>
                <a:ea typeface="ＭＳ Ｐゴシック" charset="0"/>
                <a:cs typeface="ＭＳ Ｐゴシック" charset="0"/>
              </a:rPr>
              <a:t> (Kim et al., ISCA 2014)</a:t>
            </a:r>
          </a:p>
        </p:txBody>
      </p:sp>
    </p:spTree>
    <p:extLst>
      <p:ext uri="{BB962C8B-B14F-4D97-AF65-F5344CB8AC3E}">
        <p14:creationId xmlns:p14="http://schemas.microsoft.com/office/powerpoint/2010/main" val="11265240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228600" y="908720"/>
            <a:ext cx="8915400" cy="5193723"/>
          </a:xfrm>
        </p:spPr>
        <p:txBody>
          <a:bodyPr/>
          <a:lstStyle/>
          <a:p>
            <a:r>
              <a:rPr lang="en-US" sz="2000" dirty="0">
                <a:solidFill>
                  <a:srgbClr val="FF0000"/>
                </a:solidFill>
              </a:rPr>
              <a:t>“</a:t>
            </a:r>
            <a:r>
              <a:rPr lang="en-US" sz="2000" dirty="0" err="1">
                <a:solidFill>
                  <a:srgbClr val="FF0000"/>
                </a:solidFill>
              </a:rPr>
              <a:t>Rowhammer</a:t>
            </a:r>
            <a:r>
              <a:rPr lang="en-US" sz="2000" dirty="0">
                <a:solidFill>
                  <a:srgbClr val="FF0000"/>
                </a:solidFill>
              </a:rPr>
              <a:t>” is a problem with some recent DRAM devices in which repeatedly accessing a row of memory can cause bit flips in adjacent rows </a:t>
            </a:r>
            <a:r>
              <a:rPr lang="en-US" sz="2000" dirty="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a:p>
          <a:p>
            <a:r>
              <a:rPr lang="en-US" sz="2000" dirty="0"/>
              <a:t>We tested a selection of laptops and found that a subset of them exhibited the problem. </a:t>
            </a:r>
          </a:p>
          <a:p>
            <a:r>
              <a:rPr lang="en-US" sz="2000" dirty="0"/>
              <a:t>We built two working privilege escalation exploits that use this effect. </a:t>
            </a:r>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600" dirty="0">
                <a:solidFill>
                  <a:srgbClr val="0000FF"/>
                </a:solidFill>
              </a:rPr>
              <a:t>(</a:t>
            </a:r>
            <a:r>
              <a:rPr lang="en-US" sz="1600" dirty="0" err="1">
                <a:solidFill>
                  <a:srgbClr val="0000FF"/>
                </a:solidFill>
              </a:rPr>
              <a:t>Seaborn</a:t>
            </a:r>
            <a:r>
              <a:rPr lang="en-US" sz="1600" dirty="0">
                <a:solidFill>
                  <a:srgbClr val="0000FF"/>
                </a:solidFill>
              </a:rPr>
              <a:t>+, 2015)</a:t>
            </a:r>
          </a:p>
          <a:p>
            <a:pPr lvl="1"/>
            <a:endParaRPr lang="en-US" sz="1400" dirty="0"/>
          </a:p>
          <a:p>
            <a:r>
              <a:rPr lang="en-US" sz="2000" dirty="0"/>
              <a:t>One 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p>
          <a:p>
            <a:r>
              <a:rPr lang="en-US" sz="2000" dirty="0">
                <a:solidFill>
                  <a:srgbClr val="FF0000"/>
                </a:solidFill>
              </a:rPr>
              <a:t>When 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p>
          <a:p>
            <a:r>
              <a:rPr lang="en-US" sz="2000" dirty="0">
                <a:solidFill>
                  <a:srgbClr val="0000FF"/>
                </a:solidFill>
              </a:rPr>
              <a:t>It 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p:cNvSpPr/>
          <p:nvPr/>
        </p:nvSpPr>
        <p:spPr>
          <a:xfrm>
            <a:off x="107504" y="6545534"/>
            <a:ext cx="8496944"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a:rPr>
              <a:t>Exploiting the DRAM rowhammer bug to gain kernel privileges </a:t>
            </a:r>
            <a:r>
              <a:rPr kumimoji="0" lang="en-US" sz="1600" b="0" i="0" u="none" strike="noStrike" kern="1200" cap="none" spc="0" normalizeH="0" baseline="0" noProof="0" dirty="0">
                <a:ln>
                  <a:noFill/>
                </a:ln>
                <a:solidFill>
                  <a:srgbClr val="0000FF"/>
                </a:solidFill>
                <a:effectLst/>
                <a:uLnTx/>
                <a:uFillTx/>
                <a:latin typeface="Tahoma"/>
                <a:ea typeface="+mn-ea"/>
                <a:cs typeface="+mn-cs"/>
              </a:rPr>
              <a:t>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600" b="0" i="0" u="none" strike="noStrike" kern="1200" cap="none" spc="0" normalizeH="0" baseline="0" noProof="0" dirty="0">
                <a:ln>
                  <a:noFill/>
                </a:ln>
                <a:solidFill>
                  <a:srgbClr val="0000FF"/>
                </a:solidFill>
                <a:effectLst/>
                <a:uLnTx/>
                <a:uFillTx/>
                <a:latin typeface="Tahoma"/>
                <a:ea typeface="+mn-ea"/>
                <a:cs typeface="+mn-cs"/>
              </a:rPr>
              <a:t> &amp;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Dullien</a:t>
            </a:r>
            <a:r>
              <a:rPr kumimoji="0" lang="en-US" sz="1600" b="0" i="0" u="none" strike="noStrike" kern="1200" cap="none" spc="0" normalizeH="0" baseline="0" noProof="0" dirty="0">
                <a:ln>
                  <a:noFill/>
                </a:ln>
                <a:solidFill>
                  <a:srgbClr val="0000FF"/>
                </a:solidFill>
                <a:effectLst/>
                <a:uLnTx/>
                <a:uFillTx/>
                <a:latin typeface="Tahoma"/>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739758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39</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spTree>
    <p:extLst>
      <p:ext uri="{BB962C8B-B14F-4D97-AF65-F5344CB8AC3E}">
        <p14:creationId xmlns:p14="http://schemas.microsoft.com/office/powerpoint/2010/main" val="1274431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Maslow’s (Human) Hierarchy of Needs</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We need to start with </a:t>
            </a:r>
            <a:r>
              <a:rPr lang="en-US" dirty="0">
                <a:solidFill>
                  <a:srgbClr val="FF0000"/>
                </a:solidFill>
              </a:rPr>
              <a:t>reliability and security</a:t>
            </a:r>
            <a:r>
              <a:rPr lang="is-IS" dirty="0"/>
              <a:t>…</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a:t>
            </a:fld>
            <a:endParaRPr lang="en-US" altLang="en-US">
              <a:solidFill>
                <a:srgbClr val="000000"/>
              </a:solidFill>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r>
              <a:rPr lang="en-US" dirty="0">
                <a:solidFill>
                  <a:srgbClr val="000000"/>
                </a:solidFill>
              </a:rPr>
              <a:t>Maslow, “</a:t>
            </a:r>
            <a:r>
              <a:rPr lang="en-US" dirty="0">
                <a:solidFill>
                  <a:srgbClr val="0000FF"/>
                </a:solidFill>
              </a:rPr>
              <a:t>A Theory of Human Motivation</a:t>
            </a:r>
            <a:r>
              <a:rPr lang="en-US" dirty="0">
                <a:solidFill>
                  <a:srgbClr val="000000"/>
                </a:solidFill>
              </a:rPr>
              <a:t>,” </a:t>
            </a:r>
          </a:p>
          <a:p>
            <a:r>
              <a:rPr lang="en-US" dirty="0">
                <a:solidFill>
                  <a:srgbClr val="000000"/>
                </a:solidFill>
              </a:rPr>
              <a:t>Psychological Review, 1943. </a:t>
            </a:r>
          </a:p>
        </p:txBody>
      </p:sp>
      <p:sp>
        <p:nvSpPr>
          <p:cNvPr id="7" name="TextBox 6"/>
          <p:cNvSpPr txBox="1"/>
          <p:nvPr/>
        </p:nvSpPr>
        <p:spPr>
          <a:xfrm>
            <a:off x="1780551" y="6512454"/>
            <a:ext cx="3160741" cy="246221"/>
          </a:xfrm>
          <a:prstGeom prst="rect">
            <a:avLst/>
          </a:prstGeom>
          <a:noFill/>
        </p:spPr>
        <p:txBody>
          <a:bodyPr wrap="none" rtlCol="0">
            <a:spAutoFit/>
          </a:bodyPr>
          <a:lstStyle/>
          <a:p>
            <a:r>
              <a:rPr lang="en-US" sz="1000" dirty="0">
                <a:solidFill>
                  <a:srgbClr val="000000"/>
                </a:solidFill>
                <a:latin typeface="Calibri"/>
                <a:cs typeface="Calibri"/>
              </a:rPr>
              <a:t>Source: https://</a:t>
            </a:r>
            <a:r>
              <a:rPr lang="en-US" sz="1000" dirty="0" err="1">
                <a:solidFill>
                  <a:srgbClr val="000000"/>
                </a:solidFill>
                <a:latin typeface="Calibri"/>
                <a:cs typeface="Calibri"/>
              </a:rPr>
              <a:t>www.simplypsychology.org</a:t>
            </a:r>
            <a:r>
              <a:rPr lang="en-US" sz="1000" dirty="0">
                <a:solidFill>
                  <a:srgbClr val="000000"/>
                </a:solidFill>
                <a:latin typeface="Calibri"/>
                <a:cs typeface="Calibri"/>
              </a:rPr>
              <a:t>/</a:t>
            </a:r>
            <a:r>
              <a:rPr lang="en-US" sz="1000" dirty="0" err="1">
                <a:solidFill>
                  <a:srgbClr val="000000"/>
                </a:solidFill>
                <a:latin typeface="Calibri"/>
                <a:cs typeface="Calibri"/>
              </a:rPr>
              <a:t>maslow.html</a:t>
            </a:r>
            <a:endParaRPr lang="en-US" sz="1000" dirty="0">
              <a:solidFill>
                <a:srgbClr val="000000"/>
              </a:solidFill>
              <a:latin typeface="Calibri"/>
              <a:cs typeface="Calibri"/>
            </a:endParaRPr>
          </a:p>
        </p:txBody>
      </p:sp>
      <p:sp>
        <p:nvSpPr>
          <p:cNvPr id="8" name="Rectangle 7"/>
          <p:cNvSpPr/>
          <p:nvPr/>
        </p:nvSpPr>
        <p:spPr>
          <a:xfrm>
            <a:off x="4499992" y="4293096"/>
            <a:ext cx="2448272" cy="11521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 name="TextBox 8"/>
          <p:cNvSpPr txBox="1"/>
          <p:nvPr/>
        </p:nvSpPr>
        <p:spPr>
          <a:xfrm>
            <a:off x="227414" y="1052736"/>
            <a:ext cx="4477380" cy="1477328"/>
          </a:xfrm>
          <a:prstGeom prst="rect">
            <a:avLst/>
          </a:prstGeom>
          <a:noFill/>
        </p:spPr>
        <p:txBody>
          <a:bodyPr wrap="none" rtlCol="0">
            <a:spAutoFit/>
          </a:bodyPr>
          <a:lstStyle/>
          <a:p>
            <a:r>
              <a:rPr lang="en-US" dirty="0">
                <a:solidFill>
                  <a:srgbClr val="000000"/>
                </a:solidFill>
              </a:rPr>
              <a:t>Maslow, “</a:t>
            </a:r>
            <a:r>
              <a:rPr lang="en-US" dirty="0">
                <a:solidFill>
                  <a:srgbClr val="0000FF"/>
                </a:solidFill>
              </a:rPr>
              <a:t>A Theory of Human Motivation</a:t>
            </a:r>
            <a:r>
              <a:rPr lang="en-US" dirty="0">
                <a:solidFill>
                  <a:srgbClr val="000000"/>
                </a:solidFill>
              </a:rPr>
              <a:t>,” </a:t>
            </a:r>
          </a:p>
          <a:p>
            <a:r>
              <a:rPr lang="en-US" dirty="0">
                <a:solidFill>
                  <a:srgbClr val="000000"/>
                </a:solidFill>
              </a:rPr>
              <a:t>Psychological Review, 1943. </a:t>
            </a:r>
          </a:p>
          <a:p>
            <a:endParaRPr lang="en-US" dirty="0">
              <a:solidFill>
                <a:srgbClr val="000000"/>
              </a:solidFill>
            </a:endParaRPr>
          </a:p>
          <a:p>
            <a:r>
              <a:rPr lang="en-US" dirty="0">
                <a:solidFill>
                  <a:srgbClr val="000000"/>
                </a:solidFill>
              </a:rPr>
              <a:t>Maslow, “</a:t>
            </a:r>
            <a:r>
              <a:rPr lang="en-US" dirty="0">
                <a:solidFill>
                  <a:srgbClr val="0000FF"/>
                </a:solidFill>
              </a:rPr>
              <a:t>Motivation and Personality</a:t>
            </a:r>
            <a:r>
              <a:rPr lang="en-US" dirty="0">
                <a:solidFill>
                  <a:srgbClr val="000000"/>
                </a:solidFill>
              </a:rPr>
              <a:t>,”</a:t>
            </a:r>
          </a:p>
          <a:p>
            <a:r>
              <a:rPr lang="en-US" dirty="0">
                <a:solidFill>
                  <a:srgbClr val="000000"/>
                </a:solidFill>
              </a:rPr>
              <a:t>Book, 1954-1970.</a:t>
            </a:r>
          </a:p>
        </p:txBody>
      </p:sp>
      <p:pic>
        <p:nvPicPr>
          <p:cNvPr id="11" name="Picture 10">
            <a:extLst>
              <a:ext uri="{FF2B5EF4-FFF2-40B4-BE49-F238E27FC236}">
                <a16:creationId xmlns:a16="http://schemas.microsoft.com/office/drawing/2014/main" id="{95738F85-A054-C64D-9904-5FCE9D834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
        <p:nvSpPr>
          <p:cNvPr id="12" name="TextBox 11">
            <a:extLst>
              <a:ext uri="{FF2B5EF4-FFF2-40B4-BE49-F238E27FC236}">
                <a16:creationId xmlns:a16="http://schemas.microsoft.com/office/drawing/2014/main" id="{EAB36B8A-2197-054D-9277-395B050510D8}"/>
              </a:ext>
            </a:extLst>
          </p:cNvPr>
          <p:cNvSpPr txBox="1"/>
          <p:nvPr/>
        </p:nvSpPr>
        <p:spPr>
          <a:xfrm>
            <a:off x="1798285" y="6669360"/>
            <a:ext cx="6518131" cy="215444"/>
          </a:xfrm>
          <a:prstGeom prst="rect">
            <a:avLst/>
          </a:prstGeom>
          <a:noFill/>
        </p:spPr>
        <p:txBody>
          <a:bodyPr wrap="none" rtlCol="0">
            <a:spAutoFit/>
          </a:bodyPr>
          <a:lstStyle/>
          <a:p>
            <a:r>
              <a:rPr lang="en-US" sz="800" dirty="0"/>
              <a:t>Source: By </a:t>
            </a:r>
            <a:r>
              <a:rPr lang="en-US" sz="800" dirty="0" err="1"/>
              <a:t>User:Factoryjoe</a:t>
            </a:r>
            <a:r>
              <a:rPr lang="en-US" sz="800" dirty="0"/>
              <a:t> - </a:t>
            </a:r>
            <a:r>
              <a:rPr lang="en-US" sz="800" dirty="0" err="1"/>
              <a:t>Mazlow's</a:t>
            </a:r>
            <a:r>
              <a:rPr lang="en-US" sz="800" dirty="0"/>
              <a:t> Hierarchy of </a:t>
            </a:r>
            <a:r>
              <a:rPr lang="en-US" sz="800" dirty="0" err="1"/>
              <a:t>Needs.svg</a:t>
            </a:r>
            <a:r>
              <a:rPr lang="en-US" sz="800" dirty="0"/>
              <a:t>, CC BY-SA 3.0, https://</a:t>
            </a:r>
            <a:r>
              <a:rPr lang="en-US" sz="800" dirty="0" err="1"/>
              <a:t>commons.wikimedia.org</a:t>
            </a:r>
            <a:r>
              <a:rPr lang="en-US" sz="800" dirty="0"/>
              <a:t>/w/</a:t>
            </a:r>
            <a:r>
              <a:rPr lang="en-US" sz="800" dirty="0" err="1"/>
              <a:t>index.php?curid</a:t>
            </a:r>
            <a:r>
              <a:rPr lang="en-US" sz="800" dirty="0"/>
              <a:t>=7964065</a:t>
            </a:r>
          </a:p>
        </p:txBody>
      </p:sp>
    </p:spTree>
    <p:extLst>
      <p:ext uri="{BB962C8B-B14F-4D97-AF65-F5344CB8AC3E}">
        <p14:creationId xmlns:p14="http://schemas.microsoft.com/office/powerpoint/2010/main" val="1798602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40</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2846980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a:t>
            </a:r>
          </a:p>
        </p:txBody>
      </p:sp>
      <p:sp>
        <p:nvSpPr>
          <p:cNvPr id="3" name="Content Placeholder 2"/>
          <p:cNvSpPr>
            <a:spLocks noGrp="1"/>
          </p:cNvSpPr>
          <p:nvPr>
            <p:ph idx="1"/>
          </p:nvPr>
        </p:nvSpPr>
        <p:spPr>
          <a:xfrm>
            <a:off x="107504" y="980728"/>
            <a:ext cx="9036496" cy="5051425"/>
          </a:xfrm>
        </p:spPr>
        <p:txBody>
          <a:bodyPr/>
          <a:lstStyle/>
          <a:p>
            <a:pPr>
              <a:buFont typeface="Wingdings" pitchFamily="2" charset="2"/>
              <a:buChar char="n"/>
              <a:defRPr/>
            </a:pPr>
            <a:r>
              <a:rPr lang="en-US" sz="2000" dirty="0">
                <a:solidFill>
                  <a:srgbClr val="0000FF"/>
                </a:solidFill>
              </a:rPr>
              <a:t>Our first detailed study: </a:t>
            </a:r>
            <a:r>
              <a:rPr lang="en-US" sz="2000" dirty="0" err="1">
                <a:solidFill>
                  <a:srgbClr val="0000FF"/>
                </a:solidFill>
              </a:rPr>
              <a:t>Rowhammer</a:t>
            </a:r>
            <a:r>
              <a:rPr lang="en-US" sz="2000" dirty="0">
                <a:solidFill>
                  <a:srgbClr val="0000FF"/>
                </a:solidFill>
              </a:rPr>
              <a:t> analysis and solutions </a:t>
            </a:r>
            <a:r>
              <a:rPr lang="en-US" sz="2000" dirty="0">
                <a:solidFill>
                  <a:srgbClr val="000000"/>
                </a:solidFill>
              </a:rPr>
              <a:t>(June 2014)</a:t>
            </a:r>
          </a:p>
          <a:p>
            <a:pPr lvl="1">
              <a:buFont typeface="Wingdings" pitchFamily="2" charset="2"/>
              <a:buChar char="n"/>
              <a:defRPr/>
            </a:pPr>
            <a:r>
              <a:rPr lang="en-US" sz="1800" dirty="0"/>
              <a:t>Yoongu Kim, Ross Daly, </a:t>
            </a:r>
            <a:r>
              <a:rPr lang="en-US" sz="1800" dirty="0" err="1"/>
              <a:t>Jeremie</a:t>
            </a:r>
            <a:r>
              <a:rPr lang="en-US" sz="1800" dirty="0"/>
              <a:t> Kim, Chris Fallin, </a:t>
            </a:r>
            <a:r>
              <a:rPr lang="en-US" sz="1800" dirty="0" err="1"/>
              <a:t>Ji</a:t>
            </a:r>
            <a:r>
              <a:rPr lang="en-US" sz="1800" dirty="0"/>
              <a:t> </a:t>
            </a:r>
            <a:r>
              <a:rPr lang="en-US" sz="1800" dirty="0" err="1"/>
              <a:t>Hye</a:t>
            </a:r>
            <a:r>
              <a:rPr lang="en-US" sz="1800" dirty="0"/>
              <a:t> Lee, Donghyuk Lee, Chris Wilkerson, </a:t>
            </a:r>
            <a:r>
              <a:rPr lang="en-US" sz="1800" dirty="0" err="1"/>
              <a:t>Konrad</a:t>
            </a:r>
            <a:r>
              <a:rPr lang="en-US" sz="1800" dirty="0"/>
              <a:t> Lai, and Onur Mutlu,</a:t>
            </a:r>
            <a:br>
              <a:rPr lang="en-US" sz="1800" dirty="0"/>
            </a:br>
            <a:r>
              <a:rPr lang="en-US" sz="1800" b="1" dirty="0">
                <a:hlinkClick r:id="rId2"/>
              </a:rPr>
              <a:t>"Flipping Bits in Memory Without Accessing Them: An Experimental Study of DRAM Disturbance Errors"</a:t>
            </a:r>
            <a:br>
              <a:rPr lang="en-US" sz="1800" dirty="0"/>
            </a:br>
            <a:r>
              <a:rPr lang="en-US" sz="1800" i="1" dirty="0"/>
              <a:t>Proceedings of the </a:t>
            </a:r>
            <a:r>
              <a:rPr lang="en-US" sz="1800" i="1" dirty="0">
                <a:hlinkClick r:id="rId3"/>
              </a:rPr>
              <a:t>41st International Symposium on Computer Architecture</a:t>
            </a:r>
            <a:r>
              <a:rPr lang="en-US" sz="1800" i="1" dirty="0"/>
              <a:t> (</a:t>
            </a:r>
            <a:r>
              <a:rPr lang="en-US" sz="1800" b="1" i="1" dirty="0"/>
              <a:t>ISCA</a:t>
            </a:r>
            <a:r>
              <a:rPr lang="en-US" sz="1800" i="1" dirty="0"/>
              <a:t>)</a:t>
            </a:r>
            <a:r>
              <a:rPr lang="en-US" sz="1800" dirty="0"/>
              <a:t>, Minneapolis, MN,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Source Code and Data</a:t>
            </a:r>
            <a:r>
              <a:rPr lang="en-US" sz="1800" dirty="0"/>
              <a:t>] </a:t>
            </a:r>
          </a:p>
          <a:p>
            <a:pPr marL="0" indent="0">
              <a:buFont typeface="Wingdings" pitchFamily="2" charset="2"/>
              <a:buNone/>
              <a:defRPr/>
            </a:pPr>
            <a:endParaRPr lang="en-US" sz="300" dirty="0">
              <a:ea typeface="+mn-ea"/>
              <a:cs typeface="+mn-cs"/>
              <a:hlinkClick r:id="rId8"/>
            </a:endParaRPr>
          </a:p>
          <a:p>
            <a:pPr>
              <a:buFont typeface="Wingdings" pitchFamily="2" charset="2"/>
              <a:buChar char="n"/>
              <a:defRPr/>
            </a:pPr>
            <a:endParaRPr lang="en-US" sz="2000" dirty="0">
              <a:ea typeface="+mn-ea"/>
              <a:cs typeface="+mn-cs"/>
            </a:endParaRPr>
          </a:p>
          <a:p>
            <a:pPr>
              <a:buFont typeface="Wingdings" pitchFamily="2" charset="2"/>
              <a:buChar char="n"/>
              <a:defRPr/>
            </a:pPr>
            <a:r>
              <a:rPr lang="en-US" sz="2000" dirty="0">
                <a:solidFill>
                  <a:srgbClr val="0000FF"/>
                </a:solidFill>
                <a:ea typeface="+mn-ea"/>
                <a:cs typeface="+mn-cs"/>
              </a:rPr>
              <a:t>Our Source Code to Induce Errors in Modern DRAM Chips </a:t>
            </a:r>
            <a:r>
              <a:rPr lang="en-US" sz="2000" dirty="0">
                <a:solidFill>
                  <a:srgbClr val="000000"/>
                </a:solidFill>
                <a:ea typeface="+mn-ea"/>
                <a:cs typeface="+mn-cs"/>
              </a:rPr>
              <a:t>(June 2014)</a:t>
            </a:r>
          </a:p>
          <a:p>
            <a:pPr lvl="1">
              <a:buFont typeface="Wingdings" pitchFamily="2" charset="2"/>
              <a:buChar char="n"/>
              <a:defRPr/>
            </a:pPr>
            <a:r>
              <a:rPr lang="en-US" sz="1800" dirty="0">
                <a:hlinkClick r:id="rId8"/>
              </a:rPr>
              <a:t>https://github.com/CMU-SAFARI/rowhammer</a:t>
            </a:r>
            <a:endParaRPr lang="en-US" sz="1800" dirty="0"/>
          </a:p>
          <a:p>
            <a:pPr>
              <a:buFont typeface="Wingdings" pitchFamily="2" charset="2"/>
              <a:buChar char="n"/>
              <a:defRPr/>
            </a:pPr>
            <a:endParaRPr lang="en-US" sz="1000" dirty="0">
              <a:ea typeface="+mn-ea"/>
              <a:cs typeface="+mn-cs"/>
            </a:endParaRPr>
          </a:p>
          <a:p>
            <a:pPr>
              <a:buFont typeface="Wingdings" pitchFamily="2" charset="2"/>
              <a:buChar char="n"/>
              <a:defRPr/>
            </a:pPr>
            <a:endParaRPr lang="en-US" sz="1000" dirty="0">
              <a:ea typeface="+mn-ea"/>
              <a:cs typeface="+mn-cs"/>
            </a:endParaRPr>
          </a:p>
          <a:p>
            <a:pPr>
              <a:buFont typeface="Wingdings" pitchFamily="2" charset="2"/>
              <a:buChar char="n"/>
              <a:defRPr/>
            </a:pPr>
            <a:r>
              <a:rPr lang="en-US" sz="2000" dirty="0">
                <a:solidFill>
                  <a:srgbClr val="0000FF"/>
                </a:solidFill>
                <a:ea typeface="+mn-ea"/>
                <a:cs typeface="+mn-cs"/>
              </a:rPr>
              <a:t>Google Project Zero’s Attack to Take Over a System </a:t>
            </a:r>
            <a:r>
              <a:rPr lang="en-US" sz="2000" dirty="0">
                <a:ea typeface="+mn-ea"/>
                <a:cs typeface="+mn-cs"/>
              </a:rPr>
              <a:t>(March 2015)</a:t>
            </a:r>
          </a:p>
          <a:p>
            <a:pPr lvl="1">
              <a:buFont typeface="Wingdings" pitchFamily="2" charset="2"/>
              <a:buChar char="n"/>
              <a:defRPr/>
            </a:pPr>
            <a:r>
              <a:rPr lang="en-US" sz="1700" dirty="0">
                <a:solidFill>
                  <a:srgbClr val="0000FF"/>
                </a:solidFill>
                <a:hlinkClick r:id="rId9"/>
              </a:rPr>
              <a:t>Exploiting the DRAM rowhammer bug to gain kernel privileges </a:t>
            </a:r>
            <a:r>
              <a:rPr lang="en-US" sz="1700" dirty="0">
                <a:solidFill>
                  <a:srgbClr val="0000FF"/>
                </a:solidFill>
              </a:rPr>
              <a:t> </a:t>
            </a:r>
            <a:r>
              <a:rPr lang="en-US" sz="1700" dirty="0"/>
              <a:t>(</a:t>
            </a:r>
            <a:r>
              <a:rPr lang="en-US" sz="1700" dirty="0" err="1"/>
              <a:t>Seaborn</a:t>
            </a:r>
            <a:r>
              <a:rPr lang="en-US" sz="1700" dirty="0"/>
              <a:t>+, 2015)</a:t>
            </a:r>
          </a:p>
          <a:p>
            <a:pPr lvl="1">
              <a:buFont typeface="Wingdings" pitchFamily="2" charset="2"/>
              <a:buChar char="n"/>
              <a:defRPr/>
            </a:pPr>
            <a:r>
              <a:rPr lang="en-US" sz="1800" dirty="0">
                <a:ea typeface="+mn-ea"/>
                <a:cs typeface="+mn-cs"/>
                <a:hlinkClick r:id="rId10"/>
              </a:rPr>
              <a:t>https://github.com/google/rowhammer-test</a:t>
            </a:r>
            <a:r>
              <a:rPr lang="en-US" sz="1800" dirty="0">
                <a:ea typeface="+mn-ea"/>
                <a:cs typeface="+mn-cs"/>
              </a:rPr>
              <a:t> </a:t>
            </a:r>
          </a:p>
          <a:p>
            <a:pPr lvl="1">
              <a:buFont typeface="Wingdings" pitchFamily="2" charset="2"/>
              <a:buChar char="n"/>
              <a:defRPr/>
            </a:pPr>
            <a:r>
              <a:rPr lang="en-US" sz="1800" b="1" dirty="0">
                <a:ea typeface="+mn-ea"/>
                <a:cs typeface="+mn-cs"/>
              </a:rPr>
              <a:t>Double-sided </a:t>
            </a:r>
            <a:r>
              <a:rPr lang="en-US" sz="1800" b="1" dirty="0" err="1">
                <a:ea typeface="+mn-ea"/>
                <a:cs typeface="+mn-cs"/>
              </a:rPr>
              <a:t>Rowhammer</a:t>
            </a:r>
            <a:endParaRPr lang="en-US" sz="1800" b="1" dirty="0">
              <a:ea typeface="+mn-ea"/>
              <a:cs typeface="+mn-cs"/>
            </a:endParaRPr>
          </a:p>
          <a:p>
            <a:pPr lvl="1">
              <a:buFont typeface="Wingdings" pitchFamily="2" charset="2"/>
              <a:buChar char="n"/>
              <a:defRPr/>
            </a:pPr>
            <a:endParaRPr lang="en-US" sz="1000" dirty="0">
              <a:ea typeface="+mn-ea"/>
              <a:cs typeface="+mn-cs"/>
            </a:endParaRPr>
          </a:p>
        </p:txBody>
      </p:sp>
      <p:sp>
        <p:nvSpPr>
          <p:cNvPr id="24883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4CA1AC-9B89-0F47-9BBA-E71BD7C7994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871353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a:solidFill>
                  <a:srgbClr val="0000FF"/>
                </a:solidFill>
              </a:rPr>
              <a:t>Remote </a:t>
            </a:r>
            <a:r>
              <a:rPr lang="en-US" sz="2000" dirty="0" err="1">
                <a:solidFill>
                  <a:srgbClr val="0000FF"/>
                </a:solidFill>
              </a:rPr>
              <a:t>RowHammer</a:t>
            </a:r>
            <a:r>
              <a:rPr lang="en-US" sz="2000" dirty="0">
                <a:solidFill>
                  <a:srgbClr val="0000FF"/>
                </a:solidFill>
              </a:rPr>
              <a:t> Attacks via JavaScript </a:t>
            </a:r>
            <a:r>
              <a:rPr lang="en-US" sz="2000" dirty="0"/>
              <a:t>(July 2015)</a:t>
            </a:r>
          </a:p>
          <a:p>
            <a:pPr lvl="1">
              <a:buFont typeface="Wingdings" pitchFamily="2" charset="2"/>
              <a:buChar char="n"/>
              <a:defRPr/>
            </a:pPr>
            <a:r>
              <a:rPr lang="en-US" sz="1800" dirty="0">
                <a:hlinkClick r:id="rId2"/>
              </a:rPr>
              <a:t>http://arxiv.org/abs/1507.06955</a:t>
            </a:r>
            <a:r>
              <a:rPr lang="en-US" sz="1800" dirty="0"/>
              <a:t> </a:t>
            </a:r>
          </a:p>
          <a:p>
            <a:pPr lvl="1">
              <a:buFont typeface="Wingdings" pitchFamily="2" charset="2"/>
              <a:buChar char="n"/>
              <a:defRPr/>
            </a:pPr>
            <a:r>
              <a:rPr lang="en-US" sz="1800" dirty="0">
                <a:hlinkClick r:id="rId3"/>
              </a:rPr>
              <a:t>https://github.com/IAIK/rowhammerjs</a:t>
            </a:r>
            <a:r>
              <a:rPr lang="en-US" sz="1800" dirty="0"/>
              <a:t> </a:t>
            </a:r>
          </a:p>
          <a:p>
            <a:pPr lvl="1">
              <a:buFont typeface="Wingdings" pitchFamily="2" charset="2"/>
              <a:buChar char="n"/>
              <a:defRPr/>
            </a:pPr>
            <a:r>
              <a:rPr lang="en-US" sz="1800" dirty="0" err="1"/>
              <a:t>Gruss</a:t>
            </a:r>
            <a:r>
              <a:rPr lang="en-US" sz="1800" dirty="0"/>
              <a:t> et al., DIMVA 2016.</a:t>
            </a:r>
          </a:p>
          <a:p>
            <a:pPr lvl="1">
              <a:buFont typeface="Wingdings" pitchFamily="2" charset="2"/>
              <a:buChar char="n"/>
              <a:defRPr/>
            </a:pPr>
            <a:r>
              <a:rPr lang="en-US" sz="1800" b="1" dirty="0"/>
              <a:t>CLFLUSH-free </a:t>
            </a:r>
            <a:r>
              <a:rPr lang="en-US" sz="1800" b="1" dirty="0" err="1"/>
              <a:t>Rowhammer</a:t>
            </a:r>
            <a:endParaRPr lang="en-US" sz="1800" b="1" dirty="0"/>
          </a:p>
          <a:p>
            <a:pPr lvl="1">
              <a:buFont typeface="Wingdings" pitchFamily="2" charset="2"/>
              <a:buChar char="n"/>
              <a:defRPr/>
            </a:pPr>
            <a:r>
              <a:rPr lang="en-US" sz="1800" dirty="0"/>
              <a:t>“A fully automated attack that requires nothing but a website with JavaScript to </a:t>
            </a:r>
            <a:r>
              <a:rPr lang="en-US" sz="1800" b="1" dirty="0"/>
              <a:t>trigger faults on remote hardware</a:t>
            </a:r>
            <a:r>
              <a:rPr lang="en-US" sz="1800" dirty="0"/>
              <a:t>.” </a:t>
            </a:r>
          </a:p>
          <a:p>
            <a:pPr lvl="1">
              <a:buFont typeface="Wingdings" pitchFamily="2" charset="2"/>
              <a:buChar char="n"/>
              <a:defRPr/>
            </a:pPr>
            <a:r>
              <a:rPr lang="en-US" sz="1800" dirty="0"/>
              <a:t>“We can gain unrestricted access to systems of website visitors.”</a:t>
            </a:r>
          </a:p>
          <a:p>
            <a:endParaRPr lang="en-US" sz="2000" dirty="0"/>
          </a:p>
          <a:p>
            <a:r>
              <a:rPr lang="en-US" sz="2000" dirty="0">
                <a:solidFill>
                  <a:srgbClr val="0000FF"/>
                </a:solidFill>
              </a:rPr>
              <a:t>ANVIL: Software-Based Protection Against Next-Generation </a:t>
            </a:r>
            <a:r>
              <a:rPr lang="en-US" sz="2000" dirty="0" err="1">
                <a:solidFill>
                  <a:srgbClr val="0000FF"/>
                </a:solidFill>
              </a:rPr>
              <a:t>Rowhammer</a:t>
            </a:r>
            <a:r>
              <a:rPr lang="en-US" sz="2000" dirty="0">
                <a:solidFill>
                  <a:srgbClr val="0000FF"/>
                </a:solidFill>
              </a:rPr>
              <a:t> Attacks </a:t>
            </a:r>
            <a:r>
              <a:rPr lang="en-US" sz="2000" dirty="0"/>
              <a:t>(March 2016)</a:t>
            </a:r>
          </a:p>
          <a:p>
            <a:pPr lvl="1"/>
            <a:r>
              <a:rPr lang="en-US" sz="1800" dirty="0">
                <a:hlinkClick r:id="rId4"/>
              </a:rPr>
              <a:t>http://dl.acm.org/citation.cfm?doid=2872362.2872390</a:t>
            </a:r>
            <a:r>
              <a:rPr lang="en-US" sz="1800" dirty="0"/>
              <a:t> </a:t>
            </a:r>
          </a:p>
          <a:p>
            <a:pPr lvl="1"/>
            <a:r>
              <a:rPr lang="en-US" sz="1800" dirty="0" err="1"/>
              <a:t>Aweke</a:t>
            </a:r>
            <a:r>
              <a:rPr lang="en-US" sz="1800" dirty="0"/>
              <a:t> et al., ASPLOS 2016</a:t>
            </a:r>
          </a:p>
          <a:p>
            <a:pPr lvl="1"/>
            <a:r>
              <a:rPr lang="en-US" sz="1800" b="1" dirty="0"/>
              <a:t>CLFLUSH-free </a:t>
            </a:r>
            <a:r>
              <a:rPr lang="en-US" sz="1800" b="1" dirty="0" err="1"/>
              <a:t>Rowhammer</a:t>
            </a:r>
            <a:endParaRPr lang="en-US" sz="1800" b="1" dirty="0"/>
          </a:p>
          <a:p>
            <a:pPr lvl="1"/>
            <a:r>
              <a:rPr lang="en-US" sz="1800" dirty="0"/>
              <a:t>Software based monitoring for </a:t>
            </a:r>
            <a:r>
              <a:rPr lang="en-US" sz="1800" dirty="0" err="1"/>
              <a:t>rowhammer</a:t>
            </a:r>
            <a:r>
              <a:rPr lang="en-US" sz="1800" dirty="0"/>
              <a:t> detection</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7257134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(III)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err="1">
                <a:solidFill>
                  <a:srgbClr val="0000FF"/>
                </a:solidFill>
              </a:rPr>
              <a:t>Dedup</a:t>
            </a:r>
            <a:r>
              <a:rPr lang="en-US" sz="2000" dirty="0">
                <a:solidFill>
                  <a:srgbClr val="0000FF"/>
                </a:solidFill>
              </a:rPr>
              <a:t> Est Machina: Memory Deduplication as an Advanced Exploitation Vector </a:t>
            </a:r>
            <a:r>
              <a:rPr lang="en-US" sz="2000" dirty="0"/>
              <a:t>(May 2016)</a:t>
            </a:r>
          </a:p>
          <a:p>
            <a:pPr lvl="1">
              <a:buFont typeface="Wingdings" pitchFamily="2" charset="2"/>
              <a:buChar char="n"/>
              <a:defRPr/>
            </a:pPr>
            <a:r>
              <a:rPr lang="en-US" sz="1800" dirty="0">
                <a:hlinkClick r:id="rId2"/>
              </a:rPr>
              <a:t>https://www.ieee-security.org/TC/SP2016/papers/0824a987.pdf</a:t>
            </a:r>
            <a:r>
              <a:rPr lang="en-US" sz="1800" dirty="0"/>
              <a:t> </a:t>
            </a:r>
          </a:p>
          <a:p>
            <a:pPr lvl="1">
              <a:buFont typeface="Wingdings" pitchFamily="2" charset="2"/>
              <a:buChar char="n"/>
              <a:defRPr/>
            </a:pPr>
            <a:r>
              <a:rPr lang="en-US" sz="1800" dirty="0"/>
              <a:t>Bosman et al., IEEE S&amp;P 2016.</a:t>
            </a:r>
          </a:p>
          <a:p>
            <a:pPr lvl="1">
              <a:buFont typeface="Wingdings" pitchFamily="2" charset="2"/>
              <a:buChar char="n"/>
              <a:defRPr/>
            </a:pPr>
            <a:r>
              <a:rPr lang="en-US" sz="1800" dirty="0"/>
              <a:t>Exploits </a:t>
            </a:r>
            <a:r>
              <a:rPr lang="en-US" sz="1800" dirty="0" err="1"/>
              <a:t>Rowhammer</a:t>
            </a:r>
            <a:r>
              <a:rPr lang="en-US" sz="1800" dirty="0"/>
              <a:t> and Memory Deduplication to overtake a browser </a:t>
            </a:r>
          </a:p>
          <a:p>
            <a:pPr lvl="1">
              <a:buFont typeface="Wingdings" pitchFamily="2" charset="2"/>
              <a:buChar char="n"/>
              <a:defRPr/>
            </a:pPr>
            <a:r>
              <a:rPr lang="en-US" sz="1800" dirty="0"/>
              <a:t>“We report on the </a:t>
            </a:r>
            <a:r>
              <a:rPr lang="en-US" sz="1800" b="1" dirty="0"/>
              <a:t>first reliable remote exploit for the </a:t>
            </a:r>
            <a:r>
              <a:rPr lang="en-US" sz="1800" b="1" dirty="0" err="1"/>
              <a:t>Rowhammer</a:t>
            </a:r>
            <a:r>
              <a:rPr lang="en-US" sz="1800" b="1" dirty="0"/>
              <a:t> vulnerability</a:t>
            </a:r>
            <a:r>
              <a:rPr lang="en-US" sz="1800" dirty="0"/>
              <a:t> running entirely in Microsoft Edge.” </a:t>
            </a:r>
          </a:p>
          <a:p>
            <a:pPr lvl="1">
              <a:buFont typeface="Wingdings" pitchFamily="2" charset="2"/>
              <a:buChar char="n"/>
              <a:defRPr/>
            </a:pPr>
            <a:r>
              <a:rPr lang="en-US" sz="1800" dirty="0"/>
              <a:t>“[an attacker] </a:t>
            </a:r>
            <a:r>
              <a:rPr lang="is-IS" sz="1800" dirty="0"/>
              <a:t>… </a:t>
            </a:r>
            <a:r>
              <a:rPr lang="en-US" sz="1800" dirty="0"/>
              <a:t>can reliably “own” a system with all defenses up, even if the software is entirely free of bugs.”</a:t>
            </a:r>
          </a:p>
          <a:p>
            <a:pPr lvl="1">
              <a:buFont typeface="Wingdings" pitchFamily="2" charset="2"/>
              <a:buChar char="n"/>
              <a:defRPr/>
            </a:pPr>
            <a:endParaRPr lang="en-US" sz="1800" dirty="0"/>
          </a:p>
          <a:p>
            <a:pPr>
              <a:buFont typeface="Wingdings" pitchFamily="2" charset="2"/>
              <a:buChar char="n"/>
              <a:defRPr/>
            </a:pPr>
            <a:r>
              <a:rPr lang="en-US" sz="2000" dirty="0" err="1">
                <a:solidFill>
                  <a:srgbClr val="0000FF"/>
                </a:solidFill>
              </a:rPr>
              <a:t>CAn’t</a:t>
            </a:r>
            <a:r>
              <a:rPr lang="en-US" sz="2000" dirty="0">
                <a:solidFill>
                  <a:srgbClr val="0000FF"/>
                </a:solidFill>
              </a:rPr>
              <a:t> Touch This: Software-only Mitigation against </a:t>
            </a:r>
            <a:r>
              <a:rPr lang="en-US" sz="2000" dirty="0" err="1">
                <a:solidFill>
                  <a:srgbClr val="0000FF"/>
                </a:solidFill>
              </a:rPr>
              <a:t>Rowhammer</a:t>
            </a:r>
            <a:r>
              <a:rPr lang="en-US" sz="2000" dirty="0">
                <a:solidFill>
                  <a:srgbClr val="0000FF"/>
                </a:solidFill>
              </a:rPr>
              <a:t> Attacks targeting Kernel Memory </a:t>
            </a:r>
            <a:r>
              <a:rPr lang="en-US" sz="2000" dirty="0"/>
              <a:t>(August 2017)</a:t>
            </a:r>
          </a:p>
          <a:p>
            <a:pPr lvl="1">
              <a:buFont typeface="Wingdings" pitchFamily="2" charset="2"/>
              <a:buChar char="n"/>
              <a:defRPr/>
            </a:pPr>
            <a:r>
              <a:rPr lang="en-US" sz="1800" dirty="0">
                <a:solidFill>
                  <a:srgbClr val="0000FF"/>
                </a:solidFill>
                <a:hlinkClick r:id="rId3"/>
              </a:rPr>
              <a:t>https://www.usenix.org/system/files/conference/usenixsecurity17/sec17-brasser.pdf</a:t>
            </a:r>
            <a:r>
              <a:rPr lang="en-US" sz="1800" dirty="0">
                <a:solidFill>
                  <a:srgbClr val="0000FF"/>
                </a:solidFill>
              </a:rPr>
              <a:t> </a:t>
            </a:r>
          </a:p>
          <a:p>
            <a:pPr lvl="1">
              <a:buFont typeface="Wingdings" pitchFamily="2" charset="2"/>
              <a:buChar char="n"/>
              <a:defRPr/>
            </a:pPr>
            <a:r>
              <a:rPr lang="en-US" sz="1800" dirty="0" err="1"/>
              <a:t>Brasser</a:t>
            </a:r>
            <a:r>
              <a:rPr lang="en-US" sz="1800" dirty="0"/>
              <a:t> et al., USENIX Security 2017.</a:t>
            </a:r>
          </a:p>
          <a:p>
            <a:pPr lvl="1">
              <a:buFont typeface="Wingdings" pitchFamily="2" charset="2"/>
              <a:buChar char="n"/>
              <a:defRPr/>
            </a:pPr>
            <a:r>
              <a:rPr lang="en-US" sz="1800" dirty="0"/>
              <a:t>Partitions physical memory into security domains, user vs. kernel; limits </a:t>
            </a:r>
            <a:r>
              <a:rPr lang="en-US" sz="1800" dirty="0" err="1"/>
              <a:t>rowhammer</a:t>
            </a:r>
            <a:r>
              <a:rPr lang="en-US" sz="1800" dirty="0"/>
              <a:t>-induced bit flips to the user domain.</a:t>
            </a:r>
          </a:p>
          <a:p>
            <a:endParaRPr lang="en-US" sz="20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5874962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97CD5-76F2-4643-AE4E-480AEA85533D}"/>
              </a:ext>
            </a:extLst>
          </p:cNvPr>
          <p:cNvSpPr>
            <a:spLocks noGrp="1"/>
          </p:cNvSpPr>
          <p:nvPr>
            <p:ph type="title"/>
          </p:nvPr>
        </p:nvSpPr>
        <p:spPr/>
        <p:txBody>
          <a:bodyPr/>
          <a:lstStyle/>
          <a:p>
            <a:r>
              <a:rPr lang="en-US" dirty="0">
                <a:latin typeface="Garamond" charset="0"/>
              </a:rPr>
              <a:t>Selected Readings on RowHammer (IV)</a:t>
            </a:r>
            <a:endParaRPr lang="en-US" dirty="0"/>
          </a:p>
        </p:txBody>
      </p:sp>
      <p:sp>
        <p:nvSpPr>
          <p:cNvPr id="3" name="Content Placeholder 2">
            <a:extLst>
              <a:ext uri="{FF2B5EF4-FFF2-40B4-BE49-F238E27FC236}">
                <a16:creationId xmlns:a16="http://schemas.microsoft.com/office/drawing/2014/main" id="{F2175247-0161-0942-B7C7-31A1965F6145}"/>
              </a:ext>
            </a:extLst>
          </p:cNvPr>
          <p:cNvSpPr>
            <a:spLocks noGrp="1"/>
          </p:cNvSpPr>
          <p:nvPr>
            <p:ph idx="1"/>
          </p:nvPr>
        </p:nvSpPr>
        <p:spPr/>
        <p:txBody>
          <a:bodyPr/>
          <a:lstStyle/>
          <a:p>
            <a:r>
              <a:rPr lang="en-US" sz="2000" dirty="0">
                <a:solidFill>
                  <a:srgbClr val="0000FF"/>
                </a:solidFill>
              </a:rPr>
              <a:t>A New Approach for </a:t>
            </a:r>
            <a:r>
              <a:rPr lang="en-US" sz="2000" dirty="0" err="1">
                <a:solidFill>
                  <a:srgbClr val="0000FF"/>
                </a:solidFill>
              </a:rPr>
              <a:t>Rowhammer</a:t>
            </a:r>
            <a:r>
              <a:rPr lang="en-US" sz="2000" dirty="0">
                <a:solidFill>
                  <a:srgbClr val="0000FF"/>
                </a:solidFill>
              </a:rPr>
              <a:t> Attacks </a:t>
            </a:r>
            <a:r>
              <a:rPr lang="en-US" sz="2000" dirty="0"/>
              <a:t>(May 2016)</a:t>
            </a:r>
          </a:p>
          <a:p>
            <a:pPr lvl="1"/>
            <a:r>
              <a:rPr lang="en-US" sz="1800" dirty="0">
                <a:hlinkClick r:id="rId2"/>
              </a:rPr>
              <a:t>https://ieeexplore.ieee.org/document/7495576</a:t>
            </a:r>
            <a:r>
              <a:rPr lang="en-US" sz="1800" dirty="0"/>
              <a:t> </a:t>
            </a:r>
          </a:p>
          <a:p>
            <a:pPr lvl="1"/>
            <a:r>
              <a:rPr lang="en-US" sz="1800" dirty="0" err="1"/>
              <a:t>Qiao</a:t>
            </a:r>
            <a:r>
              <a:rPr lang="en-US" sz="1800" dirty="0"/>
              <a:t> et al., HOST 2016</a:t>
            </a:r>
          </a:p>
          <a:p>
            <a:pPr lvl="1"/>
            <a:r>
              <a:rPr lang="en-US" sz="1800" b="1" dirty="0"/>
              <a:t>CLFLUSH-free </a:t>
            </a:r>
            <a:r>
              <a:rPr lang="en-US" sz="1800" b="1" dirty="0" err="1"/>
              <a:t>RowHammer</a:t>
            </a:r>
            <a:endParaRPr lang="en-US" sz="1800" dirty="0"/>
          </a:p>
          <a:p>
            <a:pPr lvl="1"/>
            <a:r>
              <a:rPr lang="en-US" sz="1800" dirty="0"/>
              <a:t>“</a:t>
            </a:r>
            <a:r>
              <a:rPr lang="en-US" sz="1800" dirty="0" err="1"/>
              <a:t>Libc</a:t>
            </a:r>
            <a:r>
              <a:rPr lang="en-US" sz="1800" dirty="0"/>
              <a:t> functions </a:t>
            </a:r>
            <a:r>
              <a:rPr lang="en-US" sz="1800" dirty="0" err="1"/>
              <a:t>memset</a:t>
            </a:r>
            <a:r>
              <a:rPr lang="en-US" sz="1800" dirty="0"/>
              <a:t> and </a:t>
            </a:r>
            <a:r>
              <a:rPr lang="en-US" sz="1800" dirty="0" err="1"/>
              <a:t>memcpy</a:t>
            </a:r>
            <a:r>
              <a:rPr lang="en-US" sz="1800" dirty="0"/>
              <a:t> are found capable of </a:t>
            </a:r>
            <a:r>
              <a:rPr lang="en-US" sz="1800" dirty="0" err="1"/>
              <a:t>rowhammer</a:t>
            </a:r>
            <a:r>
              <a:rPr lang="en-US" sz="1800" dirty="0"/>
              <a:t>.”</a:t>
            </a:r>
          </a:p>
          <a:p>
            <a:pPr lvl="1"/>
            <a:r>
              <a:rPr lang="en-US" sz="1800" dirty="0"/>
              <a:t>Triggers </a:t>
            </a:r>
            <a:r>
              <a:rPr lang="en-US" sz="1800" dirty="0" err="1"/>
              <a:t>RowHammer</a:t>
            </a:r>
            <a:r>
              <a:rPr lang="en-US" sz="1800" dirty="0"/>
              <a:t> with malicious inputs but benign code </a:t>
            </a:r>
            <a:br>
              <a:rPr lang="en-US" sz="1800" dirty="0"/>
            </a:br>
            <a:endParaRPr lang="en-US" sz="1800" dirty="0"/>
          </a:p>
          <a:p>
            <a:r>
              <a:rPr lang="en-US" sz="2000" dirty="0">
                <a:solidFill>
                  <a:srgbClr val="0000FF"/>
                </a:solidFill>
              </a:rPr>
              <a:t>One Bit Flips, One Cloud Flops: Cross-VM Row Hammer Attacks and Privilege Escalation</a:t>
            </a:r>
            <a:r>
              <a:rPr lang="en-US" sz="2000" dirty="0"/>
              <a:t> (August 2016)</a:t>
            </a:r>
          </a:p>
          <a:p>
            <a:pPr lvl="1"/>
            <a:r>
              <a:rPr lang="en-US" sz="1800" dirty="0">
                <a:hlinkClick r:id="rId3"/>
              </a:rPr>
              <a:t>https://www.usenix.org/system/files/conference/usenixsecurity16/sec16_paper_xiao.pdf</a:t>
            </a:r>
            <a:r>
              <a:rPr lang="en-US" sz="1800" dirty="0"/>
              <a:t> </a:t>
            </a:r>
          </a:p>
          <a:p>
            <a:pPr lvl="1"/>
            <a:r>
              <a:rPr lang="en-US" sz="1800" dirty="0"/>
              <a:t>Xiao et al., USENIX Security 2016.</a:t>
            </a:r>
          </a:p>
          <a:p>
            <a:pPr lvl="1"/>
            <a:r>
              <a:rPr lang="en-US" sz="1800" b="1" dirty="0"/>
              <a:t>“Technique that allows a malicious guest VM to have read and write accesses to arbitrary physical pages on a shared machine.”</a:t>
            </a:r>
            <a:endParaRPr lang="en-US" sz="1800" dirty="0"/>
          </a:p>
          <a:p>
            <a:pPr lvl="1"/>
            <a:r>
              <a:rPr lang="en-US" sz="1800" dirty="0"/>
              <a:t>Graph-based algorithm to reverse engineer mapping of physical addresses in DRAM </a:t>
            </a:r>
          </a:p>
          <a:p>
            <a:endParaRPr lang="en-US" sz="2000" dirty="0"/>
          </a:p>
        </p:txBody>
      </p:sp>
      <p:sp>
        <p:nvSpPr>
          <p:cNvPr id="4" name="Slide Number Placeholder 3">
            <a:extLst>
              <a:ext uri="{FF2B5EF4-FFF2-40B4-BE49-F238E27FC236}">
                <a16:creationId xmlns:a16="http://schemas.microsoft.com/office/drawing/2014/main" id="{38233521-6653-454C-9B75-AE70BA23D8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6537371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8727-ACF3-B74B-B9C3-A5F300E6577C}"/>
              </a:ext>
            </a:extLst>
          </p:cNvPr>
          <p:cNvSpPr>
            <a:spLocks noGrp="1"/>
          </p:cNvSpPr>
          <p:nvPr>
            <p:ph type="title"/>
          </p:nvPr>
        </p:nvSpPr>
        <p:spPr/>
        <p:txBody>
          <a:bodyPr/>
          <a:lstStyle/>
          <a:p>
            <a:r>
              <a:rPr lang="en-US" dirty="0">
                <a:latin typeface="Garamond" charset="0"/>
              </a:rPr>
              <a:t>Selected Readings on RowHammer (V)</a:t>
            </a:r>
            <a:endParaRPr lang="en-US" dirty="0"/>
          </a:p>
        </p:txBody>
      </p:sp>
      <p:sp>
        <p:nvSpPr>
          <p:cNvPr id="3" name="Content Placeholder 2">
            <a:extLst>
              <a:ext uri="{FF2B5EF4-FFF2-40B4-BE49-F238E27FC236}">
                <a16:creationId xmlns:a16="http://schemas.microsoft.com/office/drawing/2014/main" id="{B3E29C63-9A8C-714D-A16E-D602D345D924}"/>
              </a:ext>
            </a:extLst>
          </p:cNvPr>
          <p:cNvSpPr>
            <a:spLocks noGrp="1"/>
          </p:cNvSpPr>
          <p:nvPr>
            <p:ph idx="1"/>
          </p:nvPr>
        </p:nvSpPr>
        <p:spPr/>
        <p:txBody>
          <a:bodyPr/>
          <a:lstStyle/>
          <a:p>
            <a:r>
              <a:rPr lang="en-US" sz="2000" dirty="0">
                <a:solidFill>
                  <a:srgbClr val="0000FF"/>
                </a:solidFill>
              </a:rPr>
              <a:t>Curious Case of </a:t>
            </a:r>
            <a:r>
              <a:rPr lang="en-US" sz="2000" dirty="0" err="1">
                <a:solidFill>
                  <a:srgbClr val="0000FF"/>
                </a:solidFill>
              </a:rPr>
              <a:t>RowHammer</a:t>
            </a:r>
            <a:r>
              <a:rPr lang="en-US" sz="2000" dirty="0">
                <a:solidFill>
                  <a:srgbClr val="0000FF"/>
                </a:solidFill>
              </a:rPr>
              <a:t>: Flipping Secret Exponent Bits using Timing Analysis </a:t>
            </a:r>
            <a:r>
              <a:rPr lang="en-US" sz="2000" dirty="0"/>
              <a:t>(August 2016)</a:t>
            </a:r>
            <a:r>
              <a:rPr lang="en-US" sz="2000" dirty="0">
                <a:solidFill>
                  <a:srgbClr val="0000FF"/>
                </a:solidFill>
              </a:rPr>
              <a:t> </a:t>
            </a:r>
          </a:p>
          <a:p>
            <a:pPr lvl="1"/>
            <a:r>
              <a:rPr lang="en-US" sz="1800" dirty="0">
                <a:hlinkClick r:id="rId2"/>
              </a:rPr>
              <a:t>https://link.springer.com/content/pdf/10.1007%2F978-3-662-53140-2_29.pdf</a:t>
            </a:r>
            <a:r>
              <a:rPr lang="en-US" sz="1800" dirty="0"/>
              <a:t> </a:t>
            </a:r>
          </a:p>
          <a:p>
            <a:pPr lvl="1"/>
            <a:r>
              <a:rPr lang="en-US" sz="1800" dirty="0"/>
              <a:t>Bhattacharya et al., CHES 2016</a:t>
            </a:r>
          </a:p>
          <a:p>
            <a:pPr lvl="1"/>
            <a:r>
              <a:rPr lang="en-US" sz="1800" dirty="0"/>
              <a:t>Combines timing analysis to perform </a:t>
            </a:r>
            <a:r>
              <a:rPr lang="en-US" sz="1800" b="1" dirty="0" err="1"/>
              <a:t>rowhammer</a:t>
            </a:r>
            <a:r>
              <a:rPr lang="en-US" sz="1800" b="1" dirty="0"/>
              <a:t> on cryptographic keys</a:t>
            </a:r>
            <a:r>
              <a:rPr lang="en-US" sz="1800" dirty="0"/>
              <a:t> stored in memory</a:t>
            </a:r>
            <a:br>
              <a:rPr lang="en-US" sz="2000" dirty="0"/>
            </a:br>
            <a:endParaRPr lang="en-US" sz="2000" dirty="0"/>
          </a:p>
          <a:p>
            <a:r>
              <a:rPr lang="en-US" sz="2000" dirty="0">
                <a:solidFill>
                  <a:srgbClr val="0000FF"/>
                </a:solidFill>
              </a:rPr>
              <a:t>DRAMA: Exploiting DRAM Addressing for Cross-CPU Attacks </a:t>
            </a:r>
            <a:r>
              <a:rPr lang="en-US" sz="2000" dirty="0"/>
              <a:t>(August 2016)</a:t>
            </a:r>
          </a:p>
          <a:p>
            <a:pPr lvl="1"/>
            <a:r>
              <a:rPr lang="en-US" sz="1800" dirty="0">
                <a:hlinkClick r:id="rId3"/>
              </a:rPr>
              <a:t>https://www.usenix.org/system/files/conference/usenixsecurity16/sec16_paper_pessl.pdf</a:t>
            </a:r>
            <a:r>
              <a:rPr lang="en-US" sz="1800" dirty="0"/>
              <a:t> </a:t>
            </a:r>
          </a:p>
          <a:p>
            <a:pPr lvl="1"/>
            <a:r>
              <a:rPr lang="en-US" sz="1800" dirty="0" err="1"/>
              <a:t>Pessl</a:t>
            </a:r>
            <a:r>
              <a:rPr lang="en-US" sz="1800" dirty="0"/>
              <a:t> et al., USENIX Security 2016</a:t>
            </a:r>
          </a:p>
          <a:p>
            <a:pPr lvl="1"/>
            <a:r>
              <a:rPr lang="en-US" sz="1800" b="1" dirty="0"/>
              <a:t>Shows RowHammer failures on DDR4 devices despite TRR solution </a:t>
            </a:r>
            <a:endParaRPr lang="en-US" sz="1800" dirty="0"/>
          </a:p>
          <a:p>
            <a:pPr lvl="1"/>
            <a:r>
              <a:rPr lang="en-US" sz="1800" dirty="0"/>
              <a:t>Reverse engineers address mapping functions to improve existing </a:t>
            </a:r>
            <a:r>
              <a:rPr lang="en-US" sz="1800" dirty="0" err="1"/>
              <a:t>RowHammer</a:t>
            </a:r>
            <a:r>
              <a:rPr lang="en-US" sz="1800" dirty="0"/>
              <a:t> attacks</a:t>
            </a:r>
          </a:p>
          <a:p>
            <a:endParaRPr lang="en-US" sz="2000" dirty="0"/>
          </a:p>
        </p:txBody>
      </p:sp>
      <p:sp>
        <p:nvSpPr>
          <p:cNvPr id="4" name="Slide Number Placeholder 3">
            <a:extLst>
              <a:ext uri="{FF2B5EF4-FFF2-40B4-BE49-F238E27FC236}">
                <a16:creationId xmlns:a16="http://schemas.microsoft.com/office/drawing/2014/main" id="{17FD8858-9FF4-0D41-A28E-35E93F4F91F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27590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(VI)</a:t>
            </a:r>
            <a:endParaRPr lang="en-US" dirty="0"/>
          </a:p>
        </p:txBody>
      </p:sp>
      <p:sp>
        <p:nvSpPr>
          <p:cNvPr id="3" name="Content Placeholder 2"/>
          <p:cNvSpPr>
            <a:spLocks noGrp="1"/>
          </p:cNvSpPr>
          <p:nvPr>
            <p:ph idx="1"/>
          </p:nvPr>
        </p:nvSpPr>
        <p:spPr>
          <a:xfrm>
            <a:off x="228600" y="997527"/>
            <a:ext cx="8915400" cy="5193723"/>
          </a:xfrm>
        </p:spPr>
        <p:txBody>
          <a:bodyPr/>
          <a:lstStyle/>
          <a:p>
            <a:pPr>
              <a:buFont typeface="Wingdings" pitchFamily="2" charset="2"/>
              <a:buChar char="n"/>
              <a:defRPr/>
            </a:pPr>
            <a:r>
              <a:rPr lang="en-US" sz="2000" dirty="0">
                <a:solidFill>
                  <a:srgbClr val="0000FF"/>
                </a:solidFill>
              </a:rPr>
              <a:t>Flip </a:t>
            </a:r>
            <a:r>
              <a:rPr lang="en-US" sz="2000" dirty="0" err="1">
                <a:solidFill>
                  <a:srgbClr val="0000FF"/>
                </a:solidFill>
              </a:rPr>
              <a:t>Feng</a:t>
            </a:r>
            <a:r>
              <a:rPr lang="en-US" sz="2000" dirty="0">
                <a:solidFill>
                  <a:srgbClr val="0000FF"/>
                </a:solidFill>
              </a:rPr>
              <a:t> </a:t>
            </a:r>
            <a:r>
              <a:rPr lang="en-US" sz="2000" dirty="0" err="1">
                <a:solidFill>
                  <a:srgbClr val="0000FF"/>
                </a:solidFill>
              </a:rPr>
              <a:t>Shui</a:t>
            </a:r>
            <a:r>
              <a:rPr lang="en-US" sz="2000" dirty="0">
                <a:solidFill>
                  <a:srgbClr val="0000FF"/>
                </a:solidFill>
              </a:rPr>
              <a:t>: Hammering a Needle in the Software Stack </a:t>
            </a:r>
            <a:r>
              <a:rPr lang="en-US" sz="2000" dirty="0"/>
              <a:t>(August 2016)</a:t>
            </a:r>
          </a:p>
          <a:p>
            <a:pPr lvl="1">
              <a:buFont typeface="Wingdings" pitchFamily="2" charset="2"/>
              <a:buChar char="n"/>
              <a:defRPr/>
            </a:pPr>
            <a:r>
              <a:rPr lang="en-US" sz="1800" dirty="0">
                <a:hlinkClick r:id="rId2"/>
              </a:rPr>
              <a:t>https://www.usenix.org/system/files/conference/usenixsecurity16/sec16_paper_razavi.pdf</a:t>
            </a:r>
            <a:r>
              <a:rPr lang="en-US" sz="1800" dirty="0"/>
              <a:t> </a:t>
            </a:r>
          </a:p>
          <a:p>
            <a:pPr lvl="1">
              <a:buFont typeface="Wingdings" pitchFamily="2" charset="2"/>
              <a:buChar char="n"/>
              <a:defRPr/>
            </a:pPr>
            <a:r>
              <a:rPr lang="en-US" sz="1800" dirty="0" err="1"/>
              <a:t>Razavi</a:t>
            </a:r>
            <a:r>
              <a:rPr lang="en-US" sz="1800" dirty="0"/>
              <a:t> et al., USENIX Security 2016.</a:t>
            </a:r>
          </a:p>
          <a:p>
            <a:pPr lvl="1">
              <a:buFont typeface="Wingdings" pitchFamily="2" charset="2"/>
              <a:buChar char="n"/>
              <a:defRPr/>
            </a:pPr>
            <a:r>
              <a:rPr lang="en-US" sz="1800" dirty="0"/>
              <a:t>Combines memory </a:t>
            </a:r>
            <a:r>
              <a:rPr lang="en-US" sz="1800" dirty="0" err="1"/>
              <a:t>deduplication</a:t>
            </a:r>
            <a:r>
              <a:rPr lang="en-US" sz="1800" dirty="0"/>
              <a:t> and RowHammer</a:t>
            </a:r>
          </a:p>
          <a:p>
            <a:pPr lvl="1">
              <a:buFont typeface="Wingdings" pitchFamily="2" charset="2"/>
              <a:buChar char="n"/>
              <a:defRPr/>
            </a:pPr>
            <a:r>
              <a:rPr lang="en-US" sz="1800" dirty="0"/>
              <a:t>“</a:t>
            </a:r>
            <a:r>
              <a:rPr lang="en-US" sz="1800" b="1" dirty="0"/>
              <a:t>A malicious VM can gain unauthorized access to a co-hosted VM running </a:t>
            </a:r>
            <a:r>
              <a:rPr lang="en-US" sz="1800" b="1" dirty="0" err="1"/>
              <a:t>OpenSSH</a:t>
            </a:r>
            <a:r>
              <a:rPr lang="en-US" sz="1800" dirty="0"/>
              <a:t>.”</a:t>
            </a:r>
          </a:p>
          <a:p>
            <a:pPr lvl="1">
              <a:buFont typeface="Wingdings" pitchFamily="2" charset="2"/>
              <a:buChar char="n"/>
              <a:defRPr/>
            </a:pPr>
            <a:r>
              <a:rPr lang="en-US" sz="1800" dirty="0"/>
              <a:t>Breaks </a:t>
            </a:r>
            <a:r>
              <a:rPr lang="en-US" sz="1800" dirty="0" err="1"/>
              <a:t>OpenSSH</a:t>
            </a:r>
            <a:r>
              <a:rPr lang="en-US" sz="1800" dirty="0"/>
              <a:t> public key authentication </a:t>
            </a:r>
          </a:p>
          <a:p>
            <a:endParaRPr lang="en-US" sz="2000" dirty="0"/>
          </a:p>
          <a:p>
            <a:r>
              <a:rPr lang="en-US" sz="2000" dirty="0" err="1">
                <a:solidFill>
                  <a:srgbClr val="0000FF"/>
                </a:solidFill>
              </a:rPr>
              <a:t>Drammer</a:t>
            </a:r>
            <a:r>
              <a:rPr lang="en-US" sz="2000" dirty="0">
                <a:solidFill>
                  <a:srgbClr val="0000FF"/>
                </a:solidFill>
              </a:rPr>
              <a:t>: Deterministic </a:t>
            </a:r>
            <a:r>
              <a:rPr lang="en-US" sz="2000" dirty="0" err="1">
                <a:solidFill>
                  <a:srgbClr val="0000FF"/>
                </a:solidFill>
              </a:rPr>
              <a:t>Rowhammer</a:t>
            </a:r>
            <a:r>
              <a:rPr lang="en-US" sz="2000" dirty="0">
                <a:solidFill>
                  <a:srgbClr val="0000FF"/>
                </a:solidFill>
              </a:rPr>
              <a:t> Attacks on Mobile Platforms </a:t>
            </a:r>
            <a:r>
              <a:rPr lang="en-US" sz="2000" dirty="0"/>
              <a:t>(October 2016)</a:t>
            </a:r>
          </a:p>
          <a:p>
            <a:pPr lvl="1"/>
            <a:r>
              <a:rPr lang="en-US" sz="1800" dirty="0">
                <a:hlinkClick r:id="rId3"/>
              </a:rPr>
              <a:t>http://dl.acm.org/citation.cfm?id=2976749.2978406</a:t>
            </a:r>
            <a:r>
              <a:rPr lang="en-US" sz="1800" dirty="0"/>
              <a:t> </a:t>
            </a:r>
          </a:p>
          <a:p>
            <a:pPr lvl="1"/>
            <a:r>
              <a:rPr lang="en-US" sz="1800" dirty="0"/>
              <a:t>Van Der Veen et al., ACM CCS 2016</a:t>
            </a:r>
          </a:p>
          <a:p>
            <a:pPr lvl="1"/>
            <a:r>
              <a:rPr lang="en-US" sz="1800" b="1" dirty="0"/>
              <a:t>Can take over an ARM-based Android system </a:t>
            </a:r>
            <a:r>
              <a:rPr lang="en-US" sz="1800" b="1" dirty="0">
                <a:solidFill>
                  <a:srgbClr val="FF0000"/>
                </a:solidFill>
              </a:rPr>
              <a:t>deterministically</a:t>
            </a:r>
          </a:p>
          <a:p>
            <a:pPr lvl="1"/>
            <a:r>
              <a:rPr lang="en-US" sz="1800" dirty="0"/>
              <a:t>Exploits predictable physical memory allocator behavior</a:t>
            </a:r>
          </a:p>
          <a:p>
            <a:pPr lvl="2"/>
            <a:r>
              <a:rPr lang="en-US" sz="1600" dirty="0"/>
              <a:t>Can deterministically place security-sensitive data (e.g., page table) in an attacker-chosen, vulnerable location in memory</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4145836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(VII)</a:t>
            </a:r>
            <a:endParaRPr lang="en-US" dirty="0"/>
          </a:p>
        </p:txBody>
      </p:sp>
      <p:sp>
        <p:nvSpPr>
          <p:cNvPr id="3" name="Content Placeholder 2"/>
          <p:cNvSpPr>
            <a:spLocks noGrp="1"/>
          </p:cNvSpPr>
          <p:nvPr>
            <p:ph idx="1"/>
          </p:nvPr>
        </p:nvSpPr>
        <p:spPr>
          <a:xfrm>
            <a:off x="228600" y="997527"/>
            <a:ext cx="8915400" cy="5193723"/>
          </a:xfrm>
        </p:spPr>
        <p:txBody>
          <a:bodyPr/>
          <a:lstStyle/>
          <a:p>
            <a:r>
              <a:rPr lang="en-US" sz="2000" dirty="0">
                <a:solidFill>
                  <a:srgbClr val="0000FF"/>
                </a:solidFill>
              </a:rPr>
              <a:t>When Good Protections go Bad: Exploiting anti-</a:t>
            </a:r>
            <a:r>
              <a:rPr lang="en-US" sz="2000" dirty="0" err="1">
                <a:solidFill>
                  <a:srgbClr val="0000FF"/>
                </a:solidFill>
              </a:rPr>
              <a:t>DoS</a:t>
            </a:r>
            <a:r>
              <a:rPr lang="en-US" sz="2000" dirty="0">
                <a:solidFill>
                  <a:srgbClr val="0000FF"/>
                </a:solidFill>
              </a:rPr>
              <a:t> Measures to Accelerate </a:t>
            </a:r>
            <a:r>
              <a:rPr lang="en-US" sz="2000" dirty="0" err="1">
                <a:solidFill>
                  <a:srgbClr val="0000FF"/>
                </a:solidFill>
              </a:rPr>
              <a:t>Rowhammer</a:t>
            </a:r>
            <a:r>
              <a:rPr lang="en-US" sz="2000" dirty="0">
                <a:solidFill>
                  <a:srgbClr val="0000FF"/>
                </a:solidFill>
              </a:rPr>
              <a:t> Attacks </a:t>
            </a:r>
            <a:r>
              <a:rPr lang="en-US" sz="2000" dirty="0"/>
              <a:t>(May 2017)</a:t>
            </a:r>
          </a:p>
          <a:p>
            <a:pPr lvl="1"/>
            <a:r>
              <a:rPr lang="en-US" sz="1800" dirty="0">
                <a:hlinkClick r:id="rId2"/>
              </a:rPr>
              <a:t>https://web.eecs.umich.edu/~misiker/resources/HOST-2017-Misiker.pdf</a:t>
            </a:r>
            <a:r>
              <a:rPr lang="en-US" sz="1800" dirty="0"/>
              <a:t> </a:t>
            </a:r>
          </a:p>
          <a:p>
            <a:pPr lvl="1"/>
            <a:r>
              <a:rPr lang="en-US" sz="1800" dirty="0"/>
              <a:t>Aga et al., HOST 2017</a:t>
            </a:r>
          </a:p>
          <a:p>
            <a:pPr lvl="1"/>
            <a:r>
              <a:rPr lang="en-US" sz="1800" dirty="0"/>
              <a:t>“A virtual-memory based cache-flush free attack that is sufficiently fast to </a:t>
            </a:r>
            <a:r>
              <a:rPr lang="en-US" sz="1800" b="1" dirty="0" err="1"/>
              <a:t>rowhammer</a:t>
            </a:r>
            <a:r>
              <a:rPr lang="en-US" sz="1800" b="1" dirty="0"/>
              <a:t> with double rate refresh.</a:t>
            </a:r>
            <a:r>
              <a:rPr lang="en-US" sz="1800" dirty="0"/>
              <a:t>”</a:t>
            </a:r>
          </a:p>
          <a:p>
            <a:pPr lvl="1"/>
            <a:r>
              <a:rPr lang="en-US" sz="1800" dirty="0"/>
              <a:t>Enabled by Cache Allocation Technology </a:t>
            </a:r>
            <a:br>
              <a:rPr lang="en-US" sz="1800" dirty="0"/>
            </a:br>
            <a:endParaRPr lang="en-US" sz="1800" dirty="0"/>
          </a:p>
          <a:p>
            <a:r>
              <a:rPr lang="en-US" sz="2000" dirty="0">
                <a:solidFill>
                  <a:srgbClr val="0000FF"/>
                </a:solidFill>
              </a:rPr>
              <a:t>SGX-Bomb: Locking Down the Processor via </a:t>
            </a:r>
            <a:r>
              <a:rPr lang="en-US" sz="2000" dirty="0" err="1">
                <a:solidFill>
                  <a:srgbClr val="0000FF"/>
                </a:solidFill>
              </a:rPr>
              <a:t>Rowhammer</a:t>
            </a:r>
            <a:r>
              <a:rPr lang="en-US" sz="2000" dirty="0">
                <a:solidFill>
                  <a:srgbClr val="0000FF"/>
                </a:solidFill>
              </a:rPr>
              <a:t> Attack </a:t>
            </a:r>
            <a:r>
              <a:rPr lang="en-US" sz="2000" dirty="0"/>
              <a:t>(October 2017)</a:t>
            </a:r>
          </a:p>
          <a:p>
            <a:pPr lvl="1"/>
            <a:r>
              <a:rPr lang="en-US" sz="1800" dirty="0">
                <a:hlinkClick r:id="rId3"/>
              </a:rPr>
              <a:t>https://dl.acm.org/citation.cfm?id=3152709</a:t>
            </a:r>
            <a:r>
              <a:rPr lang="en-US" sz="1800" dirty="0"/>
              <a:t> </a:t>
            </a:r>
          </a:p>
          <a:p>
            <a:pPr lvl="1"/>
            <a:r>
              <a:rPr lang="en-US" sz="1800" dirty="0"/>
              <a:t>Jang et al., </a:t>
            </a:r>
            <a:r>
              <a:rPr lang="en-US" sz="1800" dirty="0" err="1"/>
              <a:t>SysTEX</a:t>
            </a:r>
            <a:r>
              <a:rPr lang="en-US" sz="1800" dirty="0"/>
              <a:t> 2017</a:t>
            </a:r>
          </a:p>
          <a:p>
            <a:pPr lvl="1"/>
            <a:r>
              <a:rPr lang="en-US" sz="1800" dirty="0"/>
              <a:t>“Launches the </a:t>
            </a:r>
            <a:r>
              <a:rPr lang="en-US" sz="1800" dirty="0" err="1"/>
              <a:t>Rowhammer</a:t>
            </a:r>
            <a:r>
              <a:rPr lang="en-US" sz="1800" dirty="0"/>
              <a:t> attack against enclave memory to trigger the processor lockdown.”</a:t>
            </a:r>
          </a:p>
          <a:p>
            <a:pPr lvl="1"/>
            <a:r>
              <a:rPr lang="en-US" sz="1800" b="1" dirty="0"/>
              <a:t>Running unknown enclave programs on the cloud can shut down servers shared with other clients. </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0795734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A60E-77D7-2F46-BE98-5DA906CF46B0}"/>
              </a:ext>
            </a:extLst>
          </p:cNvPr>
          <p:cNvSpPr>
            <a:spLocks noGrp="1"/>
          </p:cNvSpPr>
          <p:nvPr>
            <p:ph type="title"/>
          </p:nvPr>
        </p:nvSpPr>
        <p:spPr/>
        <p:txBody>
          <a:bodyPr/>
          <a:lstStyle/>
          <a:p>
            <a:r>
              <a:rPr lang="en-US" dirty="0">
                <a:latin typeface="Garamond" charset="0"/>
              </a:rPr>
              <a:t>Selected Readings on RowHammer (VIII)</a:t>
            </a:r>
            <a:endParaRPr lang="en-US" dirty="0"/>
          </a:p>
        </p:txBody>
      </p:sp>
      <p:sp>
        <p:nvSpPr>
          <p:cNvPr id="3" name="Content Placeholder 2">
            <a:extLst>
              <a:ext uri="{FF2B5EF4-FFF2-40B4-BE49-F238E27FC236}">
                <a16:creationId xmlns:a16="http://schemas.microsoft.com/office/drawing/2014/main" id="{5720AB8F-BFF8-BA43-BAE2-1A10AE5B5ABB}"/>
              </a:ext>
            </a:extLst>
          </p:cNvPr>
          <p:cNvSpPr>
            <a:spLocks noGrp="1"/>
          </p:cNvSpPr>
          <p:nvPr>
            <p:ph idx="1"/>
          </p:nvPr>
        </p:nvSpPr>
        <p:spPr/>
        <p:txBody>
          <a:bodyPr/>
          <a:lstStyle/>
          <a:p>
            <a:r>
              <a:rPr lang="en-US" sz="2000" dirty="0">
                <a:solidFill>
                  <a:srgbClr val="0000FF"/>
                </a:solidFill>
              </a:rPr>
              <a:t>Another Flip in the Wall of </a:t>
            </a:r>
            <a:r>
              <a:rPr lang="en-US" sz="2000" dirty="0" err="1">
                <a:solidFill>
                  <a:srgbClr val="0000FF"/>
                </a:solidFill>
              </a:rPr>
              <a:t>Rowhammer</a:t>
            </a:r>
            <a:r>
              <a:rPr lang="en-US" sz="2000" dirty="0">
                <a:solidFill>
                  <a:srgbClr val="0000FF"/>
                </a:solidFill>
              </a:rPr>
              <a:t> Defenses </a:t>
            </a:r>
            <a:r>
              <a:rPr lang="en-US" sz="2000" dirty="0"/>
              <a:t>(May 2018) </a:t>
            </a:r>
          </a:p>
          <a:p>
            <a:pPr lvl="1"/>
            <a:r>
              <a:rPr lang="en-US" sz="1800" dirty="0">
                <a:hlinkClick r:id="rId2"/>
              </a:rPr>
              <a:t>https://arxiv.org/pdf/1710.00551.pdf</a:t>
            </a:r>
            <a:endParaRPr lang="en-US" sz="1800" dirty="0"/>
          </a:p>
          <a:p>
            <a:pPr lvl="1"/>
            <a:r>
              <a:rPr lang="en-US" sz="1800" dirty="0" err="1"/>
              <a:t>Gruss</a:t>
            </a:r>
            <a:r>
              <a:rPr lang="en-US" sz="1800" dirty="0"/>
              <a:t> et al., IEEE S&amp;P 2018</a:t>
            </a:r>
          </a:p>
          <a:p>
            <a:pPr lvl="1"/>
            <a:r>
              <a:rPr lang="en-US" sz="1800" b="1" dirty="0"/>
              <a:t>A new type of </a:t>
            </a:r>
            <a:r>
              <a:rPr lang="en-US" sz="1800" b="1" dirty="0" err="1"/>
              <a:t>Rowhammer</a:t>
            </a:r>
            <a:r>
              <a:rPr lang="en-US" sz="1800" b="1" dirty="0"/>
              <a:t> attack which only hammers one single address</a:t>
            </a:r>
            <a:r>
              <a:rPr lang="en-US" sz="1800" dirty="0"/>
              <a:t>, which can be done without knowledge of physical addresses and DRAM mappings</a:t>
            </a:r>
          </a:p>
          <a:p>
            <a:pPr lvl="1"/>
            <a:r>
              <a:rPr lang="en-US" sz="1800" dirty="0"/>
              <a:t>Defeats static analysis and performance counter analysis defenses by running inside an SGX enclave </a:t>
            </a:r>
          </a:p>
          <a:p>
            <a:endParaRPr lang="en-US" sz="2000" dirty="0"/>
          </a:p>
          <a:p>
            <a:r>
              <a:rPr lang="en-US" sz="2000" dirty="0" err="1">
                <a:solidFill>
                  <a:srgbClr val="0000FF"/>
                </a:solidFill>
              </a:rPr>
              <a:t>GuardION</a:t>
            </a:r>
            <a:r>
              <a:rPr lang="en-US" sz="2000" dirty="0">
                <a:solidFill>
                  <a:srgbClr val="0000FF"/>
                </a:solidFill>
              </a:rPr>
              <a:t>: Practical Mitigation of DMA-Based </a:t>
            </a:r>
            <a:r>
              <a:rPr lang="en-US" sz="2000" dirty="0" err="1">
                <a:solidFill>
                  <a:srgbClr val="0000FF"/>
                </a:solidFill>
              </a:rPr>
              <a:t>Rowhammer</a:t>
            </a:r>
            <a:r>
              <a:rPr lang="en-US" sz="2000" dirty="0">
                <a:solidFill>
                  <a:srgbClr val="0000FF"/>
                </a:solidFill>
              </a:rPr>
              <a:t> Attacks on ARM </a:t>
            </a:r>
            <a:r>
              <a:rPr lang="en-US" sz="2000" dirty="0"/>
              <a:t>(June 2018)</a:t>
            </a:r>
          </a:p>
          <a:p>
            <a:pPr lvl="1"/>
            <a:r>
              <a:rPr lang="en-US" sz="1800" dirty="0">
                <a:hlinkClick r:id="rId3"/>
              </a:rPr>
              <a:t>https://link.springer.com/chapter/10.1007/978-3-319-93411-2_5</a:t>
            </a:r>
            <a:endParaRPr lang="en-US" sz="1800" dirty="0"/>
          </a:p>
          <a:p>
            <a:pPr lvl="1"/>
            <a:r>
              <a:rPr lang="en-US" sz="1800" dirty="0"/>
              <a:t>Van Der Veen et al., DIMVA 2018</a:t>
            </a:r>
          </a:p>
          <a:p>
            <a:pPr lvl="1"/>
            <a:r>
              <a:rPr lang="en-US" sz="1800" dirty="0"/>
              <a:t>Presents RAMPAGE, a DMA-based </a:t>
            </a:r>
            <a:r>
              <a:rPr lang="en-US" sz="1800" dirty="0" err="1"/>
              <a:t>RowHammer</a:t>
            </a:r>
            <a:r>
              <a:rPr lang="en-US" sz="1800" dirty="0"/>
              <a:t> attack against the latest Android OS</a:t>
            </a:r>
          </a:p>
        </p:txBody>
      </p:sp>
      <p:sp>
        <p:nvSpPr>
          <p:cNvPr id="4" name="Slide Number Placeholder 3">
            <a:extLst>
              <a:ext uri="{FF2B5EF4-FFF2-40B4-BE49-F238E27FC236}">
                <a16:creationId xmlns:a16="http://schemas.microsoft.com/office/drawing/2014/main" id="{F2D8B422-6204-6847-8622-92AEDD6CFF7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23994439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(IX)</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a:solidFill>
                  <a:srgbClr val="0000FF"/>
                </a:solidFill>
              </a:rPr>
              <a:t>Grand </a:t>
            </a:r>
            <a:r>
              <a:rPr lang="en-US" sz="2000" dirty="0" err="1">
                <a:solidFill>
                  <a:srgbClr val="0000FF"/>
                </a:solidFill>
              </a:rPr>
              <a:t>Pwning</a:t>
            </a:r>
            <a:r>
              <a:rPr lang="en-US" sz="2000" dirty="0">
                <a:solidFill>
                  <a:srgbClr val="0000FF"/>
                </a:solidFill>
              </a:rPr>
              <a:t> Unit: Accelerating Microarchitectural Attacks with the GPU </a:t>
            </a:r>
            <a:r>
              <a:rPr lang="en-US" sz="2000" dirty="0"/>
              <a:t>(May 2018)</a:t>
            </a:r>
          </a:p>
          <a:p>
            <a:pPr lvl="1">
              <a:buFont typeface="Wingdings" pitchFamily="2" charset="2"/>
              <a:buChar char="n"/>
              <a:defRPr/>
            </a:pPr>
            <a:r>
              <a:rPr lang="en-US" sz="1800" dirty="0">
                <a:hlinkClick r:id="rId2"/>
              </a:rPr>
              <a:t>https://www.vusec.net/wp-content/uploads/2018/05/glitch.pdf</a:t>
            </a:r>
            <a:r>
              <a:rPr lang="en-US" sz="1800" dirty="0"/>
              <a:t> </a:t>
            </a:r>
          </a:p>
          <a:p>
            <a:pPr lvl="1">
              <a:buFont typeface="Wingdings" pitchFamily="2" charset="2"/>
              <a:buChar char="n"/>
              <a:defRPr/>
            </a:pPr>
            <a:r>
              <a:rPr lang="en-US" sz="1800" dirty="0" err="1"/>
              <a:t>Frigo</a:t>
            </a:r>
            <a:r>
              <a:rPr lang="en-US" sz="1800" dirty="0"/>
              <a:t> et al., IEEE S&amp;P 2018.</a:t>
            </a:r>
          </a:p>
          <a:p>
            <a:pPr lvl="1">
              <a:buFont typeface="Wingdings" pitchFamily="2" charset="2"/>
              <a:buChar char="n"/>
              <a:defRPr/>
            </a:pPr>
            <a:r>
              <a:rPr lang="en-US" sz="1800" dirty="0"/>
              <a:t>The first end-to-end remote </a:t>
            </a:r>
            <a:r>
              <a:rPr lang="en-US" sz="1800" dirty="0" err="1"/>
              <a:t>Rowhammer</a:t>
            </a:r>
            <a:r>
              <a:rPr lang="en-US" sz="1800" dirty="0"/>
              <a:t> exploit on mobile platforms that use our GPU-based primitives in orchestration to </a:t>
            </a:r>
            <a:r>
              <a:rPr lang="en-US" sz="1800" b="1" dirty="0"/>
              <a:t>compromise browsers on mobile devices in under two minutes</a:t>
            </a:r>
            <a:r>
              <a:rPr lang="en-US" sz="1800" dirty="0"/>
              <a:t>.</a:t>
            </a:r>
          </a:p>
          <a:p>
            <a:endParaRPr lang="en-US" dirty="0"/>
          </a:p>
          <a:p>
            <a:pPr>
              <a:buFont typeface="Wingdings" pitchFamily="2" charset="2"/>
              <a:buChar char="n"/>
              <a:defRPr/>
            </a:pPr>
            <a:r>
              <a:rPr lang="en-US" sz="2000" dirty="0" err="1">
                <a:solidFill>
                  <a:srgbClr val="0000FF"/>
                </a:solidFill>
              </a:rPr>
              <a:t>Throwhammer</a:t>
            </a:r>
            <a:r>
              <a:rPr lang="en-US" sz="2000" dirty="0">
                <a:solidFill>
                  <a:srgbClr val="0000FF"/>
                </a:solidFill>
              </a:rPr>
              <a:t>: </a:t>
            </a:r>
            <a:r>
              <a:rPr lang="en-US" sz="2000" dirty="0" err="1">
                <a:solidFill>
                  <a:srgbClr val="0000FF"/>
                </a:solidFill>
              </a:rPr>
              <a:t>Rowhammer</a:t>
            </a:r>
            <a:r>
              <a:rPr lang="en-US" sz="2000" dirty="0">
                <a:solidFill>
                  <a:srgbClr val="0000FF"/>
                </a:solidFill>
              </a:rPr>
              <a:t> Attacks over the Network and Defenses </a:t>
            </a:r>
            <a:r>
              <a:rPr lang="en-US" sz="2000" dirty="0"/>
              <a:t>(July 2018)</a:t>
            </a:r>
          </a:p>
          <a:p>
            <a:pPr lvl="1">
              <a:buFont typeface="Wingdings" pitchFamily="2" charset="2"/>
              <a:buChar char="n"/>
              <a:defRPr/>
            </a:pPr>
            <a:r>
              <a:rPr lang="en-US" sz="1800" dirty="0">
                <a:hlinkClick r:id="rId3"/>
              </a:rPr>
              <a:t>https://www.cs.vu.nl/~herbertb/download/papers/throwhammer_atc18.pdf</a:t>
            </a:r>
            <a:endParaRPr lang="en-US" sz="1800" dirty="0"/>
          </a:p>
          <a:p>
            <a:pPr lvl="1">
              <a:buFont typeface="Wingdings" pitchFamily="2" charset="2"/>
              <a:buChar char="n"/>
              <a:defRPr/>
            </a:pPr>
            <a:r>
              <a:rPr lang="en-US" sz="1800" dirty="0"/>
              <a:t>Tatar et al., USENIX ATC 2018.</a:t>
            </a:r>
          </a:p>
          <a:p>
            <a:pPr lvl="1">
              <a:buFont typeface="Wingdings" pitchFamily="2" charset="2"/>
              <a:buChar char="n"/>
              <a:defRPr/>
            </a:pPr>
            <a:r>
              <a:rPr lang="en-US" sz="1800" dirty="0"/>
              <a:t>“[We] show that </a:t>
            </a:r>
            <a:r>
              <a:rPr lang="en-US" sz="1800" b="1" dirty="0"/>
              <a:t>an attacker can trigger and exploit </a:t>
            </a:r>
            <a:r>
              <a:rPr lang="en-US" sz="1800" b="1" dirty="0" err="1"/>
              <a:t>Rowhammer</a:t>
            </a:r>
            <a:r>
              <a:rPr lang="en-US" sz="1800" b="1" dirty="0"/>
              <a:t> bit flips directly from a remote machine by only sending network packets</a:t>
            </a:r>
            <a:r>
              <a:rPr lang="en-US" sz="1800" dirty="0"/>
              <a:t>.”</a:t>
            </a: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339548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42035083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(X)</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err="1">
                <a:solidFill>
                  <a:srgbClr val="0000FF"/>
                </a:solidFill>
              </a:rPr>
              <a:t>Nethammer</a:t>
            </a:r>
            <a:r>
              <a:rPr lang="en-US" sz="2000" dirty="0">
                <a:solidFill>
                  <a:srgbClr val="0000FF"/>
                </a:solidFill>
              </a:rPr>
              <a:t>: Inducing </a:t>
            </a:r>
            <a:r>
              <a:rPr lang="en-US" sz="2000" dirty="0" err="1">
                <a:solidFill>
                  <a:srgbClr val="0000FF"/>
                </a:solidFill>
              </a:rPr>
              <a:t>Rowhammer</a:t>
            </a:r>
            <a:r>
              <a:rPr lang="en-US" sz="2000" dirty="0">
                <a:solidFill>
                  <a:srgbClr val="0000FF"/>
                </a:solidFill>
              </a:rPr>
              <a:t> Faults through Network Requests </a:t>
            </a:r>
            <a:r>
              <a:rPr lang="en-US" sz="2000" dirty="0"/>
              <a:t>(July 2018)</a:t>
            </a:r>
          </a:p>
          <a:p>
            <a:pPr lvl="1">
              <a:buFont typeface="Wingdings" pitchFamily="2" charset="2"/>
              <a:buChar char="n"/>
              <a:defRPr/>
            </a:pPr>
            <a:r>
              <a:rPr lang="en-US" sz="1800" dirty="0">
                <a:hlinkClick r:id="rId2"/>
              </a:rPr>
              <a:t>https://arxiv.org/pdf/1805.04956.pdf</a:t>
            </a:r>
            <a:r>
              <a:rPr lang="en-US" sz="1800" dirty="0"/>
              <a:t>   </a:t>
            </a:r>
          </a:p>
          <a:p>
            <a:pPr lvl="1">
              <a:buFont typeface="Wingdings" pitchFamily="2" charset="2"/>
              <a:buChar char="n"/>
              <a:defRPr/>
            </a:pPr>
            <a:r>
              <a:rPr lang="en-US" sz="1800" dirty="0" err="1"/>
              <a:t>Lipp</a:t>
            </a:r>
            <a:r>
              <a:rPr lang="en-US" sz="1800" dirty="0"/>
              <a:t> et al., </a:t>
            </a:r>
            <a:r>
              <a:rPr lang="en-US" sz="1800" dirty="0" err="1"/>
              <a:t>arxiv.org</a:t>
            </a:r>
            <a:r>
              <a:rPr lang="en-US" sz="1800" dirty="0"/>
              <a:t> 2018.</a:t>
            </a:r>
          </a:p>
          <a:p>
            <a:pPr lvl="1">
              <a:buFont typeface="Wingdings" pitchFamily="2" charset="2"/>
              <a:buChar char="n"/>
              <a:defRPr/>
            </a:pPr>
            <a:r>
              <a:rPr lang="en-US" sz="1800" dirty="0"/>
              <a:t>“</a:t>
            </a:r>
            <a:r>
              <a:rPr lang="en-US" sz="1800" dirty="0" err="1"/>
              <a:t>Nethammer</a:t>
            </a:r>
            <a:r>
              <a:rPr lang="en-US" sz="1800" dirty="0"/>
              <a:t> is the first truly </a:t>
            </a:r>
            <a:r>
              <a:rPr lang="en-US" sz="1800" b="1" dirty="0"/>
              <a:t>remote </a:t>
            </a:r>
            <a:r>
              <a:rPr lang="en-US" sz="1800" b="1" dirty="0" err="1"/>
              <a:t>Rowhammer</a:t>
            </a:r>
            <a:r>
              <a:rPr lang="en-US" sz="1800" b="1" dirty="0"/>
              <a:t> attack</a:t>
            </a:r>
            <a:r>
              <a:rPr lang="en-US" sz="1800" dirty="0"/>
              <a:t>, without a single attacker-controlled line of code on the targeted system.”</a:t>
            </a:r>
          </a:p>
          <a:p>
            <a:pPr lvl="1">
              <a:buFont typeface="Wingdings" pitchFamily="2" charset="2"/>
              <a:buChar char="n"/>
              <a:defRPr/>
            </a:pPr>
            <a:endParaRPr lang="en-US" sz="1800" dirty="0"/>
          </a:p>
          <a:p>
            <a:pPr lvl="1">
              <a:buFont typeface="Wingdings" pitchFamily="2" charset="2"/>
              <a:buChar char="n"/>
              <a:defRPr/>
            </a:pPr>
            <a:endParaRPr lang="en-US" sz="1800" dirty="0"/>
          </a:p>
          <a:p>
            <a:pPr>
              <a:buFont typeface="Wingdings" pitchFamily="2" charset="2"/>
              <a:buChar char="n"/>
              <a:defRPr/>
            </a:pPr>
            <a:r>
              <a:rPr lang="en-US" sz="2000" dirty="0" err="1">
                <a:solidFill>
                  <a:srgbClr val="0000FF"/>
                </a:solidFill>
              </a:rPr>
              <a:t>ZebRAM</a:t>
            </a:r>
            <a:r>
              <a:rPr lang="en-US" sz="2000" dirty="0">
                <a:solidFill>
                  <a:srgbClr val="0000FF"/>
                </a:solidFill>
              </a:rPr>
              <a:t>: Comprehensive and Compatible Software Protection Against </a:t>
            </a:r>
            <a:r>
              <a:rPr lang="en-US" sz="2000" dirty="0" err="1">
                <a:solidFill>
                  <a:srgbClr val="0000FF"/>
                </a:solidFill>
              </a:rPr>
              <a:t>Rowhammer</a:t>
            </a:r>
            <a:r>
              <a:rPr lang="en-US" sz="2000" dirty="0">
                <a:solidFill>
                  <a:srgbClr val="0000FF"/>
                </a:solidFill>
              </a:rPr>
              <a:t> Attacks </a:t>
            </a:r>
            <a:r>
              <a:rPr lang="en-US" sz="2000" dirty="0"/>
              <a:t>(October 2018)</a:t>
            </a:r>
          </a:p>
          <a:p>
            <a:pPr lvl="1">
              <a:buFont typeface="Wingdings" pitchFamily="2" charset="2"/>
              <a:buChar char="n"/>
              <a:defRPr/>
            </a:pPr>
            <a:r>
              <a:rPr lang="en-US" sz="1800" dirty="0">
                <a:hlinkClick r:id="rId3"/>
              </a:rPr>
              <a:t>https://www.usenix.org/system/files/osdi18-konoth.pdf</a:t>
            </a:r>
            <a:r>
              <a:rPr lang="en-US" sz="1800" dirty="0"/>
              <a:t> </a:t>
            </a:r>
          </a:p>
          <a:p>
            <a:pPr lvl="1">
              <a:buFont typeface="Wingdings" pitchFamily="2" charset="2"/>
              <a:buChar char="n"/>
              <a:defRPr/>
            </a:pPr>
            <a:r>
              <a:rPr lang="en-US" sz="1800" dirty="0" err="1"/>
              <a:t>Konoth</a:t>
            </a:r>
            <a:r>
              <a:rPr lang="en-US" sz="1800" dirty="0"/>
              <a:t> et al., OSDI 2018</a:t>
            </a:r>
          </a:p>
          <a:p>
            <a:pPr lvl="1">
              <a:buFont typeface="Wingdings" pitchFamily="2" charset="2"/>
              <a:buChar char="n"/>
              <a:defRPr/>
            </a:pPr>
            <a:r>
              <a:rPr lang="en-US" sz="1800" dirty="0"/>
              <a:t>A new pure-software protection mechanism against RowHammer.</a:t>
            </a:r>
          </a:p>
          <a:p>
            <a:pPr>
              <a:buFont typeface="Wingdings" pitchFamily="2" charset="2"/>
              <a:buChar char="n"/>
              <a:defRPr/>
            </a:pP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4740852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8C6C-F04F-3F47-8B72-60A532EEE6E9}"/>
              </a:ext>
            </a:extLst>
          </p:cNvPr>
          <p:cNvSpPr>
            <a:spLocks noGrp="1"/>
          </p:cNvSpPr>
          <p:nvPr>
            <p:ph type="title"/>
          </p:nvPr>
        </p:nvSpPr>
        <p:spPr/>
        <p:txBody>
          <a:bodyPr/>
          <a:lstStyle/>
          <a:p>
            <a:r>
              <a:rPr lang="en-US" dirty="0">
                <a:latin typeface="Garamond" charset="0"/>
              </a:rPr>
              <a:t>Selected Readings on RowHammer (XI.A)</a:t>
            </a:r>
            <a:endParaRPr lang="en-US" dirty="0"/>
          </a:p>
        </p:txBody>
      </p:sp>
      <p:sp>
        <p:nvSpPr>
          <p:cNvPr id="3" name="Content Placeholder 2">
            <a:extLst>
              <a:ext uri="{FF2B5EF4-FFF2-40B4-BE49-F238E27FC236}">
                <a16:creationId xmlns:a16="http://schemas.microsoft.com/office/drawing/2014/main" id="{D2AEE690-97B4-5340-BA06-868C0A09317A}"/>
              </a:ext>
            </a:extLst>
          </p:cNvPr>
          <p:cNvSpPr>
            <a:spLocks noGrp="1"/>
          </p:cNvSpPr>
          <p:nvPr>
            <p:ph idx="1"/>
          </p:nvPr>
        </p:nvSpPr>
        <p:spPr>
          <a:xfrm>
            <a:off x="228600" y="908720"/>
            <a:ext cx="8610600" cy="5193723"/>
          </a:xfrm>
        </p:spPr>
        <p:txBody>
          <a:bodyPr/>
          <a:lstStyle/>
          <a:p>
            <a:r>
              <a:rPr lang="en-US" dirty="0" err="1"/>
              <a:t>PassMark</a:t>
            </a:r>
            <a:r>
              <a:rPr lang="en-US" dirty="0"/>
              <a:t> Software, memtest86, since 2014</a:t>
            </a:r>
          </a:p>
          <a:p>
            <a:pPr lvl="1"/>
            <a:r>
              <a:rPr lang="en-US" dirty="0">
                <a:hlinkClick r:id="rId2"/>
              </a:rPr>
              <a:t>https://www.memtest86.com/troubleshooting.htm#hammer</a:t>
            </a:r>
            <a:r>
              <a:rPr lang="en-US" dirty="0"/>
              <a:t> </a:t>
            </a:r>
          </a:p>
        </p:txBody>
      </p:sp>
      <p:sp>
        <p:nvSpPr>
          <p:cNvPr id="4" name="Slide Number Placeholder 3">
            <a:extLst>
              <a:ext uri="{FF2B5EF4-FFF2-40B4-BE49-F238E27FC236}">
                <a16:creationId xmlns:a16="http://schemas.microsoft.com/office/drawing/2014/main" id="{22922E32-9037-9340-B117-04CB3A0B94B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5D2A24A2-A297-FB4D-B11F-3EADDE152875}"/>
              </a:ext>
            </a:extLst>
          </p:cNvPr>
          <p:cNvPicPr>
            <a:picLocks noChangeAspect="1"/>
          </p:cNvPicPr>
          <p:nvPr/>
        </p:nvPicPr>
        <p:blipFill>
          <a:blip r:embed="rId3"/>
          <a:stretch>
            <a:fillRect/>
          </a:stretch>
        </p:blipFill>
        <p:spPr>
          <a:xfrm>
            <a:off x="197866" y="1916832"/>
            <a:ext cx="8910638" cy="1617899"/>
          </a:xfrm>
          <a:prstGeom prst="rect">
            <a:avLst/>
          </a:prstGeom>
        </p:spPr>
      </p:pic>
      <p:pic>
        <p:nvPicPr>
          <p:cNvPr id="6" name="Picture 5">
            <a:extLst>
              <a:ext uri="{FF2B5EF4-FFF2-40B4-BE49-F238E27FC236}">
                <a16:creationId xmlns:a16="http://schemas.microsoft.com/office/drawing/2014/main" id="{1F679323-3845-6046-856F-648446FAAC26}"/>
              </a:ext>
            </a:extLst>
          </p:cNvPr>
          <p:cNvPicPr>
            <a:picLocks noChangeAspect="1"/>
          </p:cNvPicPr>
          <p:nvPr/>
        </p:nvPicPr>
        <p:blipFill>
          <a:blip r:embed="rId4"/>
          <a:stretch>
            <a:fillRect/>
          </a:stretch>
        </p:blipFill>
        <p:spPr>
          <a:xfrm>
            <a:off x="228599" y="3751688"/>
            <a:ext cx="8847777" cy="1189480"/>
          </a:xfrm>
          <a:prstGeom prst="rect">
            <a:avLst/>
          </a:prstGeom>
        </p:spPr>
      </p:pic>
      <p:pic>
        <p:nvPicPr>
          <p:cNvPr id="9" name="Picture 8">
            <a:extLst>
              <a:ext uri="{FF2B5EF4-FFF2-40B4-BE49-F238E27FC236}">
                <a16:creationId xmlns:a16="http://schemas.microsoft.com/office/drawing/2014/main" id="{9C8E9420-31F9-574E-977B-65DCF85E2A8F}"/>
              </a:ext>
            </a:extLst>
          </p:cNvPr>
          <p:cNvPicPr>
            <a:picLocks noChangeAspect="1"/>
          </p:cNvPicPr>
          <p:nvPr/>
        </p:nvPicPr>
        <p:blipFill>
          <a:blip r:embed="rId5"/>
          <a:stretch>
            <a:fillRect/>
          </a:stretch>
        </p:blipFill>
        <p:spPr>
          <a:xfrm>
            <a:off x="197866" y="5108904"/>
            <a:ext cx="8946134" cy="1385790"/>
          </a:xfrm>
          <a:prstGeom prst="rect">
            <a:avLst/>
          </a:prstGeom>
        </p:spPr>
      </p:pic>
      <p:sp>
        <p:nvSpPr>
          <p:cNvPr id="10" name="Rectangle 9">
            <a:extLst>
              <a:ext uri="{FF2B5EF4-FFF2-40B4-BE49-F238E27FC236}">
                <a16:creationId xmlns:a16="http://schemas.microsoft.com/office/drawing/2014/main" id="{AFC04B51-A79A-FE42-9990-7EBF21B3FC3B}"/>
              </a:ext>
            </a:extLst>
          </p:cNvPr>
          <p:cNvSpPr>
            <a:spLocks noChangeArrowheads="1"/>
          </p:cNvSpPr>
          <p:nvPr/>
        </p:nvSpPr>
        <p:spPr bwMode="auto">
          <a:xfrm>
            <a:off x="228598" y="2276872"/>
            <a:ext cx="8847777" cy="63121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11" name="Rectangle 10">
            <a:extLst>
              <a:ext uri="{FF2B5EF4-FFF2-40B4-BE49-F238E27FC236}">
                <a16:creationId xmlns:a16="http://schemas.microsoft.com/office/drawing/2014/main" id="{B1776868-6E2F-A749-B222-81A7096E3B0E}"/>
              </a:ext>
            </a:extLst>
          </p:cNvPr>
          <p:cNvSpPr>
            <a:spLocks noChangeArrowheads="1"/>
          </p:cNvSpPr>
          <p:nvPr/>
        </p:nvSpPr>
        <p:spPr bwMode="auto">
          <a:xfrm>
            <a:off x="185561" y="5108904"/>
            <a:ext cx="7914831" cy="26431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1522294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8C6C-F04F-3F47-8B72-60A532EEE6E9}"/>
              </a:ext>
            </a:extLst>
          </p:cNvPr>
          <p:cNvSpPr>
            <a:spLocks noGrp="1"/>
          </p:cNvSpPr>
          <p:nvPr>
            <p:ph type="title"/>
          </p:nvPr>
        </p:nvSpPr>
        <p:spPr/>
        <p:txBody>
          <a:bodyPr/>
          <a:lstStyle/>
          <a:p>
            <a:r>
              <a:rPr lang="en-US" dirty="0">
                <a:latin typeface="Garamond" charset="0"/>
              </a:rPr>
              <a:t>Selected Readings on RowHammer (XI.B)</a:t>
            </a:r>
            <a:endParaRPr lang="en-US" dirty="0"/>
          </a:p>
        </p:txBody>
      </p:sp>
      <p:sp>
        <p:nvSpPr>
          <p:cNvPr id="3" name="Content Placeholder 2">
            <a:extLst>
              <a:ext uri="{FF2B5EF4-FFF2-40B4-BE49-F238E27FC236}">
                <a16:creationId xmlns:a16="http://schemas.microsoft.com/office/drawing/2014/main" id="{D2AEE690-97B4-5340-BA06-868C0A09317A}"/>
              </a:ext>
            </a:extLst>
          </p:cNvPr>
          <p:cNvSpPr>
            <a:spLocks noGrp="1"/>
          </p:cNvSpPr>
          <p:nvPr>
            <p:ph idx="1"/>
          </p:nvPr>
        </p:nvSpPr>
        <p:spPr>
          <a:xfrm>
            <a:off x="228600" y="908720"/>
            <a:ext cx="8610600" cy="5193723"/>
          </a:xfrm>
        </p:spPr>
        <p:txBody>
          <a:bodyPr/>
          <a:lstStyle/>
          <a:p>
            <a:r>
              <a:rPr lang="en-US" dirty="0" err="1"/>
              <a:t>PassMark</a:t>
            </a:r>
            <a:r>
              <a:rPr lang="en-US" dirty="0"/>
              <a:t> Software, memtest86, since 2014</a:t>
            </a:r>
          </a:p>
          <a:p>
            <a:pPr lvl="1"/>
            <a:r>
              <a:rPr lang="en-US" dirty="0">
                <a:hlinkClick r:id="rId2"/>
              </a:rPr>
              <a:t>https://www.memtest86.com/troubleshooting.htm#hammer</a:t>
            </a:r>
            <a:r>
              <a:rPr lang="en-US" dirty="0"/>
              <a:t> </a:t>
            </a:r>
          </a:p>
        </p:txBody>
      </p:sp>
      <p:sp>
        <p:nvSpPr>
          <p:cNvPr id="4" name="Slide Number Placeholder 3">
            <a:extLst>
              <a:ext uri="{FF2B5EF4-FFF2-40B4-BE49-F238E27FC236}">
                <a16:creationId xmlns:a16="http://schemas.microsoft.com/office/drawing/2014/main" id="{22922E32-9037-9340-B117-04CB3A0B94B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7" name="Picture 6">
            <a:extLst>
              <a:ext uri="{FF2B5EF4-FFF2-40B4-BE49-F238E27FC236}">
                <a16:creationId xmlns:a16="http://schemas.microsoft.com/office/drawing/2014/main" id="{67F7F3F0-B833-3049-9CB1-A5175DD7F4F1}"/>
              </a:ext>
            </a:extLst>
          </p:cNvPr>
          <p:cNvPicPr>
            <a:picLocks noChangeAspect="1"/>
          </p:cNvPicPr>
          <p:nvPr/>
        </p:nvPicPr>
        <p:blipFill>
          <a:blip r:embed="rId3"/>
          <a:stretch>
            <a:fillRect/>
          </a:stretch>
        </p:blipFill>
        <p:spPr>
          <a:xfrm>
            <a:off x="197970" y="1862336"/>
            <a:ext cx="8795617" cy="2718792"/>
          </a:xfrm>
          <a:prstGeom prst="rect">
            <a:avLst/>
          </a:prstGeom>
        </p:spPr>
      </p:pic>
      <p:pic>
        <p:nvPicPr>
          <p:cNvPr id="8" name="Picture 7">
            <a:extLst>
              <a:ext uri="{FF2B5EF4-FFF2-40B4-BE49-F238E27FC236}">
                <a16:creationId xmlns:a16="http://schemas.microsoft.com/office/drawing/2014/main" id="{F0FC09FB-9232-2642-93A9-0A3A0D869B9A}"/>
              </a:ext>
            </a:extLst>
          </p:cNvPr>
          <p:cNvPicPr>
            <a:picLocks noChangeAspect="1"/>
          </p:cNvPicPr>
          <p:nvPr/>
        </p:nvPicPr>
        <p:blipFill>
          <a:blip r:embed="rId4"/>
          <a:stretch>
            <a:fillRect/>
          </a:stretch>
        </p:blipFill>
        <p:spPr>
          <a:xfrm>
            <a:off x="2051720" y="4653136"/>
            <a:ext cx="5435027" cy="2100332"/>
          </a:xfrm>
          <a:prstGeom prst="rect">
            <a:avLst/>
          </a:prstGeom>
        </p:spPr>
      </p:pic>
    </p:spTree>
    <p:extLst>
      <p:ext uri="{BB962C8B-B14F-4D97-AF65-F5344CB8AC3E}">
        <p14:creationId xmlns:p14="http://schemas.microsoft.com/office/powerpoint/2010/main" val="1860350620"/>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 (ISCA 2014)</a:t>
            </a:r>
          </a:p>
        </p:txBody>
      </p:sp>
      <p:sp>
        <p:nvSpPr>
          <p:cNvPr id="3" name="Content Placeholder 2"/>
          <p:cNvSpPr>
            <a:spLocks noGrp="1"/>
          </p:cNvSpPr>
          <p:nvPr>
            <p:ph idx="1"/>
          </p:nvPr>
        </p:nvSpPr>
        <p:spPr/>
        <p:txBody>
          <a:bodyPr/>
          <a:lstStyle/>
          <a:p>
            <a:r>
              <a:rPr lang="en-US" i="1" dirty="0">
                <a:solidFill>
                  <a:schemeClr val="tx2"/>
                </a:solidFill>
              </a:rPr>
              <a:t>Breach of memory protection</a:t>
            </a:r>
          </a:p>
          <a:p>
            <a:pPr lvl="1"/>
            <a:r>
              <a:rPr lang="en-US" sz="2800" dirty="0"/>
              <a:t>OS page (4KB) fits inside DRAM row (8KB)</a:t>
            </a:r>
          </a:p>
          <a:p>
            <a:pPr lvl="1"/>
            <a:r>
              <a:rPr lang="en-US" sz="2800" dirty="0"/>
              <a:t>Adjacent DRAM row </a:t>
            </a:r>
            <a:r>
              <a:rPr lang="en-US" sz="2800" dirty="0">
                <a:sym typeface="Wingdings" panose="05000000000000000000" pitchFamily="2" charset="2"/>
              </a:rPr>
              <a:t></a:t>
            </a:r>
            <a:r>
              <a:rPr lang="en-US" sz="2800" dirty="0"/>
              <a:t> Different OS page</a:t>
            </a:r>
          </a:p>
          <a:p>
            <a:endParaRPr lang="en-US" sz="2400" dirty="0"/>
          </a:p>
          <a:p>
            <a:r>
              <a:rPr lang="en-US" i="1" dirty="0">
                <a:solidFill>
                  <a:schemeClr val="tx2"/>
                </a:solidFill>
              </a:rPr>
              <a:t>Vulnerability: </a:t>
            </a:r>
            <a:r>
              <a:rPr lang="en-US" i="1" dirty="0">
                <a:solidFill>
                  <a:srgbClr val="FF0000"/>
                </a:solidFill>
              </a:rPr>
              <a:t>disturbance attack</a:t>
            </a:r>
          </a:p>
          <a:p>
            <a:pPr lvl="1"/>
            <a:r>
              <a:rPr lang="en-US" sz="2800" dirty="0"/>
              <a:t>By accessing its own page, a program could </a:t>
            </a:r>
            <a:br>
              <a:rPr lang="en-US" sz="2800" dirty="0"/>
            </a:br>
            <a:r>
              <a:rPr lang="en-US" sz="2800" dirty="0"/>
              <a:t>corrupt pages belonging to another program</a:t>
            </a:r>
          </a:p>
          <a:p>
            <a:endParaRPr lang="en-US" sz="2400" dirty="0"/>
          </a:p>
          <a:p>
            <a:r>
              <a:rPr lang="en-US" i="1" dirty="0">
                <a:solidFill>
                  <a:schemeClr val="tx2"/>
                </a:solidFill>
              </a:rPr>
              <a:t>We constructed a proof-of-concept</a:t>
            </a:r>
          </a:p>
          <a:p>
            <a:pPr lvl="1"/>
            <a:r>
              <a:rPr lang="en-US" sz="2800" dirty="0"/>
              <a:t>Using only user-level instructions</a:t>
            </a:r>
          </a:p>
          <a:p>
            <a:endParaRPr lang="en-US" sz="3200" dirty="0"/>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70341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812B5F-CE3B-564D-B1D9-5770355AF2FF}" type="slidenum">
              <a:rPr lang="en-US" sz="1600">
                <a:solidFill>
                  <a:srgbClr val="000000"/>
                </a:solidFill>
                <a:latin typeface="Garamond" charset="0"/>
              </a:rPr>
              <a:pPr eaLnBrk="1" hangingPunct="1"/>
              <a:t>54</a:t>
            </a:fld>
            <a:endParaRPr lang="en-US" sz="1600">
              <a:solidFill>
                <a:srgbClr val="000000"/>
              </a:solidFill>
              <a:latin typeface="Garamond"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rPr>
              <a:t>Source: </a:t>
            </a:r>
            <a:r>
              <a:rPr lang="en-US" sz="1000">
                <a:solidFill>
                  <a:srgbClr val="000000"/>
                </a:solidFill>
                <a:hlinkClick r:id="rId2"/>
              </a:rPr>
              <a:t>https://lab.dsst.io/32c3-slides/7197.html</a:t>
            </a:r>
            <a:r>
              <a:rPr lang="en-US" sz="1000">
                <a:solidFill>
                  <a:srgbClr val="000000"/>
                </a:solidFill>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r>
              <a:rPr lang="en-US" dirty="0" err="1">
                <a:solidFill>
                  <a:srgbClr val="0000FF"/>
                </a:solidFill>
              </a:rPr>
              <a:t>Rowhammer.js</a:t>
            </a:r>
            <a:r>
              <a:rPr lang="en-US" dirty="0">
                <a:solidFill>
                  <a:srgbClr val="0000FF"/>
                </a:solidFill>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r>
              <a:rPr lang="en-US" sz="1900" b="1" dirty="0">
                <a:solidFill>
                  <a:srgbClr val="FFFF00"/>
                </a:solidFill>
              </a:rPr>
              <a:t>“We can gain unrestricted access to systems of website visitors.”</a:t>
            </a:r>
          </a:p>
        </p:txBody>
      </p:sp>
    </p:spTree>
    <p:extLst>
      <p:ext uri="{BB962C8B-B14F-4D97-AF65-F5344CB8AC3E}">
        <p14:creationId xmlns:p14="http://schemas.microsoft.com/office/powerpoint/2010/main" val="149396003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D3305A-74B5-C341-8457-3D076A48DDAD}" type="slidenum">
              <a:rPr lang="en-US" sz="1600">
                <a:solidFill>
                  <a:srgbClr val="000000"/>
                </a:solidFill>
                <a:latin typeface="Garamond" charset="0"/>
              </a:rPr>
              <a:pPr eaLnBrk="1" hangingPunct="1"/>
              <a:t>55</a:t>
            </a:fld>
            <a:endParaRPr lang="en-US" sz="1600">
              <a:solidFill>
                <a:srgbClr val="000000"/>
              </a:solidFill>
              <a:latin typeface="Garamond"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r>
              <a:rPr lang="en-US" dirty="0" err="1">
                <a:solidFill>
                  <a:srgbClr val="0000FF"/>
                </a:solidFill>
              </a:rPr>
              <a:t>Drammer</a:t>
            </a:r>
            <a:r>
              <a:rPr lang="en-US" dirty="0">
                <a:solidFill>
                  <a:srgbClr val="0000FF"/>
                </a:solidFill>
              </a:rPr>
              <a:t>: Deterministic </a:t>
            </a:r>
            <a:r>
              <a:rPr lang="en-US" dirty="0" err="1">
                <a:solidFill>
                  <a:srgbClr val="0000FF"/>
                </a:solidFill>
              </a:rPr>
              <a:t>Rowhammer</a:t>
            </a:r>
            <a:r>
              <a:rPr lang="en-US" dirty="0">
                <a:solidFill>
                  <a:srgbClr val="0000FF"/>
                </a:solidFill>
              </a:rPr>
              <a:t> Attacks on Mobile Platforms, CCS’16 </a:t>
            </a:r>
            <a:endParaRPr lang="en-US" dirty="0">
              <a:solidFill>
                <a:srgbClr val="000000"/>
              </a:solidFill>
            </a:endParaRPr>
          </a:p>
        </p:txBody>
      </p:sp>
      <p:sp>
        <p:nvSpPr>
          <p:cNvPr id="3" name="Rectangle 2"/>
          <p:cNvSpPr/>
          <p:nvPr/>
        </p:nvSpPr>
        <p:spPr>
          <a:xfrm>
            <a:off x="539552" y="874524"/>
            <a:ext cx="7593722" cy="400110"/>
          </a:xfrm>
          <a:prstGeom prst="rect">
            <a:avLst/>
          </a:prstGeom>
        </p:spPr>
        <p:txBody>
          <a:bodyPr wrap="square">
            <a:spAutoFit/>
          </a:bodyPr>
          <a:lstStyle/>
          <a:p>
            <a:pPr lvl="1"/>
            <a:r>
              <a:rPr lang="en-US" sz="2000" b="1" dirty="0">
                <a:solidFill>
                  <a:srgbClr val="FF0000"/>
                </a:solidFill>
              </a:rPr>
              <a:t>“Can gain control of a smart phone deterministically”</a:t>
            </a:r>
          </a:p>
        </p:txBody>
      </p:sp>
    </p:spTree>
    <p:extLst>
      <p:ext uri="{BB962C8B-B14F-4D97-AF65-F5344CB8AC3E}">
        <p14:creationId xmlns:p14="http://schemas.microsoft.com/office/powerpoint/2010/main" val="60750752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dirty="0"/>
              <a:t>Using an integrated GPU in a mobile system to remotely escalate privilege via the WebGL interface </a:t>
            </a:r>
          </a:p>
        </p:txBody>
      </p:sp>
      <p:sp>
        <p:nvSpPr>
          <p:cNvPr id="4" name="Slide Number Placeholder 3">
            <a:extLst>
              <a:ext uri="{FF2B5EF4-FFF2-40B4-BE49-F238E27FC236}">
                <a16:creationId xmlns:a16="http://schemas.microsoft.com/office/drawing/2014/main" id="{1EB5FC4B-E474-AA49-B354-1B798E487C9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273268962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334638812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213328835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(VI)</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a:t>IEEE S&amp;P 2020</a:t>
            </a:r>
          </a:p>
        </p:txBody>
      </p:sp>
      <p:pic>
        <p:nvPicPr>
          <p:cNvPr id="5" name="Picture 4">
            <a:extLst>
              <a:ext uri="{FF2B5EF4-FFF2-40B4-BE49-F238E27FC236}">
                <a16:creationId xmlns:a16="http://schemas.microsoft.com/office/drawing/2014/main" id="{D745B4AC-3067-8A48-B04D-4A3092EA840C}"/>
              </a:ext>
            </a:extLst>
          </p:cNvPr>
          <p:cNvPicPr>
            <a:picLocks noChangeAspect="1"/>
          </p:cNvPicPr>
          <p:nvPr/>
        </p:nvPicPr>
        <p:blipFill>
          <a:blip r:embed="rId2"/>
          <a:stretch>
            <a:fillRect/>
          </a:stretch>
        </p:blipFill>
        <p:spPr>
          <a:xfrm>
            <a:off x="-38100" y="4557489"/>
            <a:ext cx="9144000" cy="2230842"/>
          </a:xfrm>
          <a:prstGeom prst="rect">
            <a:avLst/>
          </a:prstGeom>
        </p:spPr>
      </p:pic>
      <p:pic>
        <p:nvPicPr>
          <p:cNvPr id="6" name="Picture 5">
            <a:extLst>
              <a:ext uri="{FF2B5EF4-FFF2-40B4-BE49-F238E27FC236}">
                <a16:creationId xmlns:a16="http://schemas.microsoft.com/office/drawing/2014/main" id="{99EAD922-3006-1641-B426-161305FFD6E3}"/>
              </a:ext>
            </a:extLst>
          </p:cNvPr>
          <p:cNvPicPr>
            <a:picLocks noChangeAspect="1"/>
          </p:cNvPicPr>
          <p:nvPr/>
        </p:nvPicPr>
        <p:blipFill>
          <a:blip r:embed="rId3"/>
          <a:stretch>
            <a:fillRect/>
          </a:stretch>
        </p:blipFill>
        <p:spPr>
          <a:xfrm>
            <a:off x="2982218" y="943305"/>
            <a:ext cx="3103364" cy="3352881"/>
          </a:xfrm>
          <a:prstGeom prst="rect">
            <a:avLst/>
          </a:prstGeom>
        </p:spPr>
      </p:pic>
    </p:spTree>
    <p:extLst>
      <p:ext uri="{BB962C8B-B14F-4D97-AF65-F5344CB8AC3E}">
        <p14:creationId xmlns:p14="http://schemas.microsoft.com/office/powerpoint/2010/main" val="342567884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r>
              <a:rPr lang="en-US" sz="800" dirty="0"/>
              <a:t>http://</a:t>
            </a:r>
            <a:r>
              <a:rPr lang="en-US" sz="800" dirty="0" err="1"/>
              <a:t>www.wsdot.wa.gov</a:t>
            </a:r>
            <a:r>
              <a:rPr lang="en-US" sz="800" dirty="0"/>
              <a:t>/</a:t>
            </a:r>
            <a:r>
              <a:rPr lang="en-US" sz="800" dirty="0" err="1"/>
              <a:t>tnbhistory</a:t>
            </a:r>
            <a:r>
              <a:rPr lang="en-US" sz="800" dirty="0"/>
              <a:t>/connections/connections3.htm</a:t>
            </a:r>
          </a:p>
        </p:txBody>
      </p:sp>
    </p:spTree>
    <p:extLst>
      <p:ext uri="{BB962C8B-B14F-4D97-AF65-F5344CB8AC3E}">
        <p14:creationId xmlns:p14="http://schemas.microsoft.com/office/powerpoint/2010/main" val="12292746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(VII)</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sz="2200" dirty="0" err="1"/>
              <a:t>Rowhammer</a:t>
            </a:r>
            <a:r>
              <a:rPr lang="en-US" sz="2200" dirty="0"/>
              <a:t> on MLC NAND Flash (based on [Cai+, HPCA 2017])</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CEDBBC94-CF31-644E-9E52-AFB129E67C89}"/>
              </a:ext>
            </a:extLst>
          </p:cNvPr>
          <p:cNvPicPr>
            <a:picLocks noChangeAspect="1"/>
          </p:cNvPicPr>
          <p:nvPr/>
        </p:nvPicPr>
        <p:blipFill>
          <a:blip r:embed="rId2"/>
          <a:stretch>
            <a:fillRect/>
          </a:stretch>
        </p:blipFill>
        <p:spPr>
          <a:xfrm>
            <a:off x="1187624" y="2305221"/>
            <a:ext cx="6850124" cy="2139202"/>
          </a:xfrm>
          <a:prstGeom prst="rect">
            <a:avLst/>
          </a:prstGeom>
        </p:spPr>
      </p:pic>
      <p:pic>
        <p:nvPicPr>
          <p:cNvPr id="6" name="Picture 5">
            <a:extLst>
              <a:ext uri="{FF2B5EF4-FFF2-40B4-BE49-F238E27FC236}">
                <a16:creationId xmlns:a16="http://schemas.microsoft.com/office/drawing/2014/main" id="{B4C6CAD8-6CC2-B744-88E0-B520DC10AE1C}"/>
              </a:ext>
            </a:extLst>
          </p:cNvPr>
          <p:cNvPicPr>
            <a:picLocks noChangeAspect="1"/>
          </p:cNvPicPr>
          <p:nvPr/>
        </p:nvPicPr>
        <p:blipFill>
          <a:blip r:embed="rId3"/>
          <a:stretch>
            <a:fillRect/>
          </a:stretch>
        </p:blipFill>
        <p:spPr>
          <a:xfrm>
            <a:off x="1475656" y="1452401"/>
            <a:ext cx="6048672" cy="840400"/>
          </a:xfrm>
          <a:prstGeom prst="rect">
            <a:avLst/>
          </a:prstGeom>
        </p:spPr>
      </p:pic>
      <p:pic>
        <p:nvPicPr>
          <p:cNvPr id="7" name="Picture 6">
            <a:extLst>
              <a:ext uri="{FF2B5EF4-FFF2-40B4-BE49-F238E27FC236}">
                <a16:creationId xmlns:a16="http://schemas.microsoft.com/office/drawing/2014/main" id="{C351BE58-CBB7-4F4E-BAF4-419283637ADD}"/>
              </a:ext>
            </a:extLst>
          </p:cNvPr>
          <p:cNvPicPr>
            <a:picLocks noChangeAspect="1"/>
          </p:cNvPicPr>
          <p:nvPr/>
        </p:nvPicPr>
        <p:blipFill>
          <a:blip r:embed="rId4"/>
          <a:stretch>
            <a:fillRect/>
          </a:stretch>
        </p:blipFill>
        <p:spPr>
          <a:xfrm>
            <a:off x="1" y="4660491"/>
            <a:ext cx="9144000" cy="2197510"/>
          </a:xfrm>
          <a:prstGeom prst="rect">
            <a:avLst/>
          </a:prstGeom>
        </p:spPr>
      </p:pic>
    </p:spTree>
    <p:extLst>
      <p:ext uri="{BB962C8B-B14F-4D97-AF65-F5344CB8AC3E}">
        <p14:creationId xmlns:p14="http://schemas.microsoft.com/office/powerpoint/2010/main" val="235989435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1D2888-D5B0-E049-9B24-3010A3D9459E}" type="slidenum">
              <a:rPr lang="en-US" sz="1600">
                <a:solidFill>
                  <a:srgbClr val="000000"/>
                </a:solidFill>
                <a:latin typeface="Garamond" charset="0"/>
              </a:rPr>
              <a:pPr eaLnBrk="1" hangingPunct="1"/>
              <a:t>61</a:t>
            </a:fld>
            <a:endParaRPr lang="en-US" sz="1600">
              <a:solidFill>
                <a:srgbClr val="000000"/>
              </a:solidFill>
              <a:latin typeface="Garamond"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64760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Understanding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19140491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a:t>Root Causes of Disturbance Errors</a:t>
            </a:r>
          </a:p>
        </p:txBody>
      </p:sp>
      <p:sp>
        <p:nvSpPr>
          <p:cNvPr id="3" name="Content Placeholder 2"/>
          <p:cNvSpPr>
            <a:spLocks noGrp="1"/>
          </p:cNvSpPr>
          <p:nvPr>
            <p:ph idx="1"/>
          </p:nvPr>
        </p:nvSpPr>
        <p:spPr/>
        <p:txBody>
          <a:bodyPr/>
          <a:lstStyle/>
          <a:p>
            <a:pPr>
              <a:lnSpc>
                <a:spcPct val="100000"/>
              </a:lnSpc>
            </a:pPr>
            <a:r>
              <a:rPr lang="en-US" i="1" dirty="0">
                <a:solidFill>
                  <a:schemeClr val="tx2"/>
                </a:solidFill>
              </a:rPr>
              <a:t>Cause 1: Electromagnetic coupling</a:t>
            </a:r>
          </a:p>
          <a:p>
            <a:pPr lvl="1">
              <a:lnSpc>
                <a:spcPct val="100000"/>
              </a:lnSpc>
            </a:pPr>
            <a:r>
              <a:rPr lang="en-US" sz="2800" dirty="0"/>
              <a:t>Toggling the </a:t>
            </a:r>
            <a:r>
              <a:rPr lang="en-US" sz="2800" dirty="0" err="1"/>
              <a:t>wordline</a:t>
            </a:r>
            <a:r>
              <a:rPr lang="en-US" sz="2800" dirty="0"/>
              <a:t> voltage briefly increases the voltage of adjacent </a:t>
            </a:r>
            <a:r>
              <a:rPr lang="en-US" sz="2800" dirty="0" err="1"/>
              <a:t>wordlines</a:t>
            </a:r>
            <a:endParaRPr lang="en-US" sz="2800" dirty="0"/>
          </a:p>
          <a:p>
            <a:pPr lvl="1">
              <a:lnSpc>
                <a:spcPct val="100000"/>
              </a:lnSpc>
            </a:pPr>
            <a:r>
              <a:rPr lang="en-US" sz="2800" dirty="0"/>
              <a:t>Slightly opens adjacent rows </a:t>
            </a:r>
            <a:r>
              <a:rPr lang="en-US" sz="2400" dirty="0">
                <a:sym typeface="Wingdings" panose="05000000000000000000" pitchFamily="2" charset="2"/>
              </a:rPr>
              <a:t></a:t>
            </a:r>
            <a:r>
              <a:rPr lang="en-US" sz="2800" dirty="0">
                <a:sym typeface="Wingdings" panose="05000000000000000000" pitchFamily="2" charset="2"/>
              </a:rPr>
              <a:t> Charge </a:t>
            </a:r>
            <a:r>
              <a:rPr lang="en-US" sz="2800" dirty="0"/>
              <a:t>leakage</a:t>
            </a:r>
          </a:p>
          <a:p>
            <a:pPr>
              <a:lnSpc>
                <a:spcPct val="100000"/>
              </a:lnSpc>
            </a:pPr>
            <a:r>
              <a:rPr lang="en-US" i="1" dirty="0">
                <a:solidFill>
                  <a:schemeClr val="tx2"/>
                </a:solidFill>
              </a:rPr>
              <a:t>Cause 2: Conductive bridges</a:t>
            </a:r>
          </a:p>
          <a:p>
            <a:pPr>
              <a:lnSpc>
                <a:spcPct val="100000"/>
              </a:lnSpc>
            </a:pPr>
            <a:r>
              <a:rPr lang="en-US" i="1" dirty="0">
                <a:solidFill>
                  <a:schemeClr val="tx2"/>
                </a:solidFill>
              </a:rPr>
              <a:t>Cause 3: Hot-carrier injection</a:t>
            </a:r>
            <a:endParaRPr lang="en-US" sz="1000" i="1" dirty="0">
              <a:solidFill>
                <a:schemeClr val="tx2"/>
              </a:solidFill>
            </a:endParaRPr>
          </a:p>
          <a:p>
            <a:pPr marL="0" indent="0">
              <a:lnSpc>
                <a:spcPct val="100000"/>
              </a:lnSpc>
              <a:buNone/>
            </a:pPr>
            <a:endParaRPr lang="en-US" sz="1600" i="1" dirty="0">
              <a:solidFill>
                <a:srgbClr val="FF0000"/>
              </a:solidFill>
            </a:endParaRPr>
          </a:p>
          <a:p>
            <a:pPr marL="0" indent="0">
              <a:lnSpc>
                <a:spcPct val="100000"/>
              </a:lnSpc>
              <a:buNone/>
            </a:pPr>
            <a:endParaRPr lang="en-US" sz="2800" i="1" dirty="0">
              <a:solidFill>
                <a:srgbClr val="FF0000"/>
              </a:solidFill>
            </a:endParaRPr>
          </a:p>
          <a:p>
            <a:pPr marL="0" indent="0">
              <a:lnSpc>
                <a:spcPct val="100000"/>
              </a:lnSpc>
              <a:buNone/>
            </a:pPr>
            <a:r>
              <a:rPr lang="en-US" i="1" dirty="0">
                <a:solidFill>
                  <a:srgbClr val="FF0000"/>
                </a:solidFill>
              </a:rPr>
              <a:t>Confirmed by at least one manufacturer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8144173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Experimental DRAM Testing Infrastructure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endParaRPr>
          </a:p>
        </p:txBody>
      </p:sp>
    </p:spTree>
    <p:extLst>
      <p:ext uri="{BB962C8B-B14F-4D97-AF65-F5344CB8AC3E}">
        <p14:creationId xmlns:p14="http://schemas.microsoft.com/office/powerpoint/2010/main" val="48026711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Experimental DRAM Testing Infrastructure</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95518252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7428E5-201C-D54B-988A-13A30FB26D7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857E9C7C-05D6-4A40-B2DF-900CD8541351}"/>
              </a:ext>
            </a:extLst>
          </p:cNvPr>
          <p:cNvPicPr>
            <a:picLocks noChangeAspect="1"/>
          </p:cNvPicPr>
          <p:nvPr/>
        </p:nvPicPr>
        <p:blipFill>
          <a:blip r:embed="rId2"/>
          <a:stretch>
            <a:fillRect/>
          </a:stretch>
        </p:blipFill>
        <p:spPr>
          <a:xfrm>
            <a:off x="3599229" y="0"/>
            <a:ext cx="5293251" cy="6858000"/>
          </a:xfrm>
          <a:prstGeom prst="rect">
            <a:avLst/>
          </a:prstGeom>
        </p:spPr>
      </p:pic>
      <p:sp>
        <p:nvSpPr>
          <p:cNvPr id="7" name="Title 1">
            <a:extLst>
              <a:ext uri="{FF2B5EF4-FFF2-40B4-BE49-F238E27FC236}">
                <a16:creationId xmlns:a16="http://schemas.microsoft.com/office/drawing/2014/main" id="{87A819B2-93D8-9E49-BE5E-21E3F21651A3}"/>
              </a:ext>
            </a:extLst>
          </p:cNvPr>
          <p:cNvSpPr txBox="1">
            <a:spLocks/>
          </p:cNvSpPr>
          <p:nvPr/>
        </p:nvSpPr>
        <p:spPr bwMode="auto">
          <a:xfrm>
            <a:off x="228600" y="1592560"/>
            <a:ext cx="2903240" cy="56528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Tested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DRAM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Modules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(129 total)</a:t>
            </a:r>
          </a:p>
        </p:txBody>
      </p:sp>
    </p:spTree>
    <p:extLst>
      <p:ext uri="{BB962C8B-B14F-4D97-AF65-F5344CB8AC3E}">
        <p14:creationId xmlns:p14="http://schemas.microsoft.com/office/powerpoint/2010/main" val="250685574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7525" indent="-517525">
              <a:buFont typeface="+mj-lt"/>
              <a:buAutoNum type="arabicPeriod"/>
            </a:pPr>
            <a:r>
              <a:rPr lang="en-US" sz="4000" dirty="0"/>
              <a:t>Most Modules Are at Risk</a:t>
            </a:r>
          </a:p>
          <a:p>
            <a:pPr marL="517525" indent="-517525">
              <a:buFont typeface="+mj-lt"/>
              <a:buAutoNum type="arabicPeriod"/>
            </a:pPr>
            <a:r>
              <a:rPr lang="en-US" sz="4000" dirty="0"/>
              <a:t>Errors vs. Vintage</a:t>
            </a:r>
          </a:p>
          <a:p>
            <a:pPr marL="517525" indent="-517525">
              <a:buFont typeface="+mj-lt"/>
              <a:buAutoNum type="arabicPeriod"/>
            </a:pPr>
            <a:r>
              <a:rPr lang="en-US" sz="4000" dirty="0"/>
              <a:t>Error = Charge Loss</a:t>
            </a:r>
          </a:p>
          <a:p>
            <a:pPr marL="517525" indent="-517525">
              <a:buFont typeface="+mj-lt"/>
              <a:buAutoNum type="arabicPeriod"/>
            </a:pPr>
            <a:r>
              <a:rPr lang="en-US" sz="4000" dirty="0"/>
              <a:t>Adjacency: Aggressor &amp; Victim</a:t>
            </a:r>
          </a:p>
          <a:p>
            <a:pPr marL="517525" indent="-517525">
              <a:buFont typeface="+mj-lt"/>
              <a:buAutoNum type="arabicPeriod"/>
            </a:pPr>
            <a:r>
              <a:rPr lang="en-US" sz="4000" dirty="0"/>
              <a:t>Sensitivity Studies</a:t>
            </a:r>
            <a:endParaRPr lang="en-US" sz="2400" dirty="0"/>
          </a:p>
          <a:p>
            <a:pPr marL="517525" indent="-517525">
              <a:buFont typeface="+mj-lt"/>
              <a:buAutoNum type="arabicPeriod"/>
            </a:pPr>
            <a:r>
              <a:rPr lang="en-US" sz="4000" dirty="0"/>
              <a:t>Other Results in Paper</a:t>
            </a:r>
          </a:p>
          <a:p>
            <a:pPr marL="517525" indent="-517525">
              <a:buFont typeface="+mj-lt"/>
              <a:buAutoNum type="arabicPeriod"/>
            </a:pPr>
            <a:r>
              <a:rPr lang="en-US" sz="4000" dirty="0"/>
              <a:t>Solution Space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6" name="Title 1"/>
          <p:cNvSpPr>
            <a:spLocks noGrp="1"/>
          </p:cNvSpPr>
          <p:nvPr>
            <p:ph type="title"/>
          </p:nvPr>
        </p:nvSpPr>
        <p:spPr>
          <a:xfrm>
            <a:off x="228600" y="-14064"/>
            <a:ext cx="8610600" cy="1066800"/>
          </a:xfrm>
        </p:spPr>
        <p:txBody>
          <a:bodyPr/>
          <a:lstStyle/>
          <a:p>
            <a:r>
              <a:rPr lang="en-US" sz="4400" b="0" dirty="0" err="1">
                <a:solidFill>
                  <a:srgbClr val="1A5712"/>
                </a:solidFill>
                <a:latin typeface="Garamond" charset="0"/>
                <a:ea typeface="ＭＳ Ｐゴシック" charset="0"/>
                <a:cs typeface="ＭＳ Ｐゴシック" charset="0"/>
              </a:rPr>
              <a:t>RowHammer</a:t>
            </a:r>
            <a:r>
              <a:rPr lang="en-US" sz="4400" b="0" dirty="0">
                <a:solidFill>
                  <a:srgbClr val="1A5712"/>
                </a:solidFill>
                <a:latin typeface="Garamond" charset="0"/>
                <a:ea typeface="ＭＳ Ｐゴシック" charset="0"/>
                <a:cs typeface="ＭＳ Ｐゴシック" charset="0"/>
              </a:rPr>
              <a:t> Characterization Results</a:t>
            </a:r>
          </a:p>
        </p:txBody>
      </p:sp>
      <p:sp>
        <p:nvSpPr>
          <p:cNvPr id="7" name="Rectangle 6"/>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924372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Adjacency: Aggressor &amp; Victim</a:t>
            </a:r>
          </a:p>
        </p:txBody>
      </p:sp>
      <p:pic>
        <p:nvPicPr>
          <p:cNvPr id="6" name="Blank"/>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1488" y="990600"/>
            <a:ext cx="7810972" cy="4164240"/>
          </a:xfrm>
        </p:spPr>
      </p:pic>
      <p:pic>
        <p:nvPicPr>
          <p:cNvPr id="14"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88" y="990600"/>
            <a:ext cx="7810972" cy="4164240"/>
          </a:xfrm>
          <a:prstGeom prst="rect">
            <a:avLst/>
          </a:prstGeom>
        </p:spPr>
      </p:pic>
      <p:sp>
        <p:nvSpPr>
          <p:cNvPr id="13" name="Punchline"/>
          <p:cNvSpPr txBox="1"/>
          <p:nvPr/>
        </p:nvSpPr>
        <p:spPr>
          <a:xfrm>
            <a:off x="530003" y="57186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ＭＳ Ｐゴシック" panose="020B0600070205080204" pitchFamily="34" charset="-128"/>
                <a:cs typeface="+mn-cs"/>
              </a:rPr>
              <a:t>Most aggressors &amp; victims are adjacent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Disclaimer"/>
          <p:cNvSpPr txBox="1"/>
          <p:nvPr/>
        </p:nvSpPr>
        <p:spPr>
          <a:xfrm>
            <a:off x="685800" y="51054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ＭＳ Ｐゴシック" panose="020B0600070205080204" pitchFamily="34" charset="-128"/>
                <a:cs typeface="+mn-cs"/>
              </a:rPr>
              <a:t>Note: For three modules with the most errors (only first bank)</a:t>
            </a:r>
          </a:p>
        </p:txBody>
      </p:sp>
      <p:sp>
        <p:nvSpPr>
          <p:cNvPr id="8" name="Adjacent"/>
          <p:cNvSpPr/>
          <p:nvPr/>
        </p:nvSpPr>
        <p:spPr>
          <a:xfrm>
            <a:off x="45180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9" name="Adjacent"/>
          <p:cNvSpPr/>
          <p:nvPr/>
        </p:nvSpPr>
        <p:spPr>
          <a:xfrm>
            <a:off x="53181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0" name="Adjacent"/>
          <p:cNvSpPr/>
          <p:nvPr/>
        </p:nvSpPr>
        <p:spPr>
          <a:xfrm>
            <a:off x="4914900" y="1390650"/>
            <a:ext cx="403225" cy="309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1" name="Non-Adjacent"/>
          <p:cNvSpPr/>
          <p:nvPr/>
        </p:nvSpPr>
        <p:spPr>
          <a:xfrm>
            <a:off x="6118224"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
        <p:nvSpPr>
          <p:cNvPr id="12" name="Non-Adjacent"/>
          <p:cNvSpPr/>
          <p:nvPr/>
        </p:nvSpPr>
        <p:spPr>
          <a:xfrm>
            <a:off x="1756773"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Tree>
    <p:extLst>
      <p:ext uri="{BB962C8B-B14F-4D97-AF65-F5344CB8AC3E}">
        <p14:creationId xmlns:p14="http://schemas.microsoft.com/office/powerpoint/2010/main" val="4919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9" grpId="0" animBg="1"/>
      <p:bldP spid="11" grpId="0" animBg="1"/>
      <p:bldP spid="1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pic>
        <p:nvPicPr>
          <p:cNvPr id="19"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sp>
        <p:nvSpPr>
          <p:cNvPr id="7" name="Disclaimer"/>
          <p:cNvSpPr txBox="1"/>
          <p:nvPr/>
        </p:nvSpPr>
        <p:spPr>
          <a:xfrm>
            <a:off x="685800" y="50328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ＭＳ Ｐゴシック" panose="020B0600070205080204" pitchFamily="34" charset="-128"/>
                <a:cs typeface="+mn-cs"/>
              </a:rPr>
              <a:t>Note: For three modules with the most errors (only first bank)</a:t>
            </a:r>
          </a:p>
        </p:txBody>
      </p:sp>
      <p:sp>
        <p:nvSpPr>
          <p:cNvPr id="9" name="NotAllowed"/>
          <p:cNvSpPr/>
          <p:nvPr/>
        </p:nvSpPr>
        <p:spPr>
          <a:xfrm>
            <a:off x="2381251" y="1447800"/>
            <a:ext cx="493712" cy="2905125"/>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Light"/>
                <a:ea typeface="+mn-ea"/>
                <a:cs typeface="+mn-cs"/>
              </a:rPr>
              <a:t>Not Allowed</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ＭＳ Ｐゴシック" panose="020B0600070205080204" pitchFamily="34" charset="-128"/>
                <a:cs typeface="+mn-cs"/>
              </a:rPr>
              <a:t>Less frequent accesses </a:t>
            </a:r>
            <a:r>
              <a:rPr kumimoji="0" lang="en-US" sz="3200" b="0" i="1" u="none" strike="noStrike" kern="1200" cap="none" spc="0" normalizeH="0" baseline="0" noProof="0" dirty="0">
                <a:ln>
                  <a:noFill/>
                </a:ln>
                <a:solidFill>
                  <a:srgbClr val="FF0000"/>
                </a:solidFill>
                <a:effectLst/>
                <a:uLnTx/>
                <a:uFillTx/>
                <a:latin typeface="Calibri Light"/>
                <a:ea typeface="ＭＳ Ｐゴシック" panose="020B0600070205080204" pitchFamily="34" charset="-128"/>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ＭＳ Ｐゴシック" panose="020B0600070205080204" pitchFamily="34" charset="-128"/>
                <a:cs typeface="+mn-cs"/>
                <a:sym typeface="Wingdings" panose="05000000000000000000" pitchFamily="2" charset="2"/>
              </a:rPr>
              <a:t> Fewer errors</a:t>
            </a:r>
            <a:endParaRPr kumimoji="0" lang="en-US" sz="3600" b="0" i="1" u="none" strike="noStrike" kern="1200" cap="none" spc="0" normalizeH="0" baseline="0" noProof="0" dirty="0">
              <a:ln>
                <a:noFill/>
              </a:ln>
              <a:solidFill>
                <a:srgbClr val="FF0000"/>
              </a:solidFill>
              <a:effectLst/>
              <a:uLnTx/>
              <a:uFillTx/>
              <a:latin typeface="Calibri Light"/>
              <a:ea typeface="ＭＳ Ｐゴシック" panose="020B0600070205080204" pitchFamily="34" charset="-128"/>
              <a:cs typeface="+mn-cs"/>
            </a:endParaRPr>
          </a:p>
        </p:txBody>
      </p:sp>
      <p:cxnSp>
        <p:nvCxnSpPr>
          <p:cNvPr id="12" name="55nsBorder"/>
          <p:cNvCxnSpPr/>
          <p:nvPr/>
        </p:nvCxnSpPr>
        <p:spPr>
          <a:xfrm flipV="1">
            <a:off x="2919795"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55ns"/>
          <p:cNvSpPr/>
          <p:nvPr/>
        </p:nvSpPr>
        <p:spPr>
          <a:xfrm rot="16200000">
            <a:off x="2154427" y="3345656"/>
            <a:ext cx="1533527"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55ns</a:t>
            </a:r>
          </a:p>
        </p:txBody>
      </p:sp>
      <p:sp>
        <p:nvSpPr>
          <p:cNvPr id="4" name="Zero"/>
          <p:cNvSpPr/>
          <p:nvPr/>
        </p:nvSpPr>
        <p:spPr>
          <a:xfrm>
            <a:off x="719328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Zero"/>
          <p:cNvSpPr/>
          <p:nvPr/>
        </p:nvSpPr>
        <p:spPr>
          <a:xfrm>
            <a:off x="477012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Zero"/>
          <p:cNvSpPr/>
          <p:nvPr/>
        </p:nvSpPr>
        <p:spPr>
          <a:xfrm>
            <a:off x="669544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5" name="500nsLine"/>
          <p:cNvCxnSpPr/>
          <p:nvPr/>
        </p:nvCxnSpPr>
        <p:spPr>
          <a:xfrm flipV="1">
            <a:off x="7309518"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500ns"/>
          <p:cNvSpPr/>
          <p:nvPr/>
        </p:nvSpPr>
        <p:spPr>
          <a:xfrm rot="16200000">
            <a:off x="6086951" y="2888457"/>
            <a:ext cx="2447925"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500ns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❶ </a:t>
            </a:r>
            <a:r>
              <a:rPr lang="en-US" dirty="0"/>
              <a:t>Access Interval (Aggressor)</a:t>
            </a:r>
          </a:p>
        </p:txBody>
      </p:sp>
    </p:spTree>
    <p:extLst>
      <p:ext uri="{BB962C8B-B14F-4D97-AF65-F5344CB8AC3E}">
        <p14:creationId xmlns:p14="http://schemas.microsoft.com/office/powerpoint/2010/main" val="298685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p:bldP spid="10" grpId="0"/>
      <p:bldP spid="4" grpId="0" animBg="1"/>
      <p:bldP spid="17" grpId="0" animBg="1"/>
      <p:bldP spid="18"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Secure Are These People?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3098404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pic>
        <p:nvPicPr>
          <p:cNvPr id="3"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sp>
        <p:nvSpPr>
          <p:cNvPr id="7" name="Disclaimer"/>
          <p:cNvSpPr txBox="1"/>
          <p:nvPr/>
        </p:nvSpPr>
        <p:spPr>
          <a:xfrm>
            <a:off x="533400" y="50292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ＭＳ Ｐゴシック" panose="020B0600070205080204" pitchFamily="34" charset="-128"/>
                <a:cs typeface="+mn-cs"/>
              </a:rPr>
              <a:t>Note: Using three modules with the most errors (only first bank)</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ＭＳ Ｐゴシック" panose="020B0600070205080204" pitchFamily="34" charset="-128"/>
                <a:cs typeface="+mn-cs"/>
                <a:sym typeface="Wingdings" panose="05000000000000000000" pitchFamily="2" charset="2"/>
              </a:rPr>
              <a:t>More frequent refreshes </a:t>
            </a:r>
            <a:r>
              <a:rPr kumimoji="0" lang="en-US" sz="3200" b="0" i="1" u="none" strike="noStrike" kern="1200" cap="none" spc="0" normalizeH="0" baseline="0" noProof="0" dirty="0">
                <a:ln>
                  <a:noFill/>
                </a:ln>
                <a:solidFill>
                  <a:srgbClr val="FF0000"/>
                </a:solidFill>
                <a:effectLst/>
                <a:uLnTx/>
                <a:uFillTx/>
                <a:latin typeface="Calibri Light"/>
                <a:ea typeface="ＭＳ Ｐゴシック" panose="020B0600070205080204" pitchFamily="34" charset="-128"/>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ＭＳ Ｐゴシック" panose="020B0600070205080204" pitchFamily="34" charset="-128"/>
                <a:cs typeface="+mn-cs"/>
                <a:sym typeface="Wingdings" panose="05000000000000000000" pitchFamily="2" charset="2"/>
              </a:rPr>
              <a:t> Fewer errors</a:t>
            </a:r>
          </a:p>
        </p:txBody>
      </p:sp>
      <p:cxnSp>
        <p:nvCxnSpPr>
          <p:cNvPr id="18" name="9msLine"/>
          <p:cNvCxnSpPr/>
          <p:nvPr/>
        </p:nvCxnSpPr>
        <p:spPr>
          <a:xfrm flipV="1">
            <a:off x="2820827"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duction"/>
          <p:cNvSpPr/>
          <p:nvPr/>
        </p:nvSpPr>
        <p:spPr>
          <a:xfrm>
            <a:off x="2820826" y="1447800"/>
            <a:ext cx="2023185" cy="61436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~7x</a:t>
            </a:r>
            <a:r>
              <a:rPr kumimoji="0" lang="en-US" sz="24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 frequent</a:t>
            </a:r>
          </a:p>
        </p:txBody>
      </p:sp>
      <p:cxnSp>
        <p:nvCxnSpPr>
          <p:cNvPr id="20" name="64msLine"/>
          <p:cNvCxnSpPr/>
          <p:nvPr/>
        </p:nvCxnSpPr>
        <p:spPr>
          <a:xfrm flipV="1">
            <a:off x="4844012"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64ms"/>
          <p:cNvSpPr/>
          <p:nvPr/>
        </p:nvSpPr>
        <p:spPr>
          <a:xfrm rot="16200000">
            <a:off x="4075039" y="3345657"/>
            <a:ext cx="1533526"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64ms</a:t>
            </a:r>
          </a:p>
        </p:txBody>
      </p:sp>
      <p:sp>
        <p:nvSpPr>
          <p:cNvPr id="23" name="Zero"/>
          <p:cNvSpPr/>
          <p:nvPr/>
        </p:nvSpPr>
        <p:spPr>
          <a:xfrm>
            <a:off x="2709862"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Zero"/>
          <p:cNvSpPr/>
          <p:nvPr/>
        </p:nvSpPr>
        <p:spPr>
          <a:xfrm>
            <a:off x="3014980" y="4221183"/>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Zero"/>
          <p:cNvSpPr/>
          <p:nvPr/>
        </p:nvSpPr>
        <p:spPr>
          <a:xfrm>
            <a:off x="2769869" y="4218864"/>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❷</a:t>
            </a:r>
            <a:r>
              <a:rPr lang="en-US" dirty="0"/>
              <a:t> Refresh Interval</a:t>
            </a:r>
          </a:p>
        </p:txBody>
      </p:sp>
    </p:spTree>
    <p:extLst>
      <p:ext uri="{BB962C8B-B14F-4D97-AF65-F5344CB8AC3E}">
        <p14:creationId xmlns:p14="http://schemas.microsoft.com/office/powerpoint/2010/main" val="86004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1" grpId="0" animBg="1"/>
      <p:bldP spid="23" grpId="0" animBg="1"/>
      <p:bldP spid="25" grpId="0" animBg="1"/>
      <p:bldP spid="2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5867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 name="67Text"/>
          <p:cNvSpPr txBox="1"/>
          <p:nvPr/>
        </p:nvSpPr>
        <p:spPr>
          <a:xfrm>
            <a:off x="5867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cxnSp>
        <p:nvCxnSpPr>
          <p:cNvPr id="40" name="Straight Arrow Connector 39"/>
          <p:cNvCxnSpPr>
            <a:stCxn id="38" idx="3"/>
            <a:endCxn id="38" idx="1"/>
          </p:cNvCxnSpPr>
          <p:nvPr/>
        </p:nvCxnSpPr>
        <p:spPr>
          <a:xfrm flipH="1">
            <a:off x="5867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67Text"/>
          <p:cNvSpPr txBox="1"/>
          <p:nvPr/>
        </p:nvSpPr>
        <p:spPr>
          <a:xfrm>
            <a:off x="5791200" y="3314700"/>
            <a:ext cx="21336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a:t>
            </a: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sp>
        <p:nvSpPr>
          <p:cNvPr id="30" name="Rounded Rectangle 29"/>
          <p:cNvSpPr/>
          <p:nvPr/>
        </p:nvSpPr>
        <p:spPr>
          <a:xfrm>
            <a:off x="1295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sz="4000" dirty="0"/>
              <a:t>❸</a:t>
            </a:r>
            <a:r>
              <a:rPr lang="en-US" dirty="0"/>
              <a:t> Data Pattern</a:t>
            </a:r>
          </a:p>
        </p:txBody>
      </p:sp>
      <p:grpSp>
        <p:nvGrpSpPr>
          <p:cNvPr id="9" name="Group 8"/>
          <p:cNvGrpSpPr/>
          <p:nvPr/>
        </p:nvGrpSpPr>
        <p:grpSpPr>
          <a:xfrm>
            <a:off x="1514475" y="1600200"/>
            <a:ext cx="1524000" cy="1524000"/>
            <a:chOff x="6096000" y="4114800"/>
            <a:chExt cx="2133600" cy="1524000"/>
          </a:xfrm>
        </p:grpSpPr>
        <p:sp>
          <p:nvSpPr>
            <p:cNvPr id="4"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5"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6"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7"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15" name="Group 14"/>
          <p:cNvGrpSpPr/>
          <p:nvPr/>
        </p:nvGrpSpPr>
        <p:grpSpPr>
          <a:xfrm>
            <a:off x="1533525" y="3848101"/>
            <a:ext cx="1524000" cy="1524000"/>
            <a:chOff x="6096000" y="4114800"/>
            <a:chExt cx="2133600" cy="1524000"/>
          </a:xfrm>
        </p:grpSpPr>
        <p:sp>
          <p:nvSpPr>
            <p:cNvPr id="1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grpSp>
        <p:nvGrpSpPr>
          <p:cNvPr id="20" name="Group 19"/>
          <p:cNvGrpSpPr/>
          <p:nvPr/>
        </p:nvGrpSpPr>
        <p:grpSpPr>
          <a:xfrm>
            <a:off x="6096000" y="1600200"/>
            <a:ext cx="1524000" cy="1524000"/>
            <a:chOff x="6096000" y="4114800"/>
            <a:chExt cx="2133600" cy="1524000"/>
          </a:xfrm>
        </p:grpSpPr>
        <p:sp>
          <p:nvSpPr>
            <p:cNvPr id="21"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2"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3"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4"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25" name="Group 24"/>
          <p:cNvGrpSpPr/>
          <p:nvPr/>
        </p:nvGrpSpPr>
        <p:grpSpPr>
          <a:xfrm>
            <a:off x="6096000" y="3848101"/>
            <a:ext cx="1524000" cy="1524000"/>
            <a:chOff x="6096000" y="4114800"/>
            <a:chExt cx="2133600" cy="1524000"/>
          </a:xfrm>
        </p:grpSpPr>
        <p:sp>
          <p:nvSpPr>
            <p:cNvPr id="2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sp>
        <p:nvSpPr>
          <p:cNvPr id="32" name="67Text"/>
          <p:cNvSpPr txBox="1"/>
          <p:nvPr/>
        </p:nvSpPr>
        <p:spPr>
          <a:xfrm>
            <a:off x="1295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cxnSp>
        <p:nvCxnSpPr>
          <p:cNvPr id="34" name="Straight Arrow Connector 33"/>
          <p:cNvCxnSpPr>
            <a:stCxn id="30" idx="3"/>
            <a:endCxn id="30" idx="1"/>
          </p:cNvCxnSpPr>
          <p:nvPr/>
        </p:nvCxnSpPr>
        <p:spPr>
          <a:xfrm flipH="1">
            <a:off x="1295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67Text"/>
          <p:cNvSpPr txBox="1"/>
          <p:nvPr/>
        </p:nvSpPr>
        <p:spPr>
          <a:xfrm>
            <a:off x="1295400" y="33147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sp>
        <p:nvSpPr>
          <p:cNvPr id="44" name="Wave 43"/>
          <p:cNvSpPr/>
          <p:nvPr/>
        </p:nvSpPr>
        <p:spPr>
          <a:xfrm rot="20625612">
            <a:off x="5258502" y="2483872"/>
            <a:ext cx="3213542" cy="1669534"/>
          </a:xfrm>
          <a:prstGeom prst="wave">
            <a:avLst>
              <a:gd name="adj1" fmla="val 12500"/>
              <a:gd name="adj2" fmla="val -357"/>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Light"/>
                <a:ea typeface="+mn-ea"/>
                <a:cs typeface="+mn-cs"/>
              </a:rPr>
              <a:t>10x Errors</a:t>
            </a:r>
          </a:p>
        </p:txBody>
      </p:sp>
      <p:sp>
        <p:nvSpPr>
          <p:cNvPr id="45"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ＭＳ Ｐゴシック" panose="020B0600070205080204" pitchFamily="34" charset="-128"/>
                <a:cs typeface="+mn-cs"/>
              </a:rPr>
              <a:t>Errors affected by data stored in other cells </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88903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Other Results (in Paper)</a:t>
            </a:r>
          </a:p>
        </p:txBody>
      </p:sp>
      <p:sp>
        <p:nvSpPr>
          <p:cNvPr id="3" name="Content Placeholder 2"/>
          <p:cNvSpPr>
            <a:spLocks noGrp="1"/>
          </p:cNvSpPr>
          <p:nvPr>
            <p:ph idx="1"/>
          </p:nvPr>
        </p:nvSpPr>
        <p:spPr/>
        <p:txBody>
          <a:bodyPr/>
          <a:lstStyle/>
          <a:p>
            <a:r>
              <a:rPr lang="en-US" sz="3200" i="1" dirty="0">
                <a:solidFill>
                  <a:schemeClr val="tx2"/>
                </a:solidFill>
              </a:rPr>
              <a:t>Victim Cells </a:t>
            </a:r>
            <a:r>
              <a:rPr lang="en-US" sz="3200" i="1" dirty="0">
                <a:solidFill>
                  <a:schemeClr val="tx2"/>
                </a:solidFill>
                <a:latin typeface="Cambria Math" panose="02040503050406030204" pitchFamily="18" charset="0"/>
                <a:ea typeface="Cambria Math" panose="02040503050406030204" pitchFamily="18" charset="0"/>
              </a:rPr>
              <a:t>≠</a:t>
            </a:r>
            <a:r>
              <a:rPr lang="en-US" sz="3200" i="1" dirty="0">
                <a:solidFill>
                  <a:schemeClr val="tx2"/>
                </a:solidFill>
                <a:ea typeface="Cambria Math" panose="02040503050406030204" pitchFamily="18" charset="0"/>
              </a:rPr>
              <a:t> Weak Cells (i.e., leaky cells)</a:t>
            </a:r>
          </a:p>
          <a:p>
            <a:pPr lvl="1"/>
            <a:r>
              <a:rPr lang="en-US" sz="2800" dirty="0">
                <a:ea typeface="Cambria Math" panose="02040503050406030204" pitchFamily="18" charset="0"/>
              </a:rPr>
              <a:t>Almost no overlap between them</a:t>
            </a:r>
          </a:p>
          <a:p>
            <a:pPr lvl="1"/>
            <a:endParaRPr lang="en-US" dirty="0"/>
          </a:p>
          <a:p>
            <a:r>
              <a:rPr lang="en-US" sz="3200" i="1" dirty="0">
                <a:solidFill>
                  <a:schemeClr val="tx2"/>
                </a:solidFill>
              </a:rPr>
              <a:t>Errors not strongly affected by temperature</a:t>
            </a:r>
          </a:p>
          <a:p>
            <a:pPr lvl="1"/>
            <a:r>
              <a:rPr lang="en-US" sz="2800" dirty="0"/>
              <a:t>Default temperature: </a:t>
            </a:r>
            <a:r>
              <a:rPr lang="en-US" sz="2600" dirty="0">
                <a:latin typeface="Cambria Math" panose="02040503050406030204" pitchFamily="18" charset="0"/>
                <a:ea typeface="Cambria Math" panose="02040503050406030204" pitchFamily="18" charset="0"/>
              </a:rPr>
              <a:t>50°C</a:t>
            </a:r>
          </a:p>
          <a:p>
            <a:pPr lvl="1"/>
            <a:r>
              <a:rPr lang="en-US" sz="2800" dirty="0"/>
              <a:t>At </a:t>
            </a:r>
            <a:r>
              <a:rPr lang="en-US" sz="2600" dirty="0">
                <a:latin typeface="Cambria Math" panose="02040503050406030204" pitchFamily="18" charset="0"/>
                <a:ea typeface="Cambria Math" panose="02040503050406030204" pitchFamily="18" charset="0"/>
              </a:rPr>
              <a:t>30°C</a:t>
            </a:r>
            <a:r>
              <a:rPr lang="en-US" sz="2800" dirty="0"/>
              <a:t> and </a:t>
            </a:r>
            <a:r>
              <a:rPr lang="en-US" sz="2600" dirty="0">
                <a:latin typeface="Cambria Math" panose="02040503050406030204" pitchFamily="18" charset="0"/>
                <a:ea typeface="Cambria Math" panose="02040503050406030204" pitchFamily="18" charset="0"/>
              </a:rPr>
              <a:t>70°C</a:t>
            </a:r>
            <a:r>
              <a:rPr lang="en-US" sz="2800" dirty="0"/>
              <a:t>, number of errors changes </a:t>
            </a:r>
            <a:r>
              <a:rPr lang="en-US" sz="2600" dirty="0">
                <a:latin typeface="Cambria Math" panose="02040503050406030204" pitchFamily="18" charset="0"/>
                <a:ea typeface="Cambria Math" panose="02040503050406030204" pitchFamily="18" charset="0"/>
              </a:rPr>
              <a:t>&lt;15%</a:t>
            </a:r>
          </a:p>
          <a:p>
            <a:pPr lvl="1"/>
            <a:endParaRPr lang="en-US" dirty="0">
              <a:ea typeface="Cambria Math" panose="02040503050406030204" pitchFamily="18" charset="0"/>
            </a:endParaRPr>
          </a:p>
          <a:p>
            <a:r>
              <a:rPr lang="en-US" sz="3200" i="1" dirty="0">
                <a:solidFill>
                  <a:srgbClr val="FF0000"/>
                </a:solidFill>
                <a:ea typeface="Cambria Math" panose="02040503050406030204" pitchFamily="18" charset="0"/>
              </a:rPr>
              <a:t>Errors are repeatable</a:t>
            </a:r>
          </a:p>
          <a:p>
            <a:pPr lvl="1"/>
            <a:r>
              <a:rPr lang="en-US" sz="2800" dirty="0">
                <a:ea typeface="Cambria Math" panose="02040503050406030204" pitchFamily="18" charset="0"/>
              </a:rPr>
              <a:t>Across ten iterations of testing, &gt;</a:t>
            </a:r>
            <a:r>
              <a:rPr lang="en-US" sz="2600" dirty="0">
                <a:latin typeface="Cambria Math" panose="02040503050406030204" pitchFamily="18" charset="0"/>
                <a:ea typeface="Cambria Math" panose="02040503050406030204" pitchFamily="18" charset="0"/>
              </a:rPr>
              <a:t>70%</a:t>
            </a:r>
            <a:r>
              <a:rPr lang="en-US" sz="2800" dirty="0">
                <a:ea typeface="Cambria Math" panose="02040503050406030204" pitchFamily="18" charset="0"/>
              </a:rPr>
              <a:t> of victim cells had errors in every iteration</a:t>
            </a:r>
          </a:p>
          <a:p>
            <a:pPr lvl="1"/>
            <a:endParaRPr lang="en-US" dirty="0"/>
          </a:p>
          <a:p>
            <a:pPr lvl="1"/>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84656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Other Results (in Paper) cont’d</a:t>
            </a:r>
          </a:p>
        </p:txBody>
      </p:sp>
      <p:sp>
        <p:nvSpPr>
          <p:cNvPr id="3" name="Content Placeholder 2"/>
          <p:cNvSpPr>
            <a:spLocks noGrp="1"/>
          </p:cNvSpPr>
          <p:nvPr>
            <p:ph idx="1"/>
          </p:nvPr>
        </p:nvSpPr>
        <p:spPr/>
        <p:txBody>
          <a:bodyPr/>
          <a:lstStyle/>
          <a:p>
            <a:r>
              <a:rPr lang="en-US" sz="3200" i="1" dirty="0">
                <a:solidFill>
                  <a:srgbClr val="FF0000"/>
                </a:solidFill>
              </a:rPr>
              <a:t>As many as </a:t>
            </a:r>
            <a:r>
              <a:rPr lang="en-US" sz="3000" dirty="0">
                <a:solidFill>
                  <a:srgbClr val="FF0000"/>
                </a:solidFill>
                <a:latin typeface="Cambria Math" panose="02040503050406030204" pitchFamily="18" charset="0"/>
                <a:ea typeface="Cambria Math" panose="02040503050406030204" pitchFamily="18" charset="0"/>
              </a:rPr>
              <a:t>4</a:t>
            </a:r>
            <a:r>
              <a:rPr lang="en-US" sz="3200" i="1" dirty="0">
                <a:solidFill>
                  <a:srgbClr val="FF0000"/>
                </a:solidFill>
              </a:rPr>
              <a:t> errors per cache-line</a:t>
            </a:r>
            <a:endParaRPr lang="en-US" sz="3200" i="1" dirty="0">
              <a:solidFill>
                <a:srgbClr val="FF0000"/>
              </a:solidFill>
              <a:ea typeface="Cambria Math" panose="02040503050406030204" pitchFamily="18" charset="0"/>
            </a:endParaRPr>
          </a:p>
          <a:p>
            <a:pPr lvl="1"/>
            <a:r>
              <a:rPr lang="en-US" sz="2800" dirty="0">
                <a:ea typeface="Cambria Math" panose="02040503050406030204" pitchFamily="18" charset="0"/>
              </a:rPr>
              <a:t>Simple ECC (e.g., SECDED) cannot prevent all errors</a:t>
            </a:r>
          </a:p>
          <a:p>
            <a:pPr lvl="1"/>
            <a:endParaRPr lang="en-US" dirty="0"/>
          </a:p>
          <a:p>
            <a:r>
              <a:rPr lang="en-US" sz="3200" i="1" dirty="0">
                <a:solidFill>
                  <a:schemeClr val="tx2"/>
                </a:solidFill>
              </a:rPr>
              <a:t>Number of cells &amp; rows affected by aggressor</a:t>
            </a:r>
          </a:p>
          <a:p>
            <a:pPr lvl="1"/>
            <a:r>
              <a:rPr lang="en-US" sz="2800" dirty="0"/>
              <a:t>Victims cells per aggressor:  </a:t>
            </a:r>
            <a:r>
              <a:rPr lang="en-US" sz="2600" dirty="0">
                <a:latin typeface="Cambria Math" panose="02040503050406030204" pitchFamily="18" charset="0"/>
                <a:ea typeface="Cambria Math" panose="02040503050406030204" pitchFamily="18" charset="0"/>
              </a:rPr>
              <a:t>≤110</a:t>
            </a:r>
          </a:p>
          <a:p>
            <a:pPr lvl="1"/>
            <a:r>
              <a:rPr lang="en-US" sz="2800" dirty="0"/>
              <a:t>Victims rows per aggressor:  </a:t>
            </a:r>
            <a:r>
              <a:rPr lang="en-US" sz="2600" dirty="0">
                <a:latin typeface="Cambria Math" panose="02040503050406030204" pitchFamily="18" charset="0"/>
                <a:ea typeface="Cambria Math" panose="02040503050406030204" pitchFamily="18" charset="0"/>
              </a:rPr>
              <a:t>≤9</a:t>
            </a:r>
          </a:p>
          <a:p>
            <a:pPr lvl="1"/>
            <a:endParaRPr lang="en-US" dirty="0">
              <a:ea typeface="Cambria Math" panose="02040503050406030204" pitchFamily="18" charset="0"/>
            </a:endParaRPr>
          </a:p>
          <a:p>
            <a:r>
              <a:rPr lang="en-US" sz="3200" i="1" dirty="0">
                <a:solidFill>
                  <a:srgbClr val="FF0000"/>
                </a:solidFill>
                <a:ea typeface="Cambria Math" panose="02040503050406030204" pitchFamily="18" charset="0"/>
              </a:rPr>
              <a:t>Cells affected by two aggressors on either side</a:t>
            </a:r>
          </a:p>
          <a:p>
            <a:pPr lvl="1"/>
            <a:r>
              <a:rPr lang="en-US" sz="2800" dirty="0">
                <a:ea typeface="Cambria Math" panose="02040503050406030204" pitchFamily="18" charset="0"/>
              </a:rPr>
              <a:t>Very small fraction of victim cells (</a:t>
            </a:r>
            <a:r>
              <a:rPr lang="en-US" sz="2600" dirty="0">
                <a:latin typeface="Cambria Math" panose="02040503050406030204" pitchFamily="18" charset="0"/>
                <a:ea typeface="Cambria Math" panose="02040503050406030204" pitchFamily="18" charset="0"/>
              </a:rPr>
              <a:t>&lt;100</a:t>
            </a:r>
            <a:r>
              <a:rPr lang="en-US" sz="2800" dirty="0">
                <a:ea typeface="Cambria Math" panose="02040503050406030204" pitchFamily="18" charset="0"/>
              </a:rPr>
              <a:t>) have an error when either one of the aggressors is toggled</a:t>
            </a:r>
            <a:endParaRPr lang="en-US" dirty="0"/>
          </a:p>
          <a:p>
            <a:pPr lvl="1"/>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07346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142035799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Retrospective on RowHammer &amp; Future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hlinkClick r:id="rId3"/>
              </a:rPr>
              <a:t>https://people.inf.ethz.ch/omutlu/pub/rowhammer-and-other-memory-issues_date17.pdf</a:t>
            </a:r>
            <a:r>
              <a:rPr kumimoji="0" lang="en-US" sz="15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336336919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dirty="0"/>
              <a:t>A More Recent RowHammer Retrospective</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82923413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Solutions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683629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FBF72-DEFF-A644-86EA-50BD1F0D30EE}"/>
              </a:ext>
            </a:extLst>
          </p:cNvPr>
          <p:cNvSpPr>
            <a:spLocks noGrp="1"/>
          </p:cNvSpPr>
          <p:nvPr>
            <p:ph type="title"/>
          </p:nvPr>
        </p:nvSpPr>
        <p:spPr/>
        <p:txBody>
          <a:bodyPr/>
          <a:lstStyle/>
          <a:p>
            <a:r>
              <a:rPr lang="en-US" dirty="0"/>
              <a:t>Two Types of RowHammer Solutions</a:t>
            </a:r>
          </a:p>
        </p:txBody>
      </p:sp>
      <p:sp>
        <p:nvSpPr>
          <p:cNvPr id="3" name="Content Placeholder 2">
            <a:extLst>
              <a:ext uri="{FF2B5EF4-FFF2-40B4-BE49-F238E27FC236}">
                <a16:creationId xmlns:a16="http://schemas.microsoft.com/office/drawing/2014/main" id="{9915BA40-85CC-344A-A98F-225B7FA0E1EF}"/>
              </a:ext>
            </a:extLst>
          </p:cNvPr>
          <p:cNvSpPr>
            <a:spLocks noGrp="1"/>
          </p:cNvSpPr>
          <p:nvPr>
            <p:ph idx="1"/>
          </p:nvPr>
        </p:nvSpPr>
        <p:spPr>
          <a:xfrm>
            <a:off x="228600" y="908720"/>
            <a:ext cx="8807896" cy="5193723"/>
          </a:xfrm>
        </p:spPr>
        <p:txBody>
          <a:bodyPr/>
          <a:lstStyle/>
          <a:p>
            <a:r>
              <a:rPr lang="en-US" dirty="0">
                <a:solidFill>
                  <a:srgbClr val="0000FF"/>
                </a:solidFill>
              </a:rPr>
              <a:t>Immediate </a:t>
            </a:r>
          </a:p>
          <a:p>
            <a:pPr lvl="1"/>
            <a:r>
              <a:rPr lang="en-US" dirty="0">
                <a:solidFill>
                  <a:srgbClr val="FF0000"/>
                </a:solidFill>
              </a:rPr>
              <a:t>To protect the vulnerable DRAM chips in the field</a:t>
            </a:r>
          </a:p>
          <a:p>
            <a:pPr lvl="1"/>
            <a:r>
              <a:rPr lang="en-US" dirty="0"/>
              <a:t>Limited possibilities</a:t>
            </a:r>
          </a:p>
          <a:p>
            <a:endParaRPr lang="en-US" dirty="0"/>
          </a:p>
          <a:p>
            <a:endParaRPr lang="en-US" dirty="0"/>
          </a:p>
          <a:p>
            <a:r>
              <a:rPr lang="en-US" dirty="0">
                <a:solidFill>
                  <a:srgbClr val="0000FF"/>
                </a:solidFill>
              </a:rPr>
              <a:t>Longer-term </a:t>
            </a:r>
          </a:p>
          <a:p>
            <a:pPr lvl="1"/>
            <a:r>
              <a:rPr lang="en-US" dirty="0">
                <a:solidFill>
                  <a:srgbClr val="FF0000"/>
                </a:solidFill>
              </a:rPr>
              <a:t>To protect future DRAM chips</a:t>
            </a:r>
          </a:p>
          <a:p>
            <a:pPr lvl="1"/>
            <a:r>
              <a:rPr lang="en-US" dirty="0"/>
              <a:t>Wider range of protection mechanisms</a:t>
            </a:r>
          </a:p>
          <a:p>
            <a:pPr lvl="1"/>
            <a:endParaRPr lang="en-US" dirty="0"/>
          </a:p>
          <a:p>
            <a:pPr lvl="1"/>
            <a:endParaRPr lang="en-US" dirty="0"/>
          </a:p>
          <a:p>
            <a:r>
              <a:rPr lang="en-US" dirty="0"/>
              <a:t>Our ISCA 2014 paper proposes both types of solutions</a:t>
            </a:r>
          </a:p>
          <a:p>
            <a:pPr lvl="1"/>
            <a:r>
              <a:rPr lang="en-US" dirty="0"/>
              <a:t>Seven solutions in total</a:t>
            </a:r>
          </a:p>
          <a:p>
            <a:pPr lvl="1"/>
            <a:r>
              <a:rPr lang="en-US" dirty="0"/>
              <a:t>PARA proposed as best solution </a:t>
            </a:r>
            <a:r>
              <a:rPr lang="en-US" dirty="0">
                <a:sym typeface="Wingdings" pitchFamily="2" charset="2"/>
              </a:rPr>
              <a:t> already employed in the field</a:t>
            </a:r>
            <a:endParaRPr lang="en-US" dirty="0"/>
          </a:p>
        </p:txBody>
      </p:sp>
      <p:sp>
        <p:nvSpPr>
          <p:cNvPr id="4" name="Slide Number Placeholder 3">
            <a:extLst>
              <a:ext uri="{FF2B5EF4-FFF2-40B4-BE49-F238E27FC236}">
                <a16:creationId xmlns:a16="http://schemas.microsoft.com/office/drawing/2014/main" id="{75B1AEC3-9280-0846-8BE2-4E9A9CF21F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2753109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Potential Solutions</a:t>
            </a:r>
          </a:p>
        </p:txBody>
      </p:sp>
      <p:sp>
        <p:nvSpPr>
          <p:cNvPr id="5" name="Slide Number Placeholder 4"/>
          <p:cNvSpPr>
            <a:spLocks noGrp="1"/>
          </p:cNvSpPr>
          <p:nvPr>
            <p:ph type="sldNum" sz="quarter" idx="4294967295"/>
          </p:nvPr>
        </p:nvSpPr>
        <p:spPr>
          <a:xfrm>
            <a:off x="8077200" y="6381328"/>
            <a:ext cx="685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1600" b="0" i="0" u="none" strike="noStrike" kern="1200" cap="none" spc="0" normalizeH="0" baseline="0" noProof="0" smtClean="0">
                <a:ln>
                  <a:noFill/>
                </a:ln>
                <a:solidFill>
                  <a:prstClr val="black">
                    <a:tint val="75000"/>
                  </a:prstClr>
                </a:solidFill>
                <a:effectLst/>
                <a:uLnTx/>
                <a:uFillTx/>
                <a:latin typeface="Garamond"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79</a:t>
            </a:fld>
            <a:r>
              <a:rPr kumimoji="0" lang="en-US" sz="1600" b="0" i="0" u="none" strike="noStrike" kern="1200" cap="none" spc="0" normalizeH="0" baseline="0" noProof="0" dirty="0">
                <a:ln>
                  <a:noFill/>
                </a:ln>
                <a:solidFill>
                  <a:prstClr val="black">
                    <a:tint val="75000"/>
                  </a:prstClr>
                </a:solidFill>
                <a:effectLst/>
                <a:uLnTx/>
                <a:uFillTx/>
                <a:latin typeface="Garamond" charset="0"/>
                <a:ea typeface="ＭＳ Ｐゴシック" panose="020B0600070205080204" pitchFamily="34" charset="-128"/>
                <a:cs typeface="Arial" charset="0"/>
              </a:rPr>
              <a:t> </a:t>
            </a:r>
          </a:p>
        </p:txBody>
      </p:sp>
      <p:sp>
        <p:nvSpPr>
          <p:cNvPr id="6" name="RedBox"/>
          <p:cNvSpPr/>
          <p:nvPr/>
        </p:nvSpPr>
        <p:spPr>
          <a:xfrm>
            <a:off x="380999" y="121920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a:t>
            </a:r>
          </a:p>
        </p:txBody>
      </p:sp>
      <p:sp>
        <p:nvSpPr>
          <p:cNvPr id="11" name="TextBox 10"/>
          <p:cNvSpPr txBox="1"/>
          <p:nvPr/>
        </p:nvSpPr>
        <p:spPr>
          <a:xfrm>
            <a:off x="381000" y="1219200"/>
            <a:ext cx="51054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ＭＳ Ｐゴシック" panose="020B0600070205080204" pitchFamily="34" charset="-128"/>
                <a:cs typeface="+mn-cs"/>
              </a:rPr>
              <a:t>Make better DRAM chips</a:t>
            </a:r>
          </a:p>
        </p:txBody>
      </p:sp>
      <p:sp>
        <p:nvSpPr>
          <p:cNvPr id="12" name="RedBox"/>
          <p:cNvSpPr/>
          <p:nvPr/>
        </p:nvSpPr>
        <p:spPr>
          <a:xfrm>
            <a:off x="380998" y="384175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a:t>
            </a:r>
          </a:p>
        </p:txBody>
      </p:sp>
      <p:sp>
        <p:nvSpPr>
          <p:cNvPr id="13" name="TextBox 12"/>
          <p:cNvSpPr txBox="1"/>
          <p:nvPr/>
        </p:nvSpPr>
        <p:spPr>
          <a:xfrm>
            <a:off x="380999" y="3841750"/>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ＭＳ Ｐゴシック" panose="020B0600070205080204" pitchFamily="34" charset="-128"/>
                <a:cs typeface="+mn-cs"/>
              </a:rPr>
              <a:t>Sophisticated ECC</a:t>
            </a:r>
          </a:p>
        </p:txBody>
      </p:sp>
      <p:sp>
        <p:nvSpPr>
          <p:cNvPr id="14" name="RedBox"/>
          <p:cNvSpPr/>
          <p:nvPr/>
        </p:nvSpPr>
        <p:spPr>
          <a:xfrm>
            <a:off x="380998" y="253047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Power, Performance</a:t>
            </a:r>
          </a:p>
        </p:txBody>
      </p:sp>
      <p:sp>
        <p:nvSpPr>
          <p:cNvPr id="15" name="TextBox 14"/>
          <p:cNvSpPr txBox="1"/>
          <p:nvPr/>
        </p:nvSpPr>
        <p:spPr>
          <a:xfrm>
            <a:off x="380999" y="2530475"/>
            <a:ext cx="41910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ＭＳ Ｐゴシック" panose="020B0600070205080204" pitchFamily="34" charset="-128"/>
                <a:cs typeface="+mn-cs"/>
              </a:rPr>
              <a:t>Refresh frequently</a:t>
            </a:r>
          </a:p>
        </p:txBody>
      </p:sp>
      <p:sp>
        <p:nvSpPr>
          <p:cNvPr id="16" name="RedBox"/>
          <p:cNvSpPr/>
          <p:nvPr/>
        </p:nvSpPr>
        <p:spPr>
          <a:xfrm>
            <a:off x="380998" y="515302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 Complexity</a:t>
            </a:r>
          </a:p>
        </p:txBody>
      </p:sp>
      <p:sp>
        <p:nvSpPr>
          <p:cNvPr id="17" name="TextBox 16"/>
          <p:cNvSpPr txBox="1"/>
          <p:nvPr/>
        </p:nvSpPr>
        <p:spPr>
          <a:xfrm>
            <a:off x="380999" y="5153025"/>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ＭＳ Ｐゴシック" panose="020B0600070205080204" pitchFamily="34" charset="-128"/>
                <a:cs typeface="+mn-cs"/>
              </a:rPr>
              <a:t>Access counters </a:t>
            </a:r>
          </a:p>
        </p:txBody>
      </p:sp>
    </p:spTree>
    <p:extLst>
      <p:ext uri="{BB962C8B-B14F-4D97-AF65-F5344CB8AC3E}">
        <p14:creationId xmlns:p14="http://schemas.microsoft.com/office/powerpoint/2010/main" val="24342678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45EC618-0165-BC45-84E6-E864E9DC06EC}" type="slidenum">
              <a:rPr lang="en-US" sz="1600">
                <a:solidFill>
                  <a:srgbClr val="000000"/>
                </a:solidFill>
                <a:latin typeface="Garamond" charset="0"/>
              </a:rPr>
              <a:pPr eaLnBrk="1" hangingPunct="1"/>
              <a:t>8</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609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Naive Solutions</a:t>
            </a:r>
          </a:p>
        </p:txBody>
      </p:sp>
      <p:sp>
        <p:nvSpPr>
          <p:cNvPr id="3" name="Content Placeholder 2"/>
          <p:cNvSpPr>
            <a:spLocks noGrp="1"/>
          </p:cNvSpPr>
          <p:nvPr>
            <p:ph idx="1"/>
          </p:nvPr>
        </p:nvSpPr>
        <p:spPr/>
        <p:txBody>
          <a:bodyPr/>
          <a:lstStyle/>
          <a:p>
            <a:pPr marL="0" indent="0">
              <a:buNone/>
            </a:pPr>
            <a:r>
              <a:rPr lang="en-US" sz="3200" i="1" dirty="0">
                <a:solidFill>
                  <a:schemeClr val="tx2"/>
                </a:solidFill>
              </a:rPr>
              <a:t>❶</a:t>
            </a:r>
            <a:r>
              <a:rPr lang="en-US" dirty="0"/>
              <a:t> </a:t>
            </a:r>
            <a:r>
              <a:rPr lang="en-US" i="1" dirty="0">
                <a:solidFill>
                  <a:schemeClr val="tx2"/>
                </a:solidFill>
              </a:rPr>
              <a:t>Throttle accesses to same row</a:t>
            </a:r>
          </a:p>
          <a:p>
            <a:pPr lvl="1"/>
            <a:r>
              <a:rPr lang="en-US" sz="2800" dirty="0"/>
              <a:t>Limit access-interval: </a:t>
            </a:r>
            <a:r>
              <a:rPr lang="en-US" sz="2600" dirty="0">
                <a:solidFill>
                  <a:srgbClr val="FF0000"/>
                </a:solidFill>
                <a:latin typeface="Cambria Math" panose="02040503050406030204" pitchFamily="18" charset="0"/>
                <a:ea typeface="Cambria Math" panose="02040503050406030204" pitchFamily="18" charset="0"/>
              </a:rPr>
              <a:t>≥500ns</a:t>
            </a:r>
          </a:p>
          <a:p>
            <a:pPr lvl="1"/>
            <a:r>
              <a:rPr lang="en-US" sz="2800" dirty="0">
                <a:ea typeface="Cambria Math" panose="02040503050406030204" pitchFamily="18" charset="0"/>
              </a:rPr>
              <a:t>Limit number of accesses: </a:t>
            </a:r>
            <a:r>
              <a:rPr lang="en-US" sz="2600" dirty="0">
                <a:solidFill>
                  <a:srgbClr val="FF0000"/>
                </a:solidFill>
                <a:latin typeface="Cambria Math" panose="02040503050406030204" pitchFamily="18" charset="0"/>
                <a:ea typeface="Cambria Math" panose="02040503050406030204" pitchFamily="18" charset="0"/>
              </a:rPr>
              <a:t>≤128K</a:t>
            </a:r>
            <a:r>
              <a:rPr lang="en-US" sz="2600" dirty="0">
                <a:latin typeface="Cambria Math" panose="02040503050406030204" pitchFamily="18" charset="0"/>
                <a:ea typeface="Cambria Math" panose="02040503050406030204" pitchFamily="18" charset="0"/>
              </a:rPr>
              <a:t> (=64ms/500ns)</a:t>
            </a:r>
          </a:p>
          <a:p>
            <a:pPr marL="742950" indent="-742950">
              <a:buFont typeface="+mj-lt"/>
              <a:buAutoNum type="arabicPeriod"/>
            </a:pPr>
            <a:endParaRPr lang="en-US" dirty="0"/>
          </a:p>
          <a:p>
            <a:pPr marL="0" indent="0">
              <a:buNone/>
            </a:pPr>
            <a:r>
              <a:rPr lang="en-US" sz="3200" i="1" dirty="0">
                <a:solidFill>
                  <a:schemeClr val="tx2"/>
                </a:solidFill>
              </a:rPr>
              <a:t>❷ </a:t>
            </a:r>
            <a:r>
              <a:rPr lang="en-US" i="1" dirty="0">
                <a:solidFill>
                  <a:schemeClr val="tx2"/>
                </a:solidFill>
              </a:rPr>
              <a:t>Refresh more frequently</a:t>
            </a:r>
          </a:p>
          <a:p>
            <a:pPr lvl="1"/>
            <a:r>
              <a:rPr lang="en-US" sz="2800" dirty="0"/>
              <a:t>Shorten refresh-interval by </a:t>
            </a:r>
            <a:r>
              <a:rPr lang="en-US" sz="2600" dirty="0">
                <a:solidFill>
                  <a:srgbClr val="FF0000"/>
                </a:solidFill>
                <a:latin typeface="Cambria Math" panose="02040503050406030204" pitchFamily="18" charset="0"/>
                <a:ea typeface="Cambria Math" panose="02040503050406030204" pitchFamily="18" charset="0"/>
              </a:rPr>
              <a:t>~7x</a:t>
            </a:r>
          </a:p>
          <a:p>
            <a:endParaRPr lang="en-US" dirty="0">
              <a:ea typeface="Cambria Math" panose="02040503050406030204" pitchFamily="18" charset="0"/>
            </a:endParaRPr>
          </a:p>
          <a:p>
            <a:pPr marL="0" indent="0">
              <a:buNone/>
            </a:pPr>
            <a:r>
              <a:rPr lang="en-US" i="1" dirty="0">
                <a:solidFill>
                  <a:srgbClr val="FF0000"/>
                </a:solidFill>
                <a:ea typeface="Cambria Math" panose="02040503050406030204" pitchFamily="18" charset="0"/>
              </a:rPr>
              <a:t>Both naive solutions introduce significant overhead in performance and power</a:t>
            </a:r>
          </a:p>
          <a:p>
            <a:endParaRPr lang="en-US" dirty="0">
              <a:ea typeface="Cambria Math" panose="02040503050406030204" pitchFamily="18"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85793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Patch for </a:t>
            </a:r>
            <a:r>
              <a:rPr lang="en-US" dirty="0" err="1"/>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4" name="TextBox 3"/>
          <p:cNvSpPr txBox="1"/>
          <p:nvPr/>
        </p:nvSpPr>
        <p:spPr>
          <a:xfrm>
            <a:off x="1907704" y="5805264"/>
            <a:ext cx="5817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HP, Lenovo, and other vendors released similar patches</a:t>
            </a:r>
          </a:p>
        </p:txBody>
      </p:sp>
    </p:spTree>
    <p:extLst>
      <p:ext uri="{BB962C8B-B14F-4D97-AF65-F5344CB8AC3E}">
        <p14:creationId xmlns:p14="http://schemas.microsoft.com/office/powerpoint/2010/main" val="31633281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Solution to RowHammer</a:t>
            </a:r>
          </a:p>
        </p:txBody>
      </p:sp>
      <p:sp>
        <p:nvSpPr>
          <p:cNvPr id="3" name="Content Placeholder 2"/>
          <p:cNvSpPr>
            <a:spLocks noGrp="1"/>
          </p:cNvSpPr>
          <p:nvPr>
            <p:ph idx="1"/>
          </p:nvPr>
        </p:nvSpPr>
        <p:spPr/>
        <p:txBody>
          <a:bodyPr/>
          <a:lstStyle/>
          <a:p>
            <a:pPr>
              <a:lnSpc>
                <a:spcPct val="100000"/>
              </a:lnSpc>
            </a:pPr>
            <a:r>
              <a:rPr lang="en-US" b="1" dirty="0">
                <a:solidFill>
                  <a:schemeClr val="tx2"/>
                </a:solidFill>
              </a:rPr>
              <a:t>PARA: </a:t>
            </a:r>
            <a:r>
              <a:rPr lang="en-US" sz="3200" i="1" u="sng" dirty="0">
                <a:solidFill>
                  <a:schemeClr val="tx2"/>
                </a:solidFill>
              </a:rPr>
              <a:t>P</a:t>
            </a:r>
            <a:r>
              <a:rPr lang="en-US" sz="3200" i="1" dirty="0">
                <a:solidFill>
                  <a:schemeClr val="tx2"/>
                </a:solidFill>
              </a:rPr>
              <a:t>robabilistic </a:t>
            </a:r>
            <a:r>
              <a:rPr lang="en-US" sz="3200" i="1" u="sng" dirty="0">
                <a:solidFill>
                  <a:schemeClr val="tx2"/>
                </a:solidFill>
              </a:rPr>
              <a:t>A</a:t>
            </a:r>
            <a:r>
              <a:rPr lang="en-US" sz="3200" i="1" dirty="0">
                <a:solidFill>
                  <a:schemeClr val="tx2"/>
                </a:solidFill>
              </a:rPr>
              <a:t>djacent </a:t>
            </a:r>
            <a:r>
              <a:rPr lang="en-US" sz="3200" i="1" u="sng" dirty="0">
                <a:solidFill>
                  <a:schemeClr val="tx2"/>
                </a:solidFill>
              </a:rPr>
              <a:t>R</a:t>
            </a:r>
            <a:r>
              <a:rPr lang="en-US" sz="3200" i="1" dirty="0">
                <a:solidFill>
                  <a:schemeClr val="tx2"/>
                </a:solidFill>
              </a:rPr>
              <a:t>ow </a:t>
            </a:r>
            <a:r>
              <a:rPr lang="en-US" sz="3200" i="1" u="sng" dirty="0">
                <a:solidFill>
                  <a:schemeClr val="tx2"/>
                </a:solidFill>
              </a:rPr>
              <a:t>A</a:t>
            </a:r>
            <a:r>
              <a:rPr lang="en-US" sz="3200" i="1" dirty="0">
                <a:solidFill>
                  <a:schemeClr val="tx2"/>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47171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PARA</a:t>
            </a:r>
          </a:p>
        </p:txBody>
      </p:sp>
      <p:sp>
        <p:nvSpPr>
          <p:cNvPr id="3" name="Content Placeholder 2"/>
          <p:cNvSpPr>
            <a:spLocks noGrp="1"/>
          </p:cNvSpPr>
          <p:nvPr>
            <p:ph idx="1"/>
          </p:nvPr>
        </p:nvSpPr>
        <p:spPr/>
        <p:txBody>
          <a:bodyPr/>
          <a:lstStyle/>
          <a:p>
            <a:r>
              <a:rPr lang="en-US" sz="3200" i="1" dirty="0">
                <a:solidFill>
                  <a:schemeClr val="tx2"/>
                </a:solidFill>
                <a:sym typeface="Wingdings" panose="05000000000000000000" pitchFamily="2" charset="2"/>
              </a:rPr>
              <a:t>PARA refreshes rows infrequently</a:t>
            </a:r>
          </a:p>
          <a:p>
            <a:pPr lvl="1"/>
            <a:r>
              <a:rPr lang="en-US" sz="2800" dirty="0">
                <a:sym typeface="Wingdings" panose="05000000000000000000" pitchFamily="2" charset="2"/>
              </a:rPr>
              <a:t>Low power</a:t>
            </a:r>
          </a:p>
          <a:p>
            <a:pPr lvl="1"/>
            <a:r>
              <a:rPr lang="en-US" sz="2800" dirty="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a:t>Maximum slowdown: </a:t>
            </a:r>
            <a:r>
              <a:rPr lang="en-US" sz="2600" dirty="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a:solidFill>
                  <a:schemeClr val="tx2"/>
                </a:solidFill>
              </a:rPr>
              <a:t>PARA is stateless</a:t>
            </a:r>
          </a:p>
          <a:p>
            <a:pPr lvl="1"/>
            <a:r>
              <a:rPr lang="en-US" sz="2800" dirty="0">
                <a:sym typeface="Wingdings" panose="05000000000000000000" pitchFamily="2" charset="2"/>
              </a:rPr>
              <a:t>Low cost</a:t>
            </a:r>
          </a:p>
          <a:p>
            <a:pPr lvl="1"/>
            <a:r>
              <a:rPr lang="en-US" sz="2800" dirty="0">
                <a:sym typeface="Wingdings" panose="05000000000000000000" pitchFamily="2" charset="2"/>
              </a:rPr>
              <a:t>Low complexity</a:t>
            </a:r>
          </a:p>
          <a:p>
            <a:endParaRPr lang="en-US" sz="2000" i="1" dirty="0">
              <a:solidFill>
                <a:srgbClr val="FF0000"/>
              </a:solidFill>
              <a:ea typeface="Cambria Math" panose="02040503050406030204" pitchFamily="18" charset="0"/>
            </a:endParaRPr>
          </a:p>
          <a:p>
            <a:r>
              <a:rPr lang="en-US" sz="3200" i="1" dirty="0">
                <a:solidFill>
                  <a:srgbClr val="FF0000"/>
                </a:solidFill>
                <a:ea typeface="Cambria Math" panose="02040503050406030204" pitchFamily="18" charset="0"/>
              </a:rPr>
              <a:t>PARA 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406034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PARA</a:t>
            </a:r>
          </a:p>
        </p:txBody>
      </p:sp>
      <p:sp>
        <p:nvSpPr>
          <p:cNvPr id="3" name="Content Placeholder 2"/>
          <p:cNvSpPr>
            <a:spLocks noGrp="1"/>
          </p:cNvSpPr>
          <p:nvPr>
            <p:ph idx="1"/>
          </p:nvPr>
        </p:nvSpPr>
        <p:spPr>
          <a:xfrm>
            <a:off x="107504" y="1066800"/>
            <a:ext cx="8928992" cy="5638800"/>
          </a:xfrm>
        </p:spPr>
        <p:txBody>
          <a:bodyPr/>
          <a:lstStyle/>
          <a:p>
            <a:r>
              <a:rPr lang="en-US" sz="3200" dirty="0"/>
              <a:t>If implemented in </a:t>
            </a:r>
            <a:r>
              <a:rPr lang="en-US" sz="3200" dirty="0">
                <a:solidFill>
                  <a:srgbClr val="0000FF"/>
                </a:solidFill>
              </a:rPr>
              <a:t>DRAM chip</a:t>
            </a:r>
          </a:p>
          <a:p>
            <a:pPr lvl="1"/>
            <a:r>
              <a:rPr lang="en-US" sz="2800" dirty="0"/>
              <a:t>Enough slack in timing parameters</a:t>
            </a:r>
          </a:p>
          <a:p>
            <a:pPr lvl="1"/>
            <a:r>
              <a:rPr lang="en-US" sz="2800" dirty="0"/>
              <a:t>Plenty of slack today: </a:t>
            </a:r>
          </a:p>
          <a:p>
            <a:pPr lvl="2"/>
            <a:r>
              <a:rPr lang="en-US" sz="1500" dirty="0"/>
              <a:t>Lee et al., “</a:t>
            </a:r>
            <a:r>
              <a:rPr lang="en-US" sz="1500" b="1" dirty="0">
                <a:solidFill>
                  <a:srgbClr val="660066"/>
                </a:solidFill>
              </a:rPr>
              <a:t>Adaptive-Latency DRAM: Optimizing DRAM Timing for the Common Case</a:t>
            </a:r>
            <a:r>
              <a:rPr lang="en-US" sz="1500" dirty="0"/>
              <a:t>,” HPCA 2015.</a:t>
            </a:r>
          </a:p>
          <a:p>
            <a:pPr lvl="2"/>
            <a:r>
              <a:rPr lang="en-US" sz="1500" dirty="0"/>
              <a:t>Chang et al., “</a:t>
            </a:r>
            <a:r>
              <a:rPr lang="en-US" sz="1500" b="1" dirty="0">
                <a:solidFill>
                  <a:srgbClr val="660066"/>
                </a:solidFill>
              </a:rPr>
              <a:t>Understanding Latency Variation in Modern DRAM Chips</a:t>
            </a:r>
            <a:r>
              <a:rPr lang="en-US" sz="1500" dirty="0"/>
              <a:t>,” SIGMETRICS 2016.</a:t>
            </a:r>
          </a:p>
          <a:p>
            <a:pPr lvl="2"/>
            <a:r>
              <a:rPr lang="en-US" sz="1500" dirty="0"/>
              <a:t>Lee et al., “</a:t>
            </a:r>
            <a:r>
              <a:rPr lang="en-US" sz="1500" b="1" dirty="0">
                <a:solidFill>
                  <a:srgbClr val="660066"/>
                </a:solidFill>
              </a:rPr>
              <a:t>Design-Induced Latency Variation in Modern DRAM Chips</a:t>
            </a:r>
            <a:r>
              <a:rPr lang="en-US" sz="1500" dirty="0"/>
              <a:t>,” SIGMETRICS 2017.</a:t>
            </a:r>
          </a:p>
          <a:p>
            <a:pPr lvl="2"/>
            <a:r>
              <a:rPr lang="en-US" sz="1500" dirty="0"/>
              <a:t>Chang et al., “</a:t>
            </a:r>
            <a:r>
              <a:rPr lang="en-US" sz="1500" b="1" dirty="0">
                <a:solidFill>
                  <a:srgbClr val="660066"/>
                </a:solidFill>
              </a:rPr>
              <a:t>Understanding Reduced-Voltage Operation in Modern DRAM Devices</a:t>
            </a:r>
            <a:r>
              <a:rPr lang="en-US" sz="1500" dirty="0"/>
              <a:t>,” SIGMETRICS 2017.</a:t>
            </a:r>
          </a:p>
          <a:p>
            <a:pPr lvl="2"/>
            <a:r>
              <a:rPr lang="en-US" sz="1500" dirty="0"/>
              <a:t>Ghose et al., “</a:t>
            </a:r>
            <a:r>
              <a:rPr lang="en-US" sz="1500" b="1" dirty="0">
                <a:solidFill>
                  <a:srgbClr val="5B055B"/>
                </a:solidFill>
              </a:rPr>
              <a:t>What Your DRAM Power Models Are Not Telling You: Lessons from a Detailed Experimental Study</a:t>
            </a:r>
            <a:r>
              <a:rPr lang="en-US" sz="1500" dirty="0"/>
              <a:t>,” SIGMETRICS 2018.</a:t>
            </a:r>
          </a:p>
          <a:p>
            <a:pPr lvl="2"/>
            <a:endParaRPr lang="en-US" sz="1600" dirty="0"/>
          </a:p>
          <a:p>
            <a:r>
              <a:rPr lang="en-US" sz="3200" dirty="0"/>
              <a:t>If implemented in </a:t>
            </a:r>
            <a:r>
              <a:rPr lang="en-US" sz="3200" dirty="0">
                <a:solidFill>
                  <a:srgbClr val="0000FF"/>
                </a:solidFill>
              </a:rPr>
              <a:t>memory controller</a:t>
            </a:r>
          </a:p>
          <a:p>
            <a:pPr lvl="1"/>
            <a:r>
              <a:rPr lang="en-US" sz="2800" dirty="0"/>
              <a:t>Better coordination between memory controller and DRAM</a:t>
            </a:r>
          </a:p>
          <a:p>
            <a:pPr lvl="1"/>
            <a:r>
              <a:rPr lang="en-US" sz="2800" dirty="0"/>
              <a:t>Memory controller should know which rows are physically adjacent</a:t>
            </a:r>
          </a:p>
          <a:p>
            <a:pPr lvl="1"/>
            <a:endParaRPr lang="en-US" sz="2800" dirty="0"/>
          </a:p>
          <a:p>
            <a:endParaRPr lang="en-US" dirty="0"/>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71359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sp>
        <p:nvSpPr>
          <p:cNvPr id="5" name="Rectangle 4"/>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hlinkClick r:id="rId2"/>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p>
        </p:txBody>
      </p:sp>
      <p:pic>
        <p:nvPicPr>
          <p:cNvPr id="6" name="Picture 5">
            <a:extLst>
              <a:ext uri="{FF2B5EF4-FFF2-40B4-BE49-F238E27FC236}">
                <a16:creationId xmlns:a16="http://schemas.microsoft.com/office/drawing/2014/main" id="{38537F80-0BC5-2448-B6C3-43444D333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980728"/>
            <a:ext cx="7200800" cy="5400600"/>
          </a:xfrm>
          <a:prstGeom prst="rect">
            <a:avLst/>
          </a:prstGeom>
        </p:spPr>
      </p:pic>
    </p:spTree>
    <p:extLst>
      <p:ext uri="{BB962C8B-B14F-4D97-AF65-F5344CB8AC3E}">
        <p14:creationId xmlns:p14="http://schemas.microsoft.com/office/powerpoint/2010/main" val="95468153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1E60EBA1-45FA-214F-8A1F-12E347182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08" y="980332"/>
            <a:ext cx="7266384" cy="5449788"/>
          </a:xfrm>
          <a:prstGeom prst="rect">
            <a:avLst/>
          </a:prstGeom>
        </p:spPr>
      </p:pic>
      <p:sp>
        <p:nvSpPr>
          <p:cNvPr id="6" name="Rectangle 5">
            <a:extLst>
              <a:ext uri="{FF2B5EF4-FFF2-40B4-BE49-F238E27FC236}">
                <a16:creationId xmlns:a16="http://schemas.microsoft.com/office/drawing/2014/main" id="{E5B1B6F5-AC02-5843-8ADF-2B8216B9C3FA}"/>
              </a:ext>
            </a:extLst>
          </p:cNvPr>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hlinkClick r:id="rId3"/>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p>
        </p:txBody>
      </p:sp>
    </p:spTree>
    <p:extLst>
      <p:ext uri="{BB962C8B-B14F-4D97-AF65-F5344CB8AC3E}">
        <p14:creationId xmlns:p14="http://schemas.microsoft.com/office/powerpoint/2010/main" val="124264462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Seven RowHammer Solutions Proposed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611192950"/>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Takeaway</a:t>
            </a:r>
          </a:p>
        </p:txBody>
      </p:sp>
      <p:sp>
        <p:nvSpPr>
          <p:cNvPr id="3" name="Content Placeholder 2"/>
          <p:cNvSpPr>
            <a:spLocks noGrp="1"/>
          </p:cNvSpPr>
          <p:nvPr>
            <p:ph idx="1"/>
          </p:nvPr>
        </p:nvSpPr>
        <p:spPr>
          <a:xfrm>
            <a:off x="0" y="1844824"/>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Security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68351049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29261663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a:t>
            </a:fld>
            <a:endParaRPr lang="en-US" altLang="en-US">
              <a:solidFill>
                <a:srgbClr val="000000"/>
              </a:solidFill>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square" lIns="0" tIns="0" rIns="0" bIns="0" anchor="b">
            <a:spAutoFit/>
          </a:bodyPr>
          <a:lstStyle/>
          <a:p>
            <a:pPr algn="ctr">
              <a:lnSpc>
                <a:spcPct val="80000"/>
              </a:lnSpc>
              <a:defRPr spc="0">
                <a:solidFill>
                  <a:srgbClr val="000000"/>
                </a:solidFill>
              </a:defRPr>
            </a:pPr>
            <a:r>
              <a:rPr sz="3800" i="1" spc="-38" dirty="0">
                <a:solidFill>
                  <a:srgbClr val="405F82"/>
                </a:solidFill>
                <a:latin typeface="Garamond"/>
                <a:sym typeface="Vista Sans OT Medium"/>
              </a:rPr>
              <a:t>Intuition:</a:t>
            </a:r>
            <a:br>
              <a:rPr sz="3800" i="1" spc="-38" dirty="0">
                <a:solidFill>
                  <a:srgbClr val="405F82"/>
                </a:solidFill>
                <a:latin typeface="Garamond"/>
                <a:sym typeface="Vista Sans OT Medium"/>
              </a:rPr>
            </a:br>
            <a:r>
              <a:rPr sz="3800" i="1" spc="-38" dirty="0">
                <a:solidFill>
                  <a:srgbClr val="0000FF"/>
                </a:solidFill>
                <a:latin typeface="Garamond"/>
                <a:sym typeface="Vista Sans OT Medium"/>
              </a:rPr>
              <a:t>quadratic</a:t>
            </a:r>
            <a:br>
              <a:rPr sz="3800" i="1" spc="-38" dirty="0">
                <a:solidFill>
                  <a:srgbClr val="0000FF"/>
                </a:solidFill>
                <a:latin typeface="Garamond"/>
                <a:sym typeface="Vista Sans OT Medium"/>
              </a:rPr>
            </a:br>
            <a:r>
              <a:rPr sz="3800" i="1" spc="-38" dirty="0">
                <a:solidFill>
                  <a:srgbClr val="0000FF"/>
                </a:solidFill>
                <a:latin typeface="Garamond"/>
                <a:sym typeface="Vista Sans OT Medium"/>
              </a:rPr>
              <a:t>increase in</a:t>
            </a:r>
            <a:br>
              <a:rPr sz="3800" i="1" spc="-38" dirty="0">
                <a:solidFill>
                  <a:srgbClr val="0000FF"/>
                </a:solidFill>
                <a:latin typeface="Garamond"/>
                <a:sym typeface="Vista Sans OT Medium"/>
              </a:rPr>
            </a:br>
            <a:r>
              <a:rPr sz="3800" i="1" spc="-38" dirty="0">
                <a:solidFill>
                  <a:srgbClr val="0000FF"/>
                </a:solidFill>
                <a:latin typeface="Garamond"/>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10912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69038423"/>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Aside: Intelligent Controller for NAND Flash</a:t>
            </a:r>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ＭＳ Ｐゴシック" panose="020B0600070205080204" pitchFamily="34" charset="-128"/>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ＭＳ Ｐゴシック" panose="020B0600070205080204" pitchFamily="34" charset="-128"/>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ＭＳ Ｐゴシック" panose="020B0600070205080204" pitchFamily="34" charset="-128"/>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ＭＳ Ｐゴシック" panose="020B0600070205080204" pitchFamily="34" charset="-128"/>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ＭＳ Ｐゴシック" panose="020B0600070205080204" pitchFamily="34" charset="-128"/>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FFFF00"/>
                </a:solidFill>
                <a:effectLst/>
                <a:uLnTx/>
                <a:uFillTx/>
                <a:latin typeface="Arial" charset="0"/>
                <a:ea typeface="MS PGothic" charset="0"/>
              </a:rPr>
              <a:t>Virtex</a:t>
            </a:r>
            <a:r>
              <a:rPr kumimoji="0" lang="en-US" sz="1800" b="0" i="0" u="none" strike="noStrike" kern="0" cap="none" spc="0" normalizeH="0" baseline="0" noProof="0" dirty="0">
                <a:ln>
                  <a:noFill/>
                </a:ln>
                <a:solidFill>
                  <a:srgbClr val="FFFF00"/>
                </a:solidFill>
                <a:effectLst/>
                <a:uLnTx/>
                <a:uFillTx/>
                <a:latin typeface="Arial" charset="0"/>
                <a:ea typeface="MS PGothic" charset="0"/>
              </a:rPr>
              <a:t>-V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ＭＳ Ｐゴシック" panose="020B0600070205080204" pitchFamily="34" charset="-128"/>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ＭＳ Ｐゴシック" panose="020B0600070205080204" pitchFamily="34" charset="-128"/>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ＭＳ Ｐゴシック" panose="020B0600070205080204" pitchFamily="34" charset="-128"/>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ＭＳ Ｐゴシック" panose="020B0600070205080204" pitchFamily="34" charset="-128"/>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ＭＳ Ｐゴシック" panose="020B0600070205080204" pitchFamily="34" charset="-128"/>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ＭＳ Ｐゴシック" panose="020B0600070205080204" pitchFamily="34" charset="-128"/>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ＭＳ Ｐゴシック" panose="020B0600070205080204" pitchFamily="34" charset="-128"/>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ＭＳ Ｐゴシック" panose="020B0600070205080204" pitchFamily="34" charset="-128"/>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ＭＳ Ｐゴシック" panose="020B0600070205080204" pitchFamily="34" charset="-128"/>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ＭＳ Ｐゴシック" panose="020B0600070205080204" pitchFamily="34" charset="-128"/>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Cai+, “</a:t>
            </a:r>
            <a:r>
              <a:rPr kumimoji="0" lang="en-US" sz="14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Proc. IEEE 2017.</a:t>
            </a:r>
          </a:p>
        </p:txBody>
      </p:sp>
      <p:sp>
        <p:nvSpPr>
          <p:cNvPr id="62" name="Rectangle 61">
            <a:extLst>
              <a:ext uri="{FF2B5EF4-FFF2-40B4-BE49-F238E27FC236}">
                <a16:creationId xmlns:a16="http://schemas.microsoft.com/office/drawing/2014/main" id="{48E3225E-FE9D-A044-B795-E45371FDCB71}"/>
              </a:ext>
            </a:extLst>
          </p:cNvPr>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ＭＳ Ｐゴシック" panose="020B0600070205080204" pitchFamily="34" charset="-128"/>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ＭＳ Ｐゴシック" panose="020B0600070205080204" pitchFamily="34" charset="-128"/>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endParaRPr>
          </a:p>
        </p:txBody>
      </p:sp>
    </p:spTree>
    <p:extLst>
      <p:ext uri="{BB962C8B-B14F-4D97-AF65-F5344CB8AC3E}">
        <p14:creationId xmlns:p14="http://schemas.microsoft.com/office/powerpoint/2010/main" val="916300413"/>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599" y="152400"/>
            <a:ext cx="8851254" cy="1066800"/>
          </a:xfrm>
        </p:spPr>
        <p:txBody>
          <a:bodyPr/>
          <a:lstStyle/>
          <a:p>
            <a:r>
              <a:rPr lang="en-US" sz="3800" dirty="0">
                <a:solidFill>
                  <a:srgbClr val="006633"/>
                </a:solidFill>
              </a:rPr>
              <a:t>Aside: Intelligent Controller for NAND Flash</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ＭＳ Ｐゴシック" panose="020B0600070205080204" pitchFamily="34" charset="-128"/>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ＭＳ Ｐゴシック" panose="020B0600070205080204" pitchFamily="34" charset="-128"/>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Proceedings of the IEEE, Sept. 2017</a:t>
            </a:r>
          </a:p>
        </p:txBody>
      </p:sp>
    </p:spTree>
    <p:extLst>
      <p:ext uri="{BB962C8B-B14F-4D97-AF65-F5344CB8AC3E}">
        <p14:creationId xmlns:p14="http://schemas.microsoft.com/office/powerpoint/2010/main" val="3712111513"/>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Key 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3683906169"/>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Future Memory Reliability/Security Challenges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020926127"/>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807115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448210758"/>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p:nvPr/>
        </p:nvSpPr>
        <p:spPr>
          <a:xfrm rot="548035">
            <a:off x="7015296" y="2547039"/>
            <a:ext cx="1740409" cy="189077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wrap="non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capacity</a:t>
            </a:r>
          </a:p>
        </p:txBody>
      </p:sp>
      <p:sp>
        <p:nvSpPr>
          <p:cNvPr id="4" name="Shape 305"/>
          <p:cNvSpPr/>
          <p:nvPr/>
        </p:nvSpPr>
        <p:spPr>
          <a:xfrm>
            <a:off x="251520" y="324366"/>
            <a:ext cx="8889400" cy="1016402"/>
          </a:xfrm>
          <a:prstGeom prst="rect">
            <a:avLst/>
          </a:prstGeom>
          <a:ln w="12700">
            <a:miter lim="400000"/>
          </a:ln>
          <a:extLst>
            <a:ext uri="{C572A759-6A51-4108-AA02-DFA0A04FC94B}">
              <ma14:wrappingTextBoxFlag xmlns=""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sz="1800" b="0" spc="0"/>
            </a:pPr>
            <a:r>
              <a:rPr kumimoji="0" lang="en-US" sz="6100" b="0" i="0" u="none" strike="noStrike" kern="1200" cap="none" spc="-60" normalizeH="0" baseline="0" noProof="0" dirty="0">
                <a:ln>
                  <a:noFill/>
                </a:ln>
                <a:solidFill>
                  <a:srgbClr val="000000"/>
                </a:solidFill>
                <a:effectLst/>
                <a:uLnTx/>
                <a:uFillTx/>
                <a:latin typeface="Tahoma"/>
                <a:ea typeface="+mn-ea"/>
                <a:cs typeface="+mn-cs"/>
              </a:rPr>
              <a:t>DRAM Reliability Reducing</a:t>
            </a:r>
            <a:endParaRPr kumimoji="0" sz="6100" b="0" i="0" u="none" strike="noStrike" kern="1200" cap="none" spc="-60" normalizeH="0" baseline="0" noProof="0" dirty="0">
              <a:ln>
                <a:noFill/>
              </a:ln>
              <a:solidFill>
                <a:srgbClr val="000000"/>
              </a:solidFill>
              <a:effectLst/>
              <a:uLnTx/>
              <a:uFillTx/>
              <a:latin typeface="Tahoma"/>
              <a:ea typeface="+mn-ea"/>
              <a:cs typeface="+mn-cs"/>
            </a:endParaRPr>
          </a:p>
        </p:txBody>
      </p:sp>
      <p:pic>
        <p:nvPicPr>
          <p:cNvPr id="3" name="Picture 2"/>
          <p:cNvPicPr>
            <a:picLocks noChangeAspect="1"/>
          </p:cNvPicPr>
          <p:nvPr/>
        </p:nvPicPr>
        <p:blipFill>
          <a:blip r:embed="rId2"/>
          <a:stretch>
            <a:fillRect/>
          </a:stretch>
        </p:blipFill>
        <p:spPr>
          <a:xfrm>
            <a:off x="1331640" y="1253197"/>
            <a:ext cx="5112568" cy="5128131"/>
          </a:xfrm>
          <a:prstGeom prst="rect">
            <a:avLst/>
          </a:prstGeom>
        </p:spPr>
      </p:pic>
      <p:sp>
        <p:nvSpPr>
          <p:cNvPr id="2" name="Rectangle 1"/>
          <p:cNvSpPr/>
          <p:nvPr/>
        </p:nvSpPr>
        <p:spPr>
          <a:xfrm>
            <a:off x="197768" y="6448497"/>
            <a:ext cx="869471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Meza+, “</a:t>
            </a:r>
            <a:r>
              <a:rPr kumimoji="0" lang="en-US" sz="1800" b="0" i="0" u="none" strike="noStrike" kern="1200" cap="none" spc="0" normalizeH="0" baseline="0" noProof="0" dirty="0">
                <a:ln>
                  <a:noFill/>
                </a:ln>
                <a:solidFill>
                  <a:srgbClr val="0000FF"/>
                </a:solidFill>
                <a:effectLst/>
                <a:uLnTx/>
                <a:uFillTx/>
                <a:latin typeface="Tahoma"/>
                <a:ea typeface="+mn-ea"/>
                <a:cs typeface="+mn-cs"/>
              </a:rPr>
              <a:t>Revisiting Memory Errors in Large-Scale Production Data Centers</a:t>
            </a:r>
            <a:r>
              <a:rPr kumimoji="0" lang="en-US" sz="1800" b="0" i="0" u="none" strike="noStrike" kern="1200" cap="none" spc="0" normalizeH="0" baseline="0" noProof="0" dirty="0">
                <a:ln>
                  <a:noFill/>
                </a:ln>
                <a:solidFill>
                  <a:srgbClr val="000000"/>
                </a:solidFill>
                <a:effectLst/>
                <a:uLnTx/>
                <a:uFillTx/>
                <a:latin typeface="Tahoma"/>
                <a:ea typeface="+mn-ea"/>
                <a:cs typeface="+mn-cs"/>
              </a:rPr>
              <a:t>,” DSN’15.</a:t>
            </a:r>
          </a:p>
        </p:txBody>
      </p:sp>
    </p:spTree>
    <p:extLst>
      <p:ext uri="{BB962C8B-B14F-4D97-AF65-F5344CB8AC3E}">
        <p14:creationId xmlns:p14="http://schemas.microsoft.com/office/powerpoint/2010/main" val="25673986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Aside: SSD Error Analysis in the Field</a:t>
            </a:r>
          </a:p>
        </p:txBody>
      </p:sp>
      <p:sp>
        <p:nvSpPr>
          <p:cNvPr id="3" name="Content Placeholder 2"/>
          <p:cNvSpPr>
            <a:spLocks noGrp="1"/>
          </p:cNvSpPr>
          <p:nvPr>
            <p:ph idx="1"/>
          </p:nvPr>
        </p:nvSpPr>
        <p:spPr>
          <a:xfrm>
            <a:off x="228600" y="1196752"/>
            <a:ext cx="8610600" cy="4876800"/>
          </a:xfrm>
        </p:spPr>
        <p:txBody>
          <a:bodyPr/>
          <a:lstStyle/>
          <a:p>
            <a:r>
              <a:rPr lang="en-US" sz="2200" dirty="0">
                <a:solidFill>
                  <a:srgbClr val="0000FF"/>
                </a:solidFill>
              </a:rPr>
              <a:t>First large-scale field study of flash memory errors</a:t>
            </a:r>
          </a:p>
          <a:p>
            <a:endParaRPr lang="en-US" sz="2200" dirty="0">
              <a:solidFill>
                <a:srgbClr val="0000FF"/>
              </a:solidFill>
            </a:endParaRPr>
          </a:p>
          <a:p>
            <a:r>
              <a:rPr lang="en-US" sz="2200" dirty="0"/>
              <a:t>Justin Meza, </a:t>
            </a:r>
            <a:r>
              <a:rPr lang="en-US" sz="2200" dirty="0" err="1"/>
              <a:t>Qiang</a:t>
            </a:r>
            <a:r>
              <a:rPr lang="en-US" sz="2200" dirty="0"/>
              <a:t> Wu, </a:t>
            </a:r>
            <a:r>
              <a:rPr lang="en-US" sz="2200" dirty="0" err="1"/>
              <a:t>Sanjeev</a:t>
            </a:r>
            <a:r>
              <a:rPr lang="en-US" sz="2200" dirty="0"/>
              <a:t> Kumar, and Onur Mutlu,</a:t>
            </a:r>
            <a:br>
              <a:rPr lang="en-US" sz="2200" dirty="0"/>
            </a:br>
            <a:r>
              <a:rPr lang="en-US" sz="2200" b="1" dirty="0">
                <a:hlinkClick r:id="rId2"/>
              </a:rPr>
              <a:t>"A Large-Scale Study of Flash Memory Errors in the Field"</a:t>
            </a:r>
            <a:r>
              <a:rPr lang="en-US" sz="2200" dirty="0"/>
              <a:t> </a:t>
            </a:r>
            <a:br>
              <a:rPr lang="en-US" sz="2200" dirty="0"/>
            </a:br>
            <a:r>
              <a:rPr lang="en-US" sz="2200" i="1" dirty="0"/>
              <a:t>Proceedings of the </a:t>
            </a:r>
            <a:r>
              <a:rPr lang="en-US" sz="2200" i="1" dirty="0">
                <a:hlinkClick r:id="rId3"/>
              </a:rPr>
              <a:t>ACM International Conference on Measurement and Modeling of Computer Systems</a:t>
            </a:r>
            <a:r>
              <a:rPr lang="en-US" sz="2200" i="1" dirty="0"/>
              <a:t> (</a:t>
            </a:r>
            <a:r>
              <a:rPr lang="en-US" sz="2200" b="1" i="1" dirty="0"/>
              <a:t>SIGMETRICS</a:t>
            </a:r>
            <a:r>
              <a:rPr lang="en-US" sz="2200" i="1" dirty="0"/>
              <a:t>)</a:t>
            </a:r>
            <a:r>
              <a:rPr lang="en-US" sz="2200" dirty="0"/>
              <a:t>, Portland, OR, June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Coverage at ZDNet</a:t>
            </a:r>
            <a:r>
              <a:rPr lang="en-US" sz="2200" dirty="0"/>
              <a:t>]</a:t>
            </a:r>
          </a:p>
          <a:p>
            <a:endParaRPr lang="en-US" sz="2200"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708054"/>
            <a:ext cx="9144000" cy="1313234"/>
          </a:xfrm>
          <a:prstGeom prst="rect">
            <a:avLst/>
          </a:prstGeom>
        </p:spPr>
      </p:pic>
    </p:spTree>
    <p:extLst>
      <p:ext uri="{BB962C8B-B14F-4D97-AF65-F5344CB8AC3E}">
        <p14:creationId xmlns:p14="http://schemas.microsoft.com/office/powerpoint/2010/main" val="4177441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a:p>
            <a:r>
              <a:rPr lang="en-US" dirty="0">
                <a:sym typeface="Wingdings"/>
              </a:rPr>
              <a:t>Due to difficulties in DRAM scaling, other problems may also appear (or they may be going unnoticed)</a:t>
            </a:r>
          </a:p>
          <a:p>
            <a:endParaRPr lang="en-US" dirty="0">
              <a:sym typeface="Wingdings"/>
            </a:endParaRPr>
          </a:p>
          <a:p>
            <a:r>
              <a:rPr lang="en-US" dirty="0">
                <a:sym typeface="Wingdings"/>
              </a:rPr>
              <a:t>Some errors may already be slipping into the field</a:t>
            </a:r>
          </a:p>
          <a:p>
            <a:pPr lvl="1"/>
            <a:r>
              <a:rPr lang="en-US" dirty="0">
                <a:sym typeface="Wingdings"/>
              </a:rPr>
              <a:t>Read disturb errors (</a:t>
            </a:r>
            <a:r>
              <a:rPr lang="en-US" dirty="0" err="1">
                <a:sym typeface="Wingdings"/>
              </a:rPr>
              <a:t>Rowhammer</a:t>
            </a:r>
            <a:r>
              <a:rPr lang="en-US" dirty="0">
                <a:sym typeface="Wingdings"/>
              </a:rPr>
              <a:t>)</a:t>
            </a:r>
          </a:p>
          <a:p>
            <a:pPr lvl="1"/>
            <a:r>
              <a:rPr lang="en-US" dirty="0">
                <a:sym typeface="Wingdings"/>
              </a:rPr>
              <a:t>Retention errors</a:t>
            </a:r>
          </a:p>
          <a:p>
            <a:pPr lvl="1"/>
            <a:r>
              <a:rPr lang="en-US" dirty="0">
                <a:sym typeface="Wingdings"/>
              </a:rPr>
              <a:t>Read errors, write errors</a:t>
            </a:r>
          </a:p>
          <a:p>
            <a:pPr lvl="1"/>
            <a:r>
              <a:rPr lang="en-US" dirty="0">
                <a:sym typeface="Wingdings"/>
              </a:rPr>
              <a:t>…</a:t>
            </a:r>
          </a:p>
          <a:p>
            <a:endParaRPr lang="en-US" dirty="0">
              <a:sym typeface="Wingdings"/>
            </a:endParaRPr>
          </a:p>
          <a:p>
            <a:r>
              <a:rPr lang="en-US" dirty="0">
                <a:solidFill>
                  <a:srgbClr val="FF0000"/>
                </a:solidFill>
                <a:sym typeface="Wingdings"/>
              </a:rPr>
              <a:t>These errors can also pose security vulnerabilities</a:t>
            </a: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a:spLocks noChangeArrowheads="1"/>
          </p:cNvSpPr>
          <p:nvPr/>
        </p:nvSpPr>
        <p:spPr bwMode="auto">
          <a:xfrm>
            <a:off x="899593" y="4005064"/>
            <a:ext cx="223224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36978718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2.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1.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9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49.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5.xml><?xml version="1.0" encoding="utf-8"?>
<a:theme xmlns:a="http://schemas.openxmlformats.org/drawingml/2006/main" name="care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ln w="25400">
          <a:noFill/>
        </a:ln>
      </a:spPr>
      <a:bodyPr wrap="square" rtlCol="0">
        <a:spAutoFit/>
      </a:bodyPr>
      <a:lstStyle>
        <a:defPPr>
          <a:defRPr dirty="0" smtClean="0">
            <a:solidFill>
              <a:srgbClr val="000000"/>
            </a:solidFill>
            <a:latin typeface="Arial"/>
            <a:cs typeface="Arial"/>
          </a:defRPr>
        </a:defPPr>
      </a:lstStyle>
    </a:txDef>
  </a:objectDefaults>
  <a:extraClrSchemeLst/>
</a:theme>
</file>

<file path=ppt/theme/theme5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docProps/app.xml><?xml version="1.0" encoding="utf-8"?>
<Properties xmlns="http://schemas.openxmlformats.org/officeDocument/2006/extended-properties" xmlns:vt="http://schemas.openxmlformats.org/officeDocument/2006/docPropsVTypes">
  <Template/>
  <TotalTime>190150</TotalTime>
  <Words>14434</Words>
  <Application>Microsoft Macintosh PowerPoint</Application>
  <PresentationFormat>On-screen Show (4:3)</PresentationFormat>
  <Paragraphs>2459</Paragraphs>
  <Slides>209</Slides>
  <Notes>78</Notes>
  <HiddenSlides>0</HiddenSlides>
  <MMClips>0</MMClips>
  <ScaleCrop>false</ScaleCrop>
  <HeadingPairs>
    <vt:vector size="6" baseType="variant">
      <vt:variant>
        <vt:lpstr>Fonts Used</vt:lpstr>
      </vt:variant>
      <vt:variant>
        <vt:i4>15</vt:i4>
      </vt:variant>
      <vt:variant>
        <vt:lpstr>Theme</vt:lpstr>
      </vt:variant>
      <vt:variant>
        <vt:i4>57</vt:i4>
      </vt:variant>
      <vt:variant>
        <vt:lpstr>Slide Titles</vt:lpstr>
      </vt:variant>
      <vt:variant>
        <vt:i4>209</vt:i4>
      </vt:variant>
    </vt:vector>
  </HeadingPairs>
  <TitlesOfParts>
    <vt:vector size="281" baseType="lpstr">
      <vt:lpstr>MS PGothic</vt:lpstr>
      <vt:lpstr>MS PGothic</vt:lpstr>
      <vt:lpstr>Adobe Garamond Pro</vt:lpstr>
      <vt:lpstr>Arial</vt:lpstr>
      <vt:lpstr>Calibri</vt:lpstr>
      <vt:lpstr>Calibri Light</vt:lpstr>
      <vt:lpstr>Cambria</vt:lpstr>
      <vt:lpstr>Cambria Math</vt:lpstr>
      <vt:lpstr>Courier New</vt:lpstr>
      <vt:lpstr>Garamond</vt:lpstr>
      <vt:lpstr>나눔고딕</vt:lpstr>
      <vt:lpstr>Tahoma</vt:lpstr>
      <vt:lpstr>Times New Roman</vt:lpstr>
      <vt:lpstr>Vista Sans OT Medium</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139_Edge</vt:lpstr>
      <vt:lpstr>144_Edge</vt:lpstr>
      <vt:lpstr>148_Edge</vt:lpstr>
      <vt:lpstr>3_Metropolitan_bullet</vt:lpstr>
      <vt:lpstr>151_Edge</vt:lpstr>
      <vt:lpstr>152_Edge</vt:lpstr>
      <vt:lpstr>154_Edge</vt:lpstr>
      <vt:lpstr>24_Office Theme</vt:lpstr>
      <vt:lpstr>14_Office Theme</vt:lpstr>
      <vt:lpstr>19_Office Theme</vt:lpstr>
      <vt:lpstr>156_Edge</vt:lpstr>
      <vt:lpstr>159_Edge</vt:lpstr>
      <vt:lpstr>safari</vt:lpstr>
      <vt:lpstr>5_Edge</vt:lpstr>
      <vt:lpstr>7_Edge</vt:lpstr>
      <vt:lpstr>25_Office Theme</vt:lpstr>
      <vt:lpstr>10_Edge</vt:lpstr>
      <vt:lpstr>1_Office Theme</vt:lpstr>
      <vt:lpstr>2_Edge</vt:lpstr>
      <vt:lpstr>96_Edge</vt:lpstr>
      <vt:lpstr>Metropolitan_bullet</vt:lpstr>
      <vt:lpstr>4_Office Theme</vt:lpstr>
      <vt:lpstr>16_Edge</vt:lpstr>
      <vt:lpstr>99_Edge</vt:lpstr>
      <vt:lpstr>150_Edge</vt:lpstr>
      <vt:lpstr>43_Edge</vt:lpstr>
      <vt:lpstr>15_Office Theme</vt:lpstr>
      <vt:lpstr>caret_template</vt:lpstr>
      <vt:lpstr>3_Office Theme</vt:lpstr>
      <vt:lpstr>Office Theme</vt:lpstr>
      <vt:lpstr>Memory Systems  and Memory-Centric Computing Systems  Part 2: RowHammer</vt:lpstr>
      <vt:lpstr>Four Key Directions</vt:lpstr>
      <vt:lpstr>The Story of RowHammer </vt:lpstr>
      <vt:lpstr>Maslow’s (Human) Hierarchy of Needs</vt:lpstr>
      <vt:lpstr>How Reliable/Secure/Safe is This Bridge?</vt:lpstr>
      <vt:lpstr>Collapse of the “Galloping Gertie”</vt:lpstr>
      <vt:lpstr>How Secure Are These People?</vt:lpstr>
      <vt:lpstr>The DRAM Scaling Problem</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vt:lpstr>
      <vt:lpstr>Data Retention in Memory [Liu et al., ISCA 2013]</vt:lpstr>
      <vt:lpstr>Analysis of Data Retention Failures [ISCA’13]</vt:lpstr>
      <vt:lpstr>Mitigation of Retention Issues [SIGMETRICS’14]</vt:lpstr>
      <vt:lpstr>Mitigation of Retention Issues [DSN’15]</vt:lpstr>
      <vt:lpstr>Mitigation of Retention Issues [DSN’16]  </vt:lpstr>
      <vt:lpstr>Mitigation of Retention Issues [MICRO’17]  </vt:lpstr>
      <vt:lpstr>Mitigation of Retention Issues [ISCA’17]</vt:lpstr>
      <vt:lpstr>A Curious Discovery [Kim et al., ISCA 2014]</vt:lpstr>
      <vt:lpstr>DRAM RowHammer</vt:lpstr>
      <vt:lpstr>Modern DRAM is Prone to Disturbance Errors</vt:lpstr>
      <vt:lpstr>Most DRAM Modules Are Vulnerable</vt:lpstr>
      <vt:lpstr>Recent DRAM Is More Vulnerable</vt:lpstr>
      <vt:lpstr>Recent DRAM Is More Vulnerable</vt:lpstr>
      <vt:lpstr>Recent DRAM Is More Vulnerable</vt:lpstr>
      <vt:lpstr>Why Is This Happening?</vt:lpstr>
      <vt:lpstr>Higher-Level Implications</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Security Implications</vt:lpstr>
      <vt:lpstr>Selected Readings on RowHammer (I)</vt:lpstr>
      <vt:lpstr>Selected Readings on RowHammer (II)</vt:lpstr>
      <vt:lpstr>Selected Readings on RowHammer (III)</vt:lpstr>
      <vt:lpstr>Selected Readings on RowHammer (IV)</vt:lpstr>
      <vt:lpstr>Selected Readings on RowHammer (V)</vt:lpstr>
      <vt:lpstr>Selected Readings on RowHammer (VI)</vt:lpstr>
      <vt:lpstr>Selected Readings on RowHammer (VII)</vt:lpstr>
      <vt:lpstr>Selected Readings on RowHammer (VIII)</vt:lpstr>
      <vt:lpstr>Selected Readings on RowHammer (IX)</vt:lpstr>
      <vt:lpstr>Selected Readings on RowHammer (X)</vt:lpstr>
      <vt:lpstr>Selected Readings on RowHammer (XI.A)</vt:lpstr>
      <vt:lpstr>Selected Readings on RowHammer (XI.B)</vt:lpstr>
      <vt:lpstr>Security Implications (ISCA 2014)</vt:lpstr>
      <vt:lpstr>More Security Implications (I)</vt:lpstr>
      <vt:lpstr>More Security Implications (II)</vt:lpstr>
      <vt:lpstr>More Security Implications (III)</vt:lpstr>
      <vt:lpstr>More Security Implications (IV)</vt:lpstr>
      <vt:lpstr>More Security Implications (V)</vt:lpstr>
      <vt:lpstr>More Security Implications (VI)</vt:lpstr>
      <vt:lpstr>More Security Implications (VII)</vt:lpstr>
      <vt:lpstr>More Security Implications?</vt:lpstr>
      <vt:lpstr>Understanding RowHammer</vt:lpstr>
      <vt:lpstr>Root Causes of Disturbance Errors</vt:lpstr>
      <vt:lpstr>Experimental DRAM Testing Infrastructure</vt:lpstr>
      <vt:lpstr>Experimental DRAM Testing Infrastructure</vt:lpstr>
      <vt:lpstr>PowerPoint Presentation</vt:lpstr>
      <vt:lpstr>RowHammer Characterization Results</vt:lpstr>
      <vt:lpstr>4. Adjacency: Aggressor &amp; Victim</vt:lpstr>
      <vt:lpstr>❶ Access Interval (Aggressor)</vt:lpstr>
      <vt:lpstr>❷ Refresh Interval</vt:lpstr>
      <vt:lpstr>❸ Data Pattern</vt:lpstr>
      <vt:lpstr>6. Other Results (in Paper)</vt:lpstr>
      <vt:lpstr>6. Other Results (in Paper) cont’d</vt:lpstr>
      <vt:lpstr>More on RowHammer Analysis</vt:lpstr>
      <vt:lpstr>Retrospective on RowHammer &amp; Future</vt:lpstr>
      <vt:lpstr>A More Recent RowHammer Retrospective</vt:lpstr>
      <vt:lpstr>RowHammer Solutions</vt:lpstr>
      <vt:lpstr>Two Types of RowHammer Solutions</vt:lpstr>
      <vt:lpstr>Some Potential Solutions</vt:lpstr>
      <vt:lpstr>Naive Solutions</vt:lpstr>
      <vt:lpstr>Apple’s Patch for RowHammer</vt:lpstr>
      <vt:lpstr>Our Solution to RowHammer</vt:lpstr>
      <vt:lpstr>Advantages of PARA</vt:lpstr>
      <vt:lpstr>Requirements for PARA</vt:lpstr>
      <vt:lpstr>Probabilistic Activation in Real Life (I)</vt:lpstr>
      <vt:lpstr>Probabilistic Activation in Real Life (II)</vt:lpstr>
      <vt:lpstr>Seven RowHammer Solutions Proposed</vt:lpstr>
      <vt:lpstr>A Takeaway</vt:lpstr>
      <vt:lpstr>Industry Is Writing Papers About It, Too</vt:lpstr>
      <vt:lpstr>Call for Intelligent Memory Controllers</vt:lpstr>
      <vt:lpstr>Aside: Intelligent Controller for NAND Flash</vt:lpstr>
      <vt:lpstr>Aside: Intelligent Controller for NAND Flash</vt:lpstr>
      <vt:lpstr>A Key Takeaway</vt:lpstr>
      <vt:lpstr>Future Memory Reliability/Security Challenges</vt:lpstr>
      <vt:lpstr>Future of Main Memory</vt:lpstr>
      <vt:lpstr>Large-Scale Failure Analysis of DRAM Chips</vt:lpstr>
      <vt:lpstr>PowerPoint Presentation</vt:lpstr>
      <vt:lpstr>Aside: SSD Error Analysis in the Field</vt:lpstr>
      <vt:lpstr>Future of Main Memory</vt:lpstr>
      <vt:lpstr>DRAM Data Retention Time Failures</vt:lpstr>
      <vt:lpstr>Keeping Future Memory Secure</vt:lpstr>
      <vt:lpstr>How Do We Keep Memory Secure?</vt:lpstr>
      <vt:lpstr>Challenge and Opportunity for Future</vt:lpstr>
      <vt:lpstr>Solution Direction: Principled Designs</vt:lpstr>
      <vt:lpstr>Architecting for Security </vt:lpstr>
      <vt:lpstr>PowerPoint Presentation</vt:lpstr>
      <vt:lpstr>Understand and Model with Experiments (Flash)</vt:lpstr>
      <vt:lpstr>Recall: Collapse of the “Galloping Gertie”</vt:lpstr>
      <vt:lpstr>Another Example (1994)</vt:lpstr>
      <vt:lpstr>Yet Another Example (2007)</vt:lpstr>
      <vt:lpstr>A More Recent Example (2018)</vt:lpstr>
      <vt:lpstr>The Takeaway, Again</vt:lpstr>
      <vt:lpstr>Final Thoughts on RowHammer</vt:lpstr>
      <vt:lpstr>Some Thoughts on RowHammer</vt:lpstr>
      <vt:lpstr>Aside: Byzantine Failures</vt:lpstr>
      <vt:lpstr>RowHammer, Revisited</vt:lpstr>
      <vt:lpstr>RowHammer: Retrospective</vt:lpstr>
      <vt:lpstr>Perhaps Most Importantly…</vt:lpstr>
      <vt:lpstr>Summary: RowHammer</vt:lpstr>
      <vt:lpstr>For More on RowHammer…</vt:lpstr>
      <vt:lpstr>PowerPoint Presentation</vt:lpstr>
      <vt:lpstr>Memory Systems  and Memory-Centric Computing Systems  Part 2: RowHammer</vt:lpstr>
      <vt:lpstr>Future Memory Reliability/Security Challenges</vt:lpstr>
      <vt:lpstr>Future of Main Memory</vt:lpstr>
      <vt:lpstr>Large-Scale Failure Analysis of DRAM Chips</vt:lpstr>
      <vt:lpstr>PowerPoint Presentation</vt:lpstr>
      <vt:lpstr>Aside: SSD Error Analysis in the Field</vt:lpstr>
      <vt:lpstr>Future of Main Memory</vt:lpstr>
      <vt:lpstr>DRAM Data Retention Time Failures</vt:lpstr>
      <vt:lpstr>Analysis of Data Retention Failures [ISCA’13]</vt:lpstr>
      <vt:lpstr>Two Challenges to Retention Time Profiling</vt:lpstr>
      <vt:lpstr>Two Challenges to Retention Time Profiling</vt:lpstr>
      <vt:lpstr>Data Pattern Dependence</vt:lpstr>
      <vt:lpstr>Data Pattern Dependence</vt:lpstr>
      <vt:lpstr>Two Challenges to Retention Time Profiling</vt:lpstr>
      <vt:lpstr>Modern DRAM Retention Time Distribution</vt:lpstr>
      <vt:lpstr>An Example VRT Cell</vt:lpstr>
      <vt:lpstr>Variable Retention Time</vt:lpstr>
      <vt:lpstr>More on Data Retention Failures [ISCA’13]</vt:lpstr>
      <vt:lpstr>Industry Is Writing Papers About It, Too</vt:lpstr>
      <vt:lpstr>Industry Is Writing Papers About It, Too</vt:lpstr>
      <vt:lpstr>Refresh Overhead: Performance</vt:lpstr>
      <vt:lpstr>Refresh Overhead: Energy</vt:lpstr>
      <vt:lpstr>Most Refreshes Are Unnecessary</vt:lpstr>
      <vt:lpstr>RAIDR: Eliminating Unnecessary Refreshes</vt:lpstr>
      <vt:lpstr>RAIDR: Baseline Design</vt:lpstr>
      <vt:lpstr>RAIDR in Memory Controller: Option 1</vt:lpstr>
      <vt:lpstr>RAIDR in DRAM Chip: Option 2</vt:lpstr>
      <vt:lpstr>RAIDR: Results and Takeaways</vt:lpstr>
      <vt:lpstr>DRAM Device Capacity Scaling: Performance</vt:lpstr>
      <vt:lpstr>DRAM Device Capacity Scaling: Energy</vt:lpstr>
      <vt:lpstr>RAIDR: Eliminating Unnecessary Refreshes</vt:lpstr>
      <vt:lpstr>More on RAIDR: Perf+Energy Perspective</vt:lpstr>
      <vt:lpstr>Finding DRAM Retention Failures</vt:lpstr>
      <vt:lpstr>Mitigation of Retention Issues [SIGMETRICS’14]</vt:lpstr>
      <vt:lpstr>Towards an Online Profiling System</vt:lpstr>
      <vt:lpstr>Towards an Online Profiling System</vt:lpstr>
      <vt:lpstr>Handling Variable Retention Time [DSN’15] </vt:lpstr>
      <vt:lpstr>AVATAR</vt:lpstr>
      <vt:lpstr>RESULTS: REFRESH SAVINGS</vt:lpstr>
      <vt:lpstr>SPEEDUP</vt:lpstr>
      <vt:lpstr>ENERGY DELAY PRODUCT</vt:lpstr>
      <vt:lpstr>Handling Data-Dependent Failures [DSN’16]  </vt:lpstr>
      <vt:lpstr>Handling Data-Dependent Failures [MICRO’17]  </vt:lpstr>
      <vt:lpstr>Handling Both DPD and VRT [ISCA’17]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Single-cell Failure Probability (Cartoon) </vt:lpstr>
      <vt:lpstr>Single-cell Failure Probability (Cartoon)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Takeaway, Reinforced</vt:lpstr>
      <vt:lpstr>Understanding In-DRAM ECC</vt:lpstr>
      <vt:lpstr>Understanding Flash Memory Vulnerabilities</vt:lpstr>
      <vt:lpstr>Understand and Model with Experiments (Flash)</vt:lpstr>
      <vt:lpstr>Understanding Flash Memory Reliability</vt:lpstr>
      <vt:lpstr>Understanding Flash Memory Reliability</vt:lpstr>
      <vt:lpstr>NAND Flash Vulnerabilities [HPCA’17]</vt:lpstr>
      <vt:lpstr>3D NAND Flash Reliability I [HPCA’18] </vt:lpstr>
      <vt:lpstr>3D NAND Flash Reliability II [SIGMETRICS’18] </vt:lpstr>
      <vt:lpstr>Another Talk: NAND Flash Memory Robustness</vt:lpstr>
      <vt:lpstr>Two Other Solution Directions</vt:lpstr>
      <vt:lpstr>There are Two Other Solution Directions</vt:lpstr>
      <vt:lpstr>Exploiting Memory Error Tolerance  with Hybrid Memory Systems</vt:lpstr>
      <vt:lpstr>Heterogeneous-Reliability Memory</vt:lpstr>
      <vt:lpstr>Evaluation Results</vt:lpstr>
      <vt:lpstr>More on Heterogeneous-Reliability Memory</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2750</cp:revision>
  <cp:lastPrinted>2017-12-05T03:30:35Z</cp:lastPrinted>
  <dcterms:created xsi:type="dcterms:W3CDTF">2010-10-08T20:41:54Z</dcterms:created>
  <dcterms:modified xsi:type="dcterms:W3CDTF">2019-07-10T12:10:21Z</dcterms:modified>
</cp:coreProperties>
</file>