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notesSlides/notesSlide16.xml" ContentType="application/vnd.openxmlformats-officedocument.presentationml.notesSl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ppt/charts/chart16.xml" ContentType="application/vnd.openxmlformats-officedocument.drawingml.chart+xml"/>
  <Override PartName="/ppt/theme/themeOverride12.xml" ContentType="application/vnd.openxmlformats-officedocument.themeOverride+xml"/>
  <Override PartName="/ppt/charts/chart17.xml" ContentType="application/vnd.openxmlformats-officedocument.drawingml.chart+xml"/>
  <Override PartName="/ppt/theme/themeOverride13.xml" ContentType="application/vnd.openxmlformats-officedocument.themeOverride+xml"/>
  <Override PartName="/ppt/charts/chart18.xml" ContentType="application/vnd.openxmlformats-officedocument.drawingml.chart+xml"/>
  <Override PartName="/ppt/theme/themeOverride14.xml" ContentType="application/vnd.openxmlformats-officedocument.themeOverride+xml"/>
  <Override PartName="/ppt/charts/chart19.xml" ContentType="application/vnd.openxmlformats-officedocument.drawingml.chart+xml"/>
  <Override PartName="/ppt/theme/themeOverride1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6966" r:id="rId29"/>
    <p:sldMasterId id="2147487084" r:id="rId30"/>
    <p:sldMasterId id="2147487120" r:id="rId31"/>
    <p:sldMasterId id="2147487144" r:id="rId32"/>
    <p:sldMasterId id="2147487194" r:id="rId33"/>
    <p:sldMasterId id="2147487206" r:id="rId34"/>
    <p:sldMasterId id="2147487258" r:id="rId35"/>
    <p:sldMasterId id="2147487459" r:id="rId36"/>
    <p:sldMasterId id="2147487471" r:id="rId37"/>
    <p:sldMasterId id="2147487483" r:id="rId38"/>
    <p:sldMasterId id="2147487574" r:id="rId39"/>
    <p:sldMasterId id="2147487610" r:id="rId40"/>
    <p:sldMasterId id="2147487623" r:id="rId41"/>
    <p:sldMasterId id="2147488076" r:id="rId42"/>
    <p:sldMasterId id="2147488088" r:id="rId43"/>
    <p:sldMasterId id="2147488101" r:id="rId44"/>
    <p:sldMasterId id="2147488127" r:id="rId45"/>
    <p:sldMasterId id="2147488152" r:id="rId46"/>
    <p:sldMasterId id="2147488164" r:id="rId47"/>
    <p:sldMasterId id="2147488189" r:id="rId48"/>
    <p:sldMasterId id="2147488241" r:id="rId49"/>
    <p:sldMasterId id="2147488253" r:id="rId50"/>
    <p:sldMasterId id="2147488265" r:id="rId51"/>
    <p:sldMasterId id="2147488277" r:id="rId52"/>
    <p:sldMasterId id="2147488289" r:id="rId53"/>
    <p:sldMasterId id="2147488329" r:id="rId54"/>
    <p:sldMasterId id="2147488379" r:id="rId55"/>
    <p:sldMasterId id="2147488524" r:id="rId56"/>
    <p:sldMasterId id="2147488718" r:id="rId57"/>
    <p:sldMasterId id="2147488804" r:id="rId58"/>
  </p:sldMasterIdLst>
  <p:notesMasterIdLst>
    <p:notesMasterId r:id="rId217"/>
  </p:notesMasterIdLst>
  <p:handoutMasterIdLst>
    <p:handoutMasterId r:id="rId218"/>
  </p:handoutMasterIdLst>
  <p:sldIdLst>
    <p:sldId id="5265" r:id="rId59"/>
    <p:sldId id="3918" r:id="rId60"/>
    <p:sldId id="3923" r:id="rId61"/>
    <p:sldId id="5206" r:id="rId62"/>
    <p:sldId id="4682" r:id="rId63"/>
    <p:sldId id="4155" r:id="rId64"/>
    <p:sldId id="2637" r:id="rId65"/>
    <p:sldId id="4690" r:id="rId66"/>
    <p:sldId id="3730" r:id="rId67"/>
    <p:sldId id="4409" r:id="rId68"/>
    <p:sldId id="4410" r:id="rId69"/>
    <p:sldId id="4411" r:id="rId70"/>
    <p:sldId id="4412" r:id="rId71"/>
    <p:sldId id="4413" r:id="rId72"/>
    <p:sldId id="4414" r:id="rId73"/>
    <p:sldId id="4419" r:id="rId74"/>
    <p:sldId id="4417" r:id="rId75"/>
    <p:sldId id="4418" r:id="rId76"/>
    <p:sldId id="4415" r:id="rId77"/>
    <p:sldId id="4416" r:id="rId78"/>
    <p:sldId id="3859" r:id="rId79"/>
    <p:sldId id="3860" r:id="rId80"/>
    <p:sldId id="4081" r:id="rId81"/>
    <p:sldId id="4695" r:id="rId82"/>
    <p:sldId id="3741" r:id="rId83"/>
    <p:sldId id="3742" r:id="rId84"/>
    <p:sldId id="5039" r:id="rId85"/>
    <p:sldId id="3869" r:id="rId86"/>
    <p:sldId id="3919" r:id="rId87"/>
    <p:sldId id="3998" r:id="rId88"/>
    <p:sldId id="3872" r:id="rId89"/>
    <p:sldId id="1311" r:id="rId90"/>
    <p:sldId id="3744" r:id="rId91"/>
    <p:sldId id="3745" r:id="rId92"/>
    <p:sldId id="3746" r:id="rId93"/>
    <p:sldId id="3747" r:id="rId94"/>
    <p:sldId id="1319" r:id="rId95"/>
    <p:sldId id="1320" r:id="rId96"/>
    <p:sldId id="3748" r:id="rId97"/>
    <p:sldId id="3749" r:id="rId98"/>
    <p:sldId id="3874" r:id="rId99"/>
    <p:sldId id="3751" r:id="rId100"/>
    <p:sldId id="1331" r:id="rId101"/>
    <p:sldId id="4265" r:id="rId102"/>
    <p:sldId id="4431" r:id="rId103"/>
    <p:sldId id="4432" r:id="rId104"/>
    <p:sldId id="4430" r:id="rId105"/>
    <p:sldId id="4686" r:id="rId106"/>
    <p:sldId id="3875" r:id="rId107"/>
    <p:sldId id="5413" r:id="rId108"/>
    <p:sldId id="3759" r:id="rId109"/>
    <p:sldId id="4167" r:id="rId110"/>
    <p:sldId id="4272" r:id="rId111"/>
    <p:sldId id="3761" r:id="rId112"/>
    <p:sldId id="3792" r:id="rId113"/>
    <p:sldId id="3920" r:id="rId114"/>
    <p:sldId id="3999" r:id="rId115"/>
    <p:sldId id="4273" r:id="rId116"/>
    <p:sldId id="3763" r:id="rId117"/>
    <p:sldId id="5203" r:id="rId118"/>
    <p:sldId id="4420" r:id="rId119"/>
    <p:sldId id="3765" r:id="rId120"/>
    <p:sldId id="3766" r:id="rId121"/>
    <p:sldId id="3767" r:id="rId122"/>
    <p:sldId id="5142" r:id="rId123"/>
    <p:sldId id="5143" r:id="rId124"/>
    <p:sldId id="4841" r:id="rId125"/>
    <p:sldId id="4842" r:id="rId126"/>
    <p:sldId id="3768" r:id="rId127"/>
    <p:sldId id="3769" r:id="rId128"/>
    <p:sldId id="3770" r:id="rId129"/>
    <p:sldId id="3771" r:id="rId130"/>
    <p:sldId id="3882" r:id="rId131"/>
    <p:sldId id="3772" r:id="rId132"/>
    <p:sldId id="3773" r:id="rId133"/>
    <p:sldId id="5204" r:id="rId134"/>
    <p:sldId id="4901" r:id="rId135"/>
    <p:sldId id="4894" r:id="rId136"/>
    <p:sldId id="4895" r:id="rId137"/>
    <p:sldId id="4896" r:id="rId138"/>
    <p:sldId id="4897" r:id="rId139"/>
    <p:sldId id="4898" r:id="rId140"/>
    <p:sldId id="5043" r:id="rId141"/>
    <p:sldId id="5071" r:id="rId142"/>
    <p:sldId id="5064" r:id="rId143"/>
    <p:sldId id="5065" r:id="rId144"/>
    <p:sldId id="5066" r:id="rId145"/>
    <p:sldId id="5067" r:id="rId146"/>
    <p:sldId id="5068" r:id="rId147"/>
    <p:sldId id="5069" r:id="rId148"/>
    <p:sldId id="5070" r:id="rId149"/>
    <p:sldId id="4899" r:id="rId150"/>
    <p:sldId id="4900" r:id="rId151"/>
    <p:sldId id="4274" r:id="rId152"/>
    <p:sldId id="4275" r:id="rId153"/>
    <p:sldId id="4276" r:id="rId154"/>
    <p:sldId id="4279" r:id="rId155"/>
    <p:sldId id="3372" r:id="rId156"/>
    <p:sldId id="5205" r:id="rId157"/>
    <p:sldId id="4278" r:id="rId158"/>
    <p:sldId id="3378" r:id="rId159"/>
    <p:sldId id="1416" r:id="rId160"/>
    <p:sldId id="1417" r:id="rId161"/>
    <p:sldId id="1418" r:id="rId162"/>
    <p:sldId id="3379" r:id="rId163"/>
    <p:sldId id="1420" r:id="rId164"/>
    <p:sldId id="3381" r:id="rId165"/>
    <p:sldId id="1421" r:id="rId166"/>
    <p:sldId id="1422" r:id="rId167"/>
    <p:sldId id="1423" r:id="rId168"/>
    <p:sldId id="1424" r:id="rId169"/>
    <p:sldId id="1425" r:id="rId170"/>
    <p:sldId id="1426" r:id="rId171"/>
    <p:sldId id="1427" r:id="rId172"/>
    <p:sldId id="1428" r:id="rId173"/>
    <p:sldId id="5144" r:id="rId174"/>
    <p:sldId id="4291" r:id="rId175"/>
    <p:sldId id="1368" r:id="rId176"/>
    <p:sldId id="4902" r:id="rId177"/>
    <p:sldId id="3374" r:id="rId178"/>
    <p:sldId id="5381" r:id="rId179"/>
    <p:sldId id="4421" r:id="rId180"/>
    <p:sldId id="4174" r:id="rId181"/>
    <p:sldId id="3324" r:id="rId182"/>
    <p:sldId id="3905" r:id="rId183"/>
    <p:sldId id="3325" r:id="rId184"/>
    <p:sldId id="5470" r:id="rId185"/>
    <p:sldId id="5471" r:id="rId186"/>
    <p:sldId id="5472" r:id="rId187"/>
    <p:sldId id="3781" r:id="rId188"/>
    <p:sldId id="3782" r:id="rId189"/>
    <p:sldId id="3908" r:id="rId190"/>
    <p:sldId id="3909" r:id="rId191"/>
    <p:sldId id="3926" r:id="rId192"/>
    <p:sldId id="5474" r:id="rId193"/>
    <p:sldId id="5383" r:id="rId194"/>
    <p:sldId id="3910" r:id="rId195"/>
    <p:sldId id="3796" r:id="rId196"/>
    <p:sldId id="3795" r:id="rId197"/>
    <p:sldId id="3906" r:id="rId198"/>
    <p:sldId id="4830" r:id="rId199"/>
    <p:sldId id="5040" r:id="rId200"/>
    <p:sldId id="2775" r:id="rId201"/>
    <p:sldId id="2776" r:id="rId202"/>
    <p:sldId id="5041" r:id="rId203"/>
    <p:sldId id="5355" r:id="rId204"/>
    <p:sldId id="5036" r:id="rId205"/>
    <p:sldId id="5038" r:id="rId206"/>
    <p:sldId id="5037" r:id="rId207"/>
    <p:sldId id="5035" r:id="rId208"/>
    <p:sldId id="3911" r:id="rId209"/>
    <p:sldId id="4086" r:id="rId210"/>
    <p:sldId id="3800" r:id="rId211"/>
    <p:sldId id="3695" r:id="rId212"/>
    <p:sldId id="5368" r:id="rId213"/>
    <p:sldId id="3696" r:id="rId214"/>
    <p:sldId id="5385" r:id="rId215"/>
    <p:sldId id="5476" r:id="rId2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FFFF"/>
    <a:srgbClr val="0432FF"/>
    <a:srgbClr val="FF00C4"/>
    <a:srgbClr val="1A5712"/>
    <a:srgbClr val="948A54"/>
    <a:srgbClr val="2A55D6"/>
    <a:srgbClr val="8C0000"/>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906" autoAdjust="0"/>
    <p:restoredTop sz="99433" autoAdjust="0"/>
  </p:normalViewPr>
  <p:slideViewPr>
    <p:cSldViewPr>
      <p:cViewPr varScale="1">
        <p:scale>
          <a:sx n="87" d="100"/>
          <a:sy n="87" d="100"/>
        </p:scale>
        <p:origin x="208" y="3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slide" Target="slides/slide80.xml"/><Relationship Id="rId159" Type="http://schemas.openxmlformats.org/officeDocument/2006/relationships/slide" Target="slides/slide101.xml"/><Relationship Id="rId170" Type="http://schemas.openxmlformats.org/officeDocument/2006/relationships/slide" Target="slides/slide112.xml"/><Relationship Id="rId191" Type="http://schemas.openxmlformats.org/officeDocument/2006/relationships/slide" Target="slides/slide133.xml"/><Relationship Id="rId205" Type="http://schemas.openxmlformats.org/officeDocument/2006/relationships/slide" Target="slides/slide147.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6.xml"/><Relationship Id="rId128" Type="http://schemas.openxmlformats.org/officeDocument/2006/relationships/slide" Target="slides/slide70.xml"/><Relationship Id="rId149" Type="http://schemas.openxmlformats.org/officeDocument/2006/relationships/slide" Target="slides/slide91.xml"/><Relationship Id="rId5" Type="http://schemas.openxmlformats.org/officeDocument/2006/relationships/slideMaster" Target="slideMasters/slideMaster5.xml"/><Relationship Id="rId95" Type="http://schemas.openxmlformats.org/officeDocument/2006/relationships/slide" Target="slides/slide37.xml"/><Relationship Id="rId160" Type="http://schemas.openxmlformats.org/officeDocument/2006/relationships/slide" Target="slides/slide102.xml"/><Relationship Id="rId181" Type="http://schemas.openxmlformats.org/officeDocument/2006/relationships/slide" Target="slides/slide123.xml"/><Relationship Id="rId216" Type="http://schemas.openxmlformats.org/officeDocument/2006/relationships/slide" Target="slides/slide15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6.xml"/><Relationship Id="rId118" Type="http://schemas.openxmlformats.org/officeDocument/2006/relationships/slide" Target="slides/slide60.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71" Type="http://schemas.openxmlformats.org/officeDocument/2006/relationships/slide" Target="slides/slide113.xml"/><Relationship Id="rId192" Type="http://schemas.openxmlformats.org/officeDocument/2006/relationships/slide" Target="slides/slide134.xml"/><Relationship Id="rId206"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54" Type="http://schemas.openxmlformats.org/officeDocument/2006/relationships/slideMaster" Target="slideMasters/slideMaster54.xml"/><Relationship Id="rId75" Type="http://schemas.openxmlformats.org/officeDocument/2006/relationships/slide" Target="slides/slide17.xml"/><Relationship Id="rId96" Type="http://schemas.openxmlformats.org/officeDocument/2006/relationships/slide" Target="slides/slide38.xml"/><Relationship Id="rId140" Type="http://schemas.openxmlformats.org/officeDocument/2006/relationships/slide" Target="slides/slide82.xml"/><Relationship Id="rId161" Type="http://schemas.openxmlformats.org/officeDocument/2006/relationships/slide" Target="slides/slide103.xml"/><Relationship Id="rId182" Type="http://schemas.openxmlformats.org/officeDocument/2006/relationships/slide" Target="slides/slide124.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1.xml"/><Relationship Id="rId44" Type="http://schemas.openxmlformats.org/officeDocument/2006/relationships/slideMaster" Target="slideMasters/slideMaster44.xml"/><Relationship Id="rId65" Type="http://schemas.openxmlformats.org/officeDocument/2006/relationships/slide" Target="slides/slide7.xml"/><Relationship Id="rId86" Type="http://schemas.openxmlformats.org/officeDocument/2006/relationships/slide" Target="slides/slide28.xml"/><Relationship Id="rId130" Type="http://schemas.openxmlformats.org/officeDocument/2006/relationships/slide" Target="slides/slide72.xml"/><Relationship Id="rId151" Type="http://schemas.openxmlformats.org/officeDocument/2006/relationships/slide" Target="slides/slide93.xml"/><Relationship Id="rId172" Type="http://schemas.openxmlformats.org/officeDocument/2006/relationships/slide" Target="slides/slide114.xml"/><Relationship Id="rId193" Type="http://schemas.openxmlformats.org/officeDocument/2006/relationships/slide" Target="slides/slide135.xml"/><Relationship Id="rId207" Type="http://schemas.openxmlformats.org/officeDocument/2006/relationships/slide" Target="slides/slide149.xml"/><Relationship Id="rId13" Type="http://schemas.openxmlformats.org/officeDocument/2006/relationships/slideMaster" Target="slideMasters/slideMaster13.xml"/><Relationship Id="rId109" Type="http://schemas.openxmlformats.org/officeDocument/2006/relationships/slide" Target="slides/slide5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20" Type="http://schemas.openxmlformats.org/officeDocument/2006/relationships/slide" Target="slides/slide62.xml"/><Relationship Id="rId141" Type="http://schemas.openxmlformats.org/officeDocument/2006/relationships/slide" Target="slides/slide83.xml"/><Relationship Id="rId7" Type="http://schemas.openxmlformats.org/officeDocument/2006/relationships/slideMaster" Target="slideMasters/slideMaster7.xml"/><Relationship Id="rId162" Type="http://schemas.openxmlformats.org/officeDocument/2006/relationships/slide" Target="slides/slide104.xml"/><Relationship Id="rId183" Type="http://schemas.openxmlformats.org/officeDocument/2006/relationships/slide" Target="slides/slide125.xml"/><Relationship Id="rId218" Type="http://schemas.openxmlformats.org/officeDocument/2006/relationships/handoutMaster" Target="handoutMasters/handout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31" Type="http://schemas.openxmlformats.org/officeDocument/2006/relationships/slide" Target="slides/slide73.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208" Type="http://schemas.openxmlformats.org/officeDocument/2006/relationships/slide" Target="slides/slide15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189" Type="http://schemas.openxmlformats.org/officeDocument/2006/relationships/slide" Target="slides/slide131.xml"/><Relationship Id="rId219" Type="http://schemas.openxmlformats.org/officeDocument/2006/relationships/presProps" Target="presProps.xml"/><Relationship Id="rId3" Type="http://schemas.openxmlformats.org/officeDocument/2006/relationships/slideMaster" Target="slideMasters/slideMaster3.xml"/><Relationship Id="rId214" Type="http://schemas.openxmlformats.org/officeDocument/2006/relationships/slide" Target="slides/slide15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79" Type="http://schemas.openxmlformats.org/officeDocument/2006/relationships/slide" Target="slides/slide121.xml"/><Relationship Id="rId195" Type="http://schemas.openxmlformats.org/officeDocument/2006/relationships/slide" Target="slides/slide137.xml"/><Relationship Id="rId209" Type="http://schemas.openxmlformats.org/officeDocument/2006/relationships/slide" Target="slides/slide151.xml"/><Relationship Id="rId190" Type="http://schemas.openxmlformats.org/officeDocument/2006/relationships/slide" Target="slides/slide132.xml"/><Relationship Id="rId204" Type="http://schemas.openxmlformats.org/officeDocument/2006/relationships/slide" Target="slides/slide146.xml"/><Relationship Id="rId22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slide" Target="slides/slide106.xml"/><Relationship Id="rId169" Type="http://schemas.openxmlformats.org/officeDocument/2006/relationships/slide" Target="slides/slide111.xml"/><Relationship Id="rId185"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2.xml"/><Relationship Id="rId210" Type="http://schemas.openxmlformats.org/officeDocument/2006/relationships/slide" Target="slides/slide152.xml"/><Relationship Id="rId215" Type="http://schemas.openxmlformats.org/officeDocument/2006/relationships/slide" Target="slides/slide15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slide" Target="slides/slide142.xml"/><Relationship Id="rId16" Type="http://schemas.openxmlformats.org/officeDocument/2006/relationships/slideMaster" Target="slideMasters/slideMaster16.xml"/><Relationship Id="rId221"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slide" Target="slides/slide107.xml"/><Relationship Id="rId186" Type="http://schemas.openxmlformats.org/officeDocument/2006/relationships/slide" Target="slides/slide128.xml"/><Relationship Id="rId211" Type="http://schemas.openxmlformats.org/officeDocument/2006/relationships/slide" Target="slides/slide15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6" Type="http://schemas.openxmlformats.org/officeDocument/2006/relationships/slide" Target="slides/slide118.xml"/><Relationship Id="rId197" Type="http://schemas.openxmlformats.org/officeDocument/2006/relationships/slide" Target="slides/slide139.xml"/><Relationship Id="rId201" Type="http://schemas.openxmlformats.org/officeDocument/2006/relationships/slide" Target="slides/slide143.xml"/><Relationship Id="rId222"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 Id="rId70" Type="http://schemas.openxmlformats.org/officeDocument/2006/relationships/slide" Target="slides/slide12.xml"/><Relationship Id="rId91" Type="http://schemas.openxmlformats.org/officeDocument/2006/relationships/slide" Target="slides/slide33.xml"/><Relationship Id="rId145" Type="http://schemas.openxmlformats.org/officeDocument/2006/relationships/slide" Target="slides/slide87.xml"/><Relationship Id="rId166" Type="http://schemas.openxmlformats.org/officeDocument/2006/relationships/slide" Target="slides/slide108.xml"/><Relationship Id="rId187" Type="http://schemas.openxmlformats.org/officeDocument/2006/relationships/slide" Target="slides/slide129.xml"/><Relationship Id="rId1" Type="http://schemas.openxmlformats.org/officeDocument/2006/relationships/slideMaster" Target="slideMasters/slideMaster1.xml"/><Relationship Id="rId212" Type="http://schemas.openxmlformats.org/officeDocument/2006/relationships/slide" Target="slides/slide15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60" Type="http://schemas.openxmlformats.org/officeDocument/2006/relationships/slide" Target="slides/slide2.xml"/><Relationship Id="rId81" Type="http://schemas.openxmlformats.org/officeDocument/2006/relationships/slide" Target="slides/slide23.xml"/><Relationship Id="rId135" Type="http://schemas.openxmlformats.org/officeDocument/2006/relationships/slide" Target="slides/slide77.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slide" Target="slides/slide140.xml"/><Relationship Id="rId202" Type="http://schemas.openxmlformats.org/officeDocument/2006/relationships/slide" Target="slides/slide14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6.xml"/><Relationship Id="rId125" Type="http://schemas.openxmlformats.org/officeDocument/2006/relationships/slide" Target="slides/slide67.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1" Type="http://schemas.openxmlformats.org/officeDocument/2006/relationships/slide" Target="slides/slide13.xml"/><Relationship Id="rId92" Type="http://schemas.openxmlformats.org/officeDocument/2006/relationships/slide" Target="slides/slide34.xml"/><Relationship Id="rId213"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7.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99" Type="http://schemas.openxmlformats.org/officeDocument/2006/relationships/slide" Target="slides/slide141.xml"/><Relationship Id="rId203" Type="http://schemas.openxmlformats.org/officeDocument/2006/relationships/slide" Target="slides/slide145.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8813-A849-BA83-E6C83623A0EA}"/>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8813-A849-BA83-E6C83623A0EA}"/>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8813-A849-BA83-E6C83623A0EA}"/>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8813-A849-BA83-E6C83623A0EA}"/>
            </c:ext>
          </c:extLst>
        </c:ser>
        <c:dLbls>
          <c:showLegendKey val="0"/>
          <c:showVal val="0"/>
          <c:showCatName val="0"/>
          <c:showSerName val="0"/>
          <c:showPercent val="0"/>
          <c:showBubbleSize val="0"/>
        </c:dLbls>
        <c:gapWidth val="150"/>
        <c:axId val="-1405469872"/>
        <c:axId val="-1421289472"/>
      </c:barChart>
      <c:catAx>
        <c:axId val="-1405469872"/>
        <c:scaling>
          <c:orientation val="minMax"/>
        </c:scaling>
        <c:delete val="0"/>
        <c:axPos val="b"/>
        <c:numFmt formatCode="General" sourceLinked="0"/>
        <c:majorTickMark val="out"/>
        <c:minorTickMark val="none"/>
        <c:tickLblPos val="nextTo"/>
        <c:txPr>
          <a:bodyPr/>
          <a:lstStyle/>
          <a:p>
            <a:pPr>
              <a:defRPr sz="2400"/>
            </a:pPr>
            <a:endParaRPr lang="en-US"/>
          </a:p>
        </c:txPr>
        <c:crossAx val="-1421289472"/>
        <c:crosses val="autoZero"/>
        <c:auto val="1"/>
        <c:lblAlgn val="ctr"/>
        <c:lblOffset val="100"/>
        <c:noMultiLvlLbl val="0"/>
      </c:catAx>
      <c:valAx>
        <c:axId val="-1421289472"/>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405469872"/>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solidFill>
                <a:schemeClr val="accent1">
                  <a:lumMod val="50000"/>
                </a:schemeClr>
              </a:solidFill>
            </a:ln>
            <a:effectLst/>
          </c:spPr>
          <c:invertIfNegative val="0"/>
          <c:dPt>
            <c:idx val="0"/>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1-7309-8845-89BD-D69FD639FE01}"/>
              </c:ext>
            </c:extLst>
          </c:dPt>
          <c:dPt>
            <c:idx val="1"/>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3-7309-8845-89BD-D69FD639FE01}"/>
              </c:ext>
            </c:extLst>
          </c:dPt>
          <c:dPt>
            <c:idx val="2"/>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5-7309-8845-89BD-D69FD639FE01}"/>
              </c:ext>
            </c:extLst>
          </c:dPt>
          <c:dPt>
            <c:idx val="3"/>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7-7309-8845-89BD-D69FD639FE01}"/>
              </c:ext>
            </c:extLst>
          </c:dPt>
          <c:dPt>
            <c:idx val="4"/>
            <c:invertIfNegative val="0"/>
            <c:bubble3D val="0"/>
            <c:extLst>
              <c:ext xmlns:c16="http://schemas.microsoft.com/office/drawing/2014/chart" uri="{C3380CC4-5D6E-409C-BE32-E72D297353CC}">
                <c16:uniqueId val="{00000008-7309-8845-89BD-D69FD639FE01}"/>
              </c:ext>
            </c:extLst>
          </c:dPt>
          <c:cat>
            <c:strRef>
              <c:f>Sheet1!$A$2:$A$10</c:f>
              <c:strCache>
                <c:ptCount val="9"/>
                <c:pt idx="0">
                  <c:v>p2p-Gnu
tella31</c:v>
                </c:pt>
                <c:pt idx="1">
                  <c:v>soc-Slash
dot0811</c:v>
                </c:pt>
                <c:pt idx="2">
                  <c:v>web-
Stanford</c:v>
                </c:pt>
                <c:pt idx="3">
                  <c:v>amazon-
2008</c:v>
                </c:pt>
                <c:pt idx="4">
                  <c:v>frwiki-
2013</c:v>
                </c:pt>
                <c:pt idx="5">
                  <c:v>wiki-
Talk</c:v>
                </c:pt>
                <c:pt idx="6">
                  <c:v>cit-
Patents</c:v>
                </c:pt>
                <c:pt idx="7">
                  <c:v>soc-Live
Journal1</c:v>
                </c:pt>
                <c:pt idx="8">
                  <c:v>ljournal-
2008</c:v>
                </c:pt>
              </c:strCache>
            </c:strRef>
          </c:cat>
          <c:val>
            <c:numRef>
              <c:f>Sheet1!$B$2:$B$10</c:f>
              <c:numCache>
                <c:formatCode>General</c:formatCode>
                <c:ptCount val="9"/>
                <c:pt idx="0">
                  <c:v>-0.1982845838</c:v>
                </c:pt>
                <c:pt idx="1">
                  <c:v>-7.2364274719999996E-2</c:v>
                </c:pt>
                <c:pt idx="2">
                  <c:v>-0.1101407016</c:v>
                </c:pt>
                <c:pt idx="3">
                  <c:v>-7.3163763799999997E-3</c:v>
                </c:pt>
                <c:pt idx="4">
                  <c:v>1.5520589669999999E-2</c:v>
                </c:pt>
                <c:pt idx="5">
                  <c:v>0.3055429838</c:v>
                </c:pt>
                <c:pt idx="6">
                  <c:v>0.53666875680000004</c:v>
                </c:pt>
                <c:pt idx="7">
                  <c:v>0.5041586173</c:v>
                </c:pt>
                <c:pt idx="8">
                  <c:v>0.18676250890000001</c:v>
                </c:pt>
              </c:numCache>
            </c:numRef>
          </c:val>
          <c:extLst>
            <c:ext xmlns:c16="http://schemas.microsoft.com/office/drawing/2014/chart" uri="{C3380CC4-5D6E-409C-BE32-E72D297353CC}">
              <c16:uniqueId val="{00000009-7309-8845-89BD-D69FD639FE01}"/>
            </c:ext>
          </c:extLst>
        </c:ser>
        <c:dLbls>
          <c:showLegendKey val="0"/>
          <c:showVal val="0"/>
          <c:showCatName val="0"/>
          <c:showSerName val="0"/>
          <c:showPercent val="0"/>
          <c:showBubbleSize val="0"/>
        </c:dLbls>
        <c:gapWidth val="80"/>
        <c:overlap val="-27"/>
        <c:axId val="-1627691328"/>
        <c:axId val="-1627686704"/>
      </c:barChart>
      <c:catAx>
        <c:axId val="-16276913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627686704"/>
        <c:crosses val="autoZero"/>
        <c:auto val="1"/>
        <c:lblAlgn val="ctr"/>
        <c:lblOffset val="100"/>
        <c:noMultiLvlLbl val="0"/>
      </c:catAx>
      <c:valAx>
        <c:axId val="-1627686704"/>
        <c:scaling>
          <c:orientation val="minMax"/>
          <c:max val="0.6"/>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Speedup</a:t>
                </a:r>
                <a:endParaRPr lang="ko-KR"/>
              </a:p>
            </c:rich>
          </c:tx>
          <c:layout>
            <c:manualLayout>
              <c:xMode val="edge"/>
              <c:yMode val="edge"/>
              <c:x val="0"/>
              <c:y val="0.339034768878867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2769132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4A95-C942-A9F7-61B3B2FA5C41}"/>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4A95-C942-A9F7-61B3B2FA5C41}"/>
            </c:ext>
          </c:extLst>
        </c:ser>
        <c:dLbls>
          <c:showLegendKey val="0"/>
          <c:showVal val="0"/>
          <c:showCatName val="0"/>
          <c:showSerName val="0"/>
          <c:showPercent val="0"/>
          <c:showBubbleSize val="0"/>
        </c:dLbls>
        <c:gapWidth val="80"/>
        <c:axId val="-2075013696"/>
        <c:axId val="-2077493360"/>
      </c:barChart>
      <c:catAx>
        <c:axId val="-20750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493360"/>
        <c:crosses val="autoZero"/>
        <c:auto val="1"/>
        <c:lblAlgn val="ctr"/>
        <c:lblOffset val="100"/>
        <c:noMultiLvlLbl val="0"/>
      </c:catAx>
      <c:valAx>
        <c:axId val="-2077493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0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C58B-C94C-83F1-368159BB38EC}"/>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0.57081608419355201</c:v>
                </c:pt>
                <c:pt idx="1">
                  <c:v>0.75659259342551899</c:v>
                </c:pt>
                <c:pt idx="2">
                  <c:v>0.68201334251495105</c:v>
                </c:pt>
                <c:pt idx="3">
                  <c:v>0.74527808050825095</c:v>
                </c:pt>
                <c:pt idx="4">
                  <c:v>0.69303432758254102</c:v>
                </c:pt>
                <c:pt idx="5">
                  <c:v>0.73430042972475495</c:v>
                </c:pt>
                <c:pt idx="6">
                  <c:v>0.66668675399999999</c:v>
                </c:pt>
                <c:pt idx="7">
                  <c:v>0.82186808525534305</c:v>
                </c:pt>
                <c:pt idx="8">
                  <c:v>1.0660049917560459</c:v>
                </c:pt>
                <c:pt idx="9">
                  <c:v>1.0401754405703429</c:v>
                </c:pt>
              </c:numCache>
            </c:numRef>
          </c:val>
          <c:extLst>
            <c:ext xmlns:c16="http://schemas.microsoft.com/office/drawing/2014/chart" uri="{C3380CC4-5D6E-409C-BE32-E72D297353CC}">
              <c16:uniqueId val="{00000001-C58B-C94C-83F1-368159BB38EC}"/>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0.53032838243366498</c:v>
                </c:pt>
                <c:pt idx="1">
                  <c:v>0.70258567622577695</c:v>
                </c:pt>
                <c:pt idx="2">
                  <c:v>0.58305466121540295</c:v>
                </c:pt>
                <c:pt idx="3">
                  <c:v>0.622930371698732</c:v>
                </c:pt>
                <c:pt idx="4">
                  <c:v>0.61429233737337896</c:v>
                </c:pt>
                <c:pt idx="5">
                  <c:v>0.73496462181043598</c:v>
                </c:pt>
                <c:pt idx="6">
                  <c:v>0.66668675399999999</c:v>
                </c:pt>
                <c:pt idx="7">
                  <c:v>0.82172838454468</c:v>
                </c:pt>
                <c:pt idx="8">
                  <c:v>1.057479308542755</c:v>
                </c:pt>
                <c:pt idx="9">
                  <c:v>0.97619591150895402</c:v>
                </c:pt>
              </c:numCache>
            </c:numRef>
          </c:val>
          <c:extLst>
            <c:ext xmlns:c16="http://schemas.microsoft.com/office/drawing/2014/chart" uri="{C3380CC4-5D6E-409C-BE32-E72D297353CC}">
              <c16:uniqueId val="{00000002-C58B-C94C-83F1-368159BB38EC}"/>
            </c:ext>
          </c:extLst>
        </c:ser>
        <c:dLbls>
          <c:showLegendKey val="0"/>
          <c:showVal val="0"/>
          <c:showCatName val="0"/>
          <c:showSerName val="0"/>
          <c:showPercent val="0"/>
          <c:showBubbleSize val="0"/>
        </c:dLbls>
        <c:gapWidth val="80"/>
        <c:axId val="-2077373408"/>
        <c:axId val="-2077368640"/>
      </c:barChart>
      <c:catAx>
        <c:axId val="-20773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68640"/>
        <c:crosses val="autoZero"/>
        <c:auto val="1"/>
        <c:lblAlgn val="ctr"/>
        <c:lblOffset val="100"/>
        <c:noMultiLvlLbl val="0"/>
      </c:catAx>
      <c:valAx>
        <c:axId val="-207736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7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-0.22000590950280999</c:v>
                </c:pt>
                <c:pt idx="1">
                  <c:v>-0.17525603549510599</c:v>
                </c:pt>
                <c:pt idx="2">
                  <c:v>-7.2364274935196399E-2</c:v>
                </c:pt>
                <c:pt idx="3">
                  <c:v>-7.4298168899992606E-2</c:v>
                </c:pt>
                <c:pt idx="4">
                  <c:v>-9.0338474802149196E-2</c:v>
                </c:pt>
                <c:pt idx="5">
                  <c:v>-0.20025193884614201</c:v>
                </c:pt>
                <c:pt idx="6">
                  <c:v>0.54726561550498898</c:v>
                </c:pt>
                <c:pt idx="7">
                  <c:v>-0.50007583805084999</c:v>
                </c:pt>
                <c:pt idx="8">
                  <c:v>-0.40915009289751397</c:v>
                </c:pt>
                <c:pt idx="9">
                  <c:v>-0.43573847089736101</c:v>
                </c:pt>
                <c:pt idx="10">
                  <c:v>-0.20282830762062901</c:v>
                </c:pt>
              </c:numCache>
            </c:numRef>
          </c:val>
          <c:extLst>
            <c:ext xmlns:c16="http://schemas.microsoft.com/office/drawing/2014/chart" uri="{C3380CC4-5D6E-409C-BE32-E72D297353CC}">
              <c16:uniqueId val="{00000000-2BC0-FD44-B947-FB1299304402}"/>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5.0393283192569097E-2</c:v>
                </c:pt>
                <c:pt idx="1">
                  <c:v>3.3552466569885898E-2</c:v>
                </c:pt>
                <c:pt idx="2">
                  <c:v>2.4264279646213401E-4</c:v>
                </c:pt>
                <c:pt idx="3">
                  <c:v>8.9585291909086706E-3</c:v>
                </c:pt>
                <c:pt idx="4">
                  <c:v>9.4161549831539605E-3</c:v>
                </c:pt>
                <c:pt idx="5">
                  <c:v>-1.30536643631761E-2</c:v>
                </c:pt>
                <c:pt idx="6">
                  <c:v>0.514243363212604</c:v>
                </c:pt>
                <c:pt idx="7">
                  <c:v>-5.7564521295564398E-3</c:v>
                </c:pt>
                <c:pt idx="8">
                  <c:v>-1.1446927218354799E-3</c:v>
                </c:pt>
                <c:pt idx="9">
                  <c:v>-2.9887011547991E-3</c:v>
                </c:pt>
                <c:pt idx="10">
                  <c:v>5.0489717237128202E-2</c:v>
                </c:pt>
              </c:numCache>
            </c:numRef>
          </c:val>
          <c:extLst>
            <c:ext xmlns:c16="http://schemas.microsoft.com/office/drawing/2014/chart" uri="{C3380CC4-5D6E-409C-BE32-E72D297353CC}">
              <c16:uniqueId val="{00000001-2BC0-FD44-B947-FB1299304402}"/>
            </c:ext>
          </c:extLst>
        </c:ser>
        <c:dLbls>
          <c:showLegendKey val="0"/>
          <c:showVal val="0"/>
          <c:showCatName val="0"/>
          <c:showSerName val="0"/>
          <c:showPercent val="0"/>
          <c:showBubbleSize val="0"/>
        </c:dLbls>
        <c:gapWidth val="80"/>
        <c:axId val="-2061671616"/>
        <c:axId val="-2061666880"/>
      </c:barChart>
      <c:catAx>
        <c:axId val="-20616716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61666880"/>
        <c:crosses val="autoZero"/>
        <c:auto val="1"/>
        <c:lblAlgn val="ctr"/>
        <c:lblOffset val="100"/>
        <c:noMultiLvlLbl val="0"/>
      </c:catAx>
      <c:valAx>
        <c:axId val="-2061666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6167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-0.22000590950280999</c:v>
                </c:pt>
                <c:pt idx="1">
                  <c:v>-0.17525603549510599</c:v>
                </c:pt>
                <c:pt idx="2">
                  <c:v>-7.2364274935196399E-2</c:v>
                </c:pt>
                <c:pt idx="3">
                  <c:v>-7.4298168899992606E-2</c:v>
                </c:pt>
                <c:pt idx="4">
                  <c:v>-9.0338474802149196E-2</c:v>
                </c:pt>
                <c:pt idx="5">
                  <c:v>-0.20025193884614201</c:v>
                </c:pt>
                <c:pt idx="6">
                  <c:v>0.54726561550498898</c:v>
                </c:pt>
                <c:pt idx="7">
                  <c:v>-0.50007583805084999</c:v>
                </c:pt>
                <c:pt idx="8">
                  <c:v>-0.40915009289751397</c:v>
                </c:pt>
                <c:pt idx="9">
                  <c:v>-0.43573847089736101</c:v>
                </c:pt>
                <c:pt idx="10">
                  <c:v>-0.20282830762062901</c:v>
                </c:pt>
              </c:numCache>
            </c:numRef>
          </c:val>
          <c:extLst>
            <c:ext xmlns:c16="http://schemas.microsoft.com/office/drawing/2014/chart" uri="{C3380CC4-5D6E-409C-BE32-E72D297353CC}">
              <c16:uniqueId val="{00000000-DDC4-A848-8D07-04759DA48275}"/>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5.0393283192569097E-2</c:v>
                </c:pt>
                <c:pt idx="1">
                  <c:v>3.3552466569885898E-2</c:v>
                </c:pt>
                <c:pt idx="2">
                  <c:v>2.4264279646213401E-4</c:v>
                </c:pt>
                <c:pt idx="3">
                  <c:v>8.9585291909086706E-3</c:v>
                </c:pt>
                <c:pt idx="4">
                  <c:v>9.4161549831539605E-3</c:v>
                </c:pt>
                <c:pt idx="5">
                  <c:v>-1.30536643631761E-2</c:v>
                </c:pt>
                <c:pt idx="6">
                  <c:v>0.514243363212604</c:v>
                </c:pt>
                <c:pt idx="7">
                  <c:v>-5.7564521295564398E-3</c:v>
                </c:pt>
                <c:pt idx="8">
                  <c:v>-1.1446927218354799E-3</c:v>
                </c:pt>
                <c:pt idx="9">
                  <c:v>-2.9887011547991E-3</c:v>
                </c:pt>
                <c:pt idx="10">
                  <c:v>5.0489717237128202E-2</c:v>
                </c:pt>
              </c:numCache>
            </c:numRef>
          </c:val>
          <c:extLst>
            <c:ext xmlns:c16="http://schemas.microsoft.com/office/drawing/2014/chart" uri="{C3380CC4-5D6E-409C-BE32-E72D297353CC}">
              <c16:uniqueId val="{00000001-DDC4-A848-8D07-04759DA48275}"/>
            </c:ext>
          </c:extLst>
        </c:ser>
        <c:dLbls>
          <c:showLegendKey val="0"/>
          <c:showVal val="0"/>
          <c:showCatName val="0"/>
          <c:showSerName val="0"/>
          <c:showPercent val="0"/>
          <c:showBubbleSize val="0"/>
        </c:dLbls>
        <c:gapWidth val="80"/>
        <c:axId val="-2076214736"/>
        <c:axId val="-2077166928"/>
      </c:barChart>
      <c:catAx>
        <c:axId val="-20762147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166928"/>
        <c:crosses val="autoZero"/>
        <c:auto val="1"/>
        <c:lblAlgn val="ctr"/>
        <c:lblOffset val="100"/>
        <c:noMultiLvlLbl val="0"/>
      </c:catAx>
      <c:valAx>
        <c:axId val="-2077166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621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3665-DF4E-83F7-92652CE715D0}"/>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2.243601611984992</c:v>
                </c:pt>
                <c:pt idx="1">
                  <c:v>2.8887433097987381</c:v>
                </c:pt>
                <c:pt idx="2">
                  <c:v>3.1716125562191042</c:v>
                </c:pt>
                <c:pt idx="3">
                  <c:v>6.4881471332515481</c:v>
                </c:pt>
                <c:pt idx="4">
                  <c:v>3.6497540221428251</c:v>
                </c:pt>
                <c:pt idx="5">
                  <c:v>3.541574998200212</c:v>
                </c:pt>
                <c:pt idx="6">
                  <c:v>0.67042715600000002</c:v>
                </c:pt>
                <c:pt idx="7">
                  <c:v>16.241043134967079</c:v>
                </c:pt>
                <c:pt idx="8">
                  <c:v>501.6688345</c:v>
                </c:pt>
                <c:pt idx="9">
                  <c:v>408.08467209999998</c:v>
                </c:pt>
              </c:numCache>
            </c:numRef>
          </c:val>
          <c:extLst>
            <c:ext xmlns:c16="http://schemas.microsoft.com/office/drawing/2014/chart" uri="{C3380CC4-5D6E-409C-BE32-E72D297353CC}">
              <c16:uniqueId val="{00000001-3665-DF4E-83F7-92652CE715D0}"/>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1.1309097275650579</c:v>
                </c:pt>
                <c:pt idx="1">
                  <c:v>1.1806067704840131</c:v>
                </c:pt>
                <c:pt idx="2">
                  <c:v>1.002669246804067</c:v>
                </c:pt>
                <c:pt idx="3">
                  <c:v>1.122953913219652</c:v>
                </c:pt>
                <c:pt idx="4">
                  <c:v>1.090702295073698</c:v>
                </c:pt>
                <c:pt idx="5">
                  <c:v>1.118939275808349</c:v>
                </c:pt>
                <c:pt idx="6">
                  <c:v>0.67042715600000002</c:v>
                </c:pt>
                <c:pt idx="7">
                  <c:v>1.037990284303494</c:v>
                </c:pt>
                <c:pt idx="8">
                  <c:v>1.77174557</c:v>
                </c:pt>
                <c:pt idx="9">
                  <c:v>2.5209487610000001</c:v>
                </c:pt>
              </c:numCache>
            </c:numRef>
          </c:val>
          <c:extLst>
            <c:ext xmlns:c16="http://schemas.microsoft.com/office/drawing/2014/chart" uri="{C3380CC4-5D6E-409C-BE32-E72D297353CC}">
              <c16:uniqueId val="{00000002-3665-DF4E-83F7-92652CE715D0}"/>
            </c:ext>
          </c:extLst>
        </c:ser>
        <c:dLbls>
          <c:showLegendKey val="0"/>
          <c:showVal val="0"/>
          <c:showCatName val="0"/>
          <c:showSerName val="0"/>
          <c:showPercent val="0"/>
          <c:showBubbleSize val="0"/>
        </c:dLbls>
        <c:gapWidth val="80"/>
        <c:axId val="-2077554448"/>
        <c:axId val="-2098883808"/>
      </c:barChart>
      <c:catAx>
        <c:axId val="-207755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883808"/>
        <c:crosses val="autoZero"/>
        <c:auto val="1"/>
        <c:lblAlgn val="ctr"/>
        <c:lblOffset val="100"/>
        <c:noMultiLvlLbl val="0"/>
      </c:catAx>
      <c:valAx>
        <c:axId val="-2098883808"/>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55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1.6737387764718299E-2</c:v>
                </c:pt>
                <c:pt idx="1">
                  <c:v>-1.38931686644478E-2</c:v>
                </c:pt>
                <c:pt idx="2">
                  <c:v>1.5520590187711099E-2</c:v>
                </c:pt>
                <c:pt idx="3">
                  <c:v>3.8120048416557598E-2</c:v>
                </c:pt>
                <c:pt idx="4">
                  <c:v>7.3854349110118499E-3</c:v>
                </c:pt>
                <c:pt idx="5">
                  <c:v>0.226360637564406</c:v>
                </c:pt>
                <c:pt idx="6">
                  <c:v>0.62756540409384498</c:v>
                </c:pt>
                <c:pt idx="7">
                  <c:v>0.21380418796440301</c:v>
                </c:pt>
                <c:pt idx="8">
                  <c:v>7.7582006710528395E-2</c:v>
                </c:pt>
                <c:pt idx="9">
                  <c:v>-3.4224055300827699E-2</c:v>
                </c:pt>
                <c:pt idx="10">
                  <c:v>0.103798181440584</c:v>
                </c:pt>
              </c:numCache>
            </c:numRef>
          </c:val>
          <c:extLst>
            <c:ext xmlns:c16="http://schemas.microsoft.com/office/drawing/2014/chart" uri="{C3380CC4-5D6E-409C-BE32-E72D297353CC}">
              <c16:uniqueId val="{00000000-B9DC-C446-B3FD-4684826AC596}"/>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0.135406160914712</c:v>
                </c:pt>
                <c:pt idx="1">
                  <c:v>0.126301768188785</c:v>
                </c:pt>
                <c:pt idx="2">
                  <c:v>0.11073402928992999</c:v>
                </c:pt>
                <c:pt idx="3">
                  <c:v>0.121062271759959</c:v>
                </c:pt>
                <c:pt idx="4">
                  <c:v>0.13711450944163101</c:v>
                </c:pt>
                <c:pt idx="5">
                  <c:v>0.17554513114314399</c:v>
                </c:pt>
                <c:pt idx="6">
                  <c:v>0.59989158190011904</c:v>
                </c:pt>
                <c:pt idx="7">
                  <c:v>0.213857919218155</c:v>
                </c:pt>
                <c:pt idx="8">
                  <c:v>0.13908515815806499</c:v>
                </c:pt>
                <c:pt idx="9">
                  <c:v>4.4499780132760902E-2</c:v>
                </c:pt>
                <c:pt idx="10">
                  <c:v>0.17268461972823099</c:v>
                </c:pt>
              </c:numCache>
            </c:numRef>
          </c:val>
          <c:extLst>
            <c:ext xmlns:c16="http://schemas.microsoft.com/office/drawing/2014/chart" uri="{C3380CC4-5D6E-409C-BE32-E72D297353CC}">
              <c16:uniqueId val="{00000001-B9DC-C446-B3FD-4684826AC596}"/>
            </c:ext>
          </c:extLst>
        </c:ser>
        <c:dLbls>
          <c:showLegendKey val="0"/>
          <c:showVal val="0"/>
          <c:showCatName val="0"/>
          <c:showSerName val="0"/>
          <c:showPercent val="0"/>
          <c:showBubbleSize val="0"/>
        </c:dLbls>
        <c:gapWidth val="80"/>
        <c:axId val="-2074668496"/>
        <c:axId val="-2074663904"/>
      </c:barChart>
      <c:catAx>
        <c:axId val="-207466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4663904"/>
        <c:crosses val="autoZero"/>
        <c:auto val="1"/>
        <c:lblAlgn val="ctr"/>
        <c:lblOffset val="100"/>
        <c:noMultiLvlLbl val="0"/>
      </c:catAx>
      <c:valAx>
        <c:axId val="-2074663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466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948594896"/>
        <c:axId val="-1951759872"/>
      </c:barChart>
      <c:catAx>
        <c:axId val="-194859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951759872"/>
        <c:crosses val="autoZero"/>
        <c:auto val="1"/>
        <c:lblAlgn val="ctr"/>
        <c:lblOffset val="100"/>
        <c:noMultiLvlLbl val="0"/>
      </c:catAx>
      <c:valAx>
        <c:axId val="-1951759872"/>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485948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F8-504D-9B4D-CE09101666FF}"/>
                </c:ext>
              </c:extLst>
            </c:dLbl>
            <c:dLbl>
              <c:idx val="1"/>
              <c:delete val="1"/>
              <c:extLst>
                <c:ext xmlns:c15="http://schemas.microsoft.com/office/drawing/2012/chart" uri="{CE6537A1-D6FC-4f65-9D91-7224C49458BB}"/>
                <c:ext xmlns:c16="http://schemas.microsoft.com/office/drawing/2014/chart" uri="{C3380CC4-5D6E-409C-BE32-E72D297353CC}">
                  <c16:uniqueId val="{00000001-6EF8-504D-9B4D-CE09101666F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EF8-504D-9B4D-CE09101666FF}"/>
            </c:ext>
          </c:extLst>
        </c:ser>
        <c:dLbls>
          <c:showLegendKey val="0"/>
          <c:showVal val="0"/>
          <c:showCatName val="0"/>
          <c:showSerName val="0"/>
          <c:showPercent val="0"/>
          <c:showBubbleSize val="0"/>
        </c:dLbls>
        <c:gapWidth val="50"/>
        <c:axId val="-1614558480"/>
        <c:axId val="-1614553984"/>
      </c:barChart>
      <c:catAx>
        <c:axId val="-161455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3984"/>
        <c:crosses val="autoZero"/>
        <c:auto val="1"/>
        <c:lblAlgn val="ctr"/>
        <c:lblOffset val="100"/>
        <c:noMultiLvlLbl val="0"/>
      </c:catAx>
      <c:valAx>
        <c:axId val="-16145539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84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E9C-9B46-A486-2F04F8C1860A}"/>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E9C-9B46-A486-2F04F8C1860A}"/>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E9C-9B46-A486-2F04F8C1860A}"/>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E9C-9B46-A486-2F04F8C1860A}"/>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E9C-9B46-A486-2F04F8C1860A}"/>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E9C-9B46-A486-2F04F8C1860A}"/>
              </c:ext>
            </c:extLst>
          </c:dPt>
          <c:dLbls>
            <c:dLbl>
              <c:idx val="0"/>
              <c:delete val="1"/>
              <c:extLst>
                <c:ext xmlns:c15="http://schemas.microsoft.com/office/drawing/2012/chart" uri="{CE6537A1-D6FC-4f65-9D91-7224C49458BB}"/>
                <c:ext xmlns:c16="http://schemas.microsoft.com/office/drawing/2014/chart" uri="{C3380CC4-5D6E-409C-BE32-E72D297353CC}">
                  <c16:uniqueId val="{00000001-BE9C-9B46-A486-2F04F8C1860A}"/>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C-9B46-A486-2F04F8C1860A}"/>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9C-9B46-A486-2F04F8C1860A}"/>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9C-9B46-A486-2F04F8C1860A}"/>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9C-9B46-A486-2F04F8C1860A}"/>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9C-9B46-A486-2F04F8C1860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BE9C-9B46-A486-2F04F8C1860A}"/>
            </c:ext>
          </c:extLst>
        </c:ser>
        <c:dLbls>
          <c:showLegendKey val="0"/>
          <c:showVal val="0"/>
          <c:showCatName val="0"/>
          <c:showSerName val="0"/>
          <c:showPercent val="0"/>
          <c:showBubbleSize val="0"/>
        </c:dLbls>
        <c:gapWidth val="80"/>
        <c:overlap val="-27"/>
        <c:axId val="-1745965472"/>
        <c:axId val="-1745961200"/>
      </c:barChart>
      <c:catAx>
        <c:axId val="-17459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1200"/>
        <c:crosses val="autoZero"/>
        <c:auto val="1"/>
        <c:lblAlgn val="ctr"/>
        <c:lblOffset val="100"/>
        <c:noMultiLvlLbl val="0"/>
      </c:catAx>
      <c:valAx>
        <c:axId val="-17459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5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3FDA-2141-A566-22CFFCBB66D4}"/>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3FDA-2141-A566-22CFFCBB66D4}"/>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3FDA-2141-A566-22CFFCBB66D4}"/>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3FDA-2141-A566-22CFFCBB66D4}"/>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3FDA-2141-A566-22CFFCBB66D4}"/>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3FDA-2141-A566-22CFFCBB66D4}"/>
              </c:ext>
            </c:extLst>
          </c:dPt>
          <c:dLbls>
            <c:dLbl>
              <c:idx val="0"/>
              <c:delete val="1"/>
              <c:extLst>
                <c:ext xmlns:c15="http://schemas.microsoft.com/office/drawing/2012/chart" uri="{CE6537A1-D6FC-4f65-9D91-7224C49458BB}"/>
                <c:ext xmlns:c16="http://schemas.microsoft.com/office/drawing/2014/chart" uri="{C3380CC4-5D6E-409C-BE32-E72D297353CC}">
                  <c16:uniqueId val="{00000001-3FDA-2141-A566-22CFFCBB66D4}"/>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DA-2141-A566-22CFFCBB66D4}"/>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DA-2141-A566-22CFFCBB66D4}"/>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DA-2141-A566-22CFFCBB66D4}"/>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DA-2141-A566-22CFFCBB66D4}"/>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DA-2141-A566-22CFFCBB66D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3FDA-2141-A566-22CFFCBB66D4}"/>
            </c:ext>
          </c:extLst>
        </c:ser>
        <c:dLbls>
          <c:showLegendKey val="0"/>
          <c:showVal val="0"/>
          <c:showCatName val="0"/>
          <c:showSerName val="0"/>
          <c:showPercent val="0"/>
          <c:showBubbleSize val="0"/>
        </c:dLbls>
        <c:gapWidth val="80"/>
        <c:overlap val="-27"/>
        <c:axId val="-1472848432"/>
        <c:axId val="-1472844352"/>
      </c:barChart>
      <c:catAx>
        <c:axId val="-14728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4352"/>
        <c:crosses val="autoZero"/>
        <c:auto val="1"/>
        <c:lblAlgn val="ctr"/>
        <c:lblOffset val="100"/>
        <c:noMultiLvlLbl val="0"/>
      </c:catAx>
      <c:valAx>
        <c:axId val="-147284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84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95FF-7646-B4E8-4E4D426E691D}"/>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95FF-7646-B4E8-4E4D426E691D}"/>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95FF-7646-B4E8-4E4D426E691D}"/>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95FF-7646-B4E8-4E4D426E691D}"/>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95FF-7646-B4E8-4E4D426E691D}"/>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95FF-7646-B4E8-4E4D426E691D}"/>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FF-7646-B4E8-4E4D426E691D}"/>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FF-7646-B4E8-4E4D426E691D}"/>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FF-7646-B4E8-4E4D426E691D}"/>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FF-7646-B4E8-4E4D426E691D}"/>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FF-7646-B4E8-4E4D426E691D}"/>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FF-7646-B4E8-4E4D426E69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95FF-7646-B4E8-4E4D426E691D}"/>
            </c:ext>
          </c:extLst>
        </c:ser>
        <c:dLbls>
          <c:showLegendKey val="0"/>
          <c:showVal val="0"/>
          <c:showCatName val="0"/>
          <c:showSerName val="0"/>
          <c:showPercent val="0"/>
          <c:showBubbleSize val="0"/>
        </c:dLbls>
        <c:gapWidth val="80"/>
        <c:overlap val="-27"/>
        <c:axId val="-1472740656"/>
        <c:axId val="-1472736896"/>
      </c:barChart>
      <c:catAx>
        <c:axId val="-147274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36896"/>
        <c:crosses val="autoZero"/>
        <c:auto val="1"/>
        <c:lblAlgn val="ctr"/>
        <c:lblOffset val="100"/>
        <c:noMultiLvlLbl val="0"/>
      </c:catAx>
      <c:valAx>
        <c:axId val="-147273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406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682-FE4A-8C64-E2F2783B4298}"/>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D682-FE4A-8C64-E2F2783B4298}"/>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682-FE4A-8C64-E2F2783B4298}"/>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682-FE4A-8C64-E2F2783B4298}"/>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82-FE4A-8C64-E2F2783B4298}"/>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82-FE4A-8C64-E2F2783B4298}"/>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82-FE4A-8C64-E2F2783B429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D682-FE4A-8C64-E2F2783B4298}"/>
            </c:ext>
          </c:extLst>
        </c:ser>
        <c:dLbls>
          <c:showLegendKey val="0"/>
          <c:showVal val="0"/>
          <c:showCatName val="0"/>
          <c:showSerName val="0"/>
          <c:showPercent val="0"/>
          <c:showBubbleSize val="0"/>
        </c:dLbls>
        <c:gapWidth val="80"/>
        <c:overlap val="-27"/>
        <c:axId val="67795088"/>
        <c:axId val="67800800"/>
      </c:barChart>
      <c:catAx>
        <c:axId val="677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800800"/>
        <c:crosses val="autoZero"/>
        <c:auto val="1"/>
        <c:lblAlgn val="ctr"/>
        <c:lblOffset val="100"/>
        <c:noMultiLvlLbl val="0"/>
      </c:catAx>
      <c:valAx>
        <c:axId val="6780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795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5DF4-1A4A-A35C-9A3D3795F0E9}"/>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5DF4-1A4A-A35C-9A3D3795F0E9}"/>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5DF4-1A4A-A35C-9A3D3795F0E9}"/>
            </c:ext>
          </c:extLst>
        </c:ser>
        <c:dLbls>
          <c:showLegendKey val="0"/>
          <c:showVal val="0"/>
          <c:showCatName val="0"/>
          <c:showSerName val="0"/>
          <c:showPercent val="0"/>
          <c:showBubbleSize val="0"/>
        </c:dLbls>
        <c:gapWidth val="80"/>
        <c:overlap val="100"/>
        <c:axId val="-1506018976"/>
        <c:axId val="-1506014208"/>
      </c:barChart>
      <c:catAx>
        <c:axId val="-15060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4208"/>
        <c:crosses val="autoZero"/>
        <c:auto val="1"/>
        <c:lblAlgn val="ctr"/>
        <c:lblOffset val="100"/>
        <c:noMultiLvlLbl val="0"/>
      </c:catAx>
      <c:valAx>
        <c:axId val="-15060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2568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08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743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587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980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308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267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72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704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59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88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1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12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12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4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31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212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7/10/19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7/10/19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7/10/19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7196826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4242400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3127256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2460644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7/10/19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9886370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7/10/19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9526314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7/10/19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5084532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9717432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03472783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3128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8177882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59779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997103"/>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14005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18000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76231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51831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332085"/>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66593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09399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1810"/>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53997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7986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3087"/>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7973223"/>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27195"/>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08343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55710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47772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17866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39249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0416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743122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32.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1.pn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4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theme" Target="../theme/theme44.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1.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7.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image" Target="../media/image1.png"/><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58.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2129211"/>
      </p:ext>
    </p:extLst>
  </p:cSld>
  <p:clrMap bg1="lt1" tx1="dk1" bg2="lt2" tx2="dk2" accent1="accent1" accent2="accent2" accent3="accent3" accent4="accent4" accent5="accent5" accent6="accent6" hlink="hlink" folHlink="folHlink"/>
  <p:sldLayoutIdLst>
    <p:sldLayoutId id="2147488089" r:id="rId1"/>
    <p:sldLayoutId id="2147488090" r:id="rId2"/>
    <p:sldLayoutId id="2147488091" r:id="rId3"/>
    <p:sldLayoutId id="2147488092" r:id="rId4"/>
    <p:sldLayoutId id="2147488093" r:id="rId5"/>
    <p:sldLayoutId id="2147488094" r:id="rId6"/>
    <p:sldLayoutId id="2147488095" r:id="rId7"/>
    <p:sldLayoutId id="2147488096" r:id="rId8"/>
    <p:sldLayoutId id="2147488097" r:id="rId9"/>
    <p:sldLayoutId id="2147488098" r:id="rId10"/>
    <p:sldLayoutId id="2147488099" r:id="rId11"/>
    <p:sldLayoutId id="214748810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741370012"/>
      </p:ext>
    </p:extLst>
  </p:cSld>
  <p:clrMap bg1="lt1" tx1="dk1" bg2="lt2" tx2="dk2" accent1="accent1" accent2="accent2" accent3="accent3" accent4="accent4" accent5="accent5" accent6="accent6" hlink="hlink" folHlink="folHlink"/>
  <p:sldLayoutIdLst>
    <p:sldLayoutId id="2147488102" r:id="rId1"/>
    <p:sldLayoutId id="2147488103" r:id="rId2"/>
    <p:sldLayoutId id="2147488104" r:id="rId3"/>
    <p:sldLayoutId id="2147488105" r:id="rId4"/>
    <p:sldLayoutId id="2147488106" r:id="rId5"/>
    <p:sldLayoutId id="2147488107" r:id="rId6"/>
    <p:sldLayoutId id="2147488108" r:id="rId7"/>
    <p:sldLayoutId id="2147488109" r:id="rId8"/>
    <p:sldLayoutId id="2147488110" r:id="rId9"/>
    <p:sldLayoutId id="2147488111" r:id="rId10"/>
    <p:sldLayoutId id="2147488112" r:id="rId11"/>
    <p:sldLayoutId id="214748811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81852700"/>
      </p:ext>
    </p:extLst>
  </p:cSld>
  <p:clrMap bg1="lt1" tx1="dk1" bg2="lt2" tx2="dk2" accent1="accent1" accent2="accent2" accent3="accent3" accent4="accent4" accent5="accent5" accent6="accent6" hlink="hlink" folHlink="folHlink"/>
  <p:sldLayoutIdLst>
    <p:sldLayoutId id="2147488128" r:id="rId1"/>
    <p:sldLayoutId id="2147488129" r:id="rId2"/>
    <p:sldLayoutId id="2147488130" r:id="rId3"/>
    <p:sldLayoutId id="2147488131" r:id="rId4"/>
    <p:sldLayoutId id="2147488132" r:id="rId5"/>
    <p:sldLayoutId id="2147488133" r:id="rId6"/>
    <p:sldLayoutId id="2147488134" r:id="rId7"/>
    <p:sldLayoutId id="2147488135" r:id="rId8"/>
    <p:sldLayoutId id="2147488136" r:id="rId9"/>
    <p:sldLayoutId id="2147488137" r:id="rId10"/>
    <p:sldLayoutId id="2147488138"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54713066"/>
      </p:ext>
    </p:extLst>
  </p:cSld>
  <p:clrMap bg1="lt1" tx1="dk1" bg2="lt2" tx2="dk2" accent1="accent1" accent2="accent2" accent3="accent3" accent4="accent4" accent5="accent5" accent6="accent6" hlink="hlink" folHlink="folHlink"/>
  <p:sldLayoutIdLst>
    <p:sldLayoutId id="2147488380" r:id="rId1"/>
    <p:sldLayoutId id="2147488381" r:id="rId2"/>
    <p:sldLayoutId id="2147488382" r:id="rId3"/>
    <p:sldLayoutId id="2147488383" r:id="rId4"/>
    <p:sldLayoutId id="2147488384" r:id="rId5"/>
    <p:sldLayoutId id="2147488385" r:id="rId6"/>
    <p:sldLayoutId id="2147488386" r:id="rId7"/>
    <p:sldLayoutId id="2147488387" r:id="rId8"/>
    <p:sldLayoutId id="2147488388" r:id="rId9"/>
    <p:sldLayoutId id="2147488389" r:id="rId10"/>
    <p:sldLayoutId id="214748839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dirty="0">
              <a:solidFill>
                <a:srgbClr val="000000"/>
              </a:solidFill>
              <a:ea typeface=""/>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945303988"/>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35173854"/>
      </p:ext>
    </p:extLst>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68.xml"/><Relationship Id="rId6" Type="http://schemas.openxmlformats.org/officeDocument/2006/relationships/image" Target="../media/image73.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60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602.xml"/></Relationships>
</file>

<file path=ppt/slides/_rels/slide10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02.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10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0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02.xml"/></Relationships>
</file>

<file path=ppt/slides/_rels/slide11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02.xml"/></Relationships>
</file>

<file path=ppt/slides/_rels/slide1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602.xml"/></Relationships>
</file>

<file path=ppt/slides/_rels/slide11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02.xml"/></Relationships>
</file>

<file path=ppt/slides/_rels/slide11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0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11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68.xml"/><Relationship Id="rId6" Type="http://schemas.openxmlformats.org/officeDocument/2006/relationships/image" Target="../media/image73.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72.png"/></Relationships>
</file>

<file path=ppt/slides/_rels/slide119.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36.xml"/></Relationships>
</file>

<file path=ppt/slides/_rels/slide12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21.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236.xml"/><Relationship Id="rId6" Type="http://schemas.openxmlformats.org/officeDocument/2006/relationships/image" Target="../media/image16.tiff"/><Relationship Id="rId5" Type="http://schemas.openxmlformats.org/officeDocument/2006/relationships/image" Target="../media/image19.jpeg"/><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0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1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36.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3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138.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83.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github.com/CMU-SAFARI/ramulator"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6.xml"/></Relationships>
</file>

<file path=ppt/slides/_rels/slide1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141.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87.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s://arxiv.org/pdf/1711.01177.pdf"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445.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14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jpg"/><Relationship Id="rId2" Type="http://schemas.openxmlformats.org/officeDocument/2006/relationships/image" Target="../media/image52.png"/><Relationship Id="rId1" Type="http://schemas.openxmlformats.org/officeDocument/2006/relationships/slideLayout" Target="../slideLayouts/slideLayout590.xml"/><Relationship Id="rId6" Type="http://schemas.openxmlformats.org/officeDocument/2006/relationships/image" Target="../media/image55.png"/><Relationship Id="rId5" Type="http://schemas.openxmlformats.org/officeDocument/2006/relationships/image" Target="../media/image1.png"/><Relationship Id="rId4" Type="http://schemas.openxmlformats.org/officeDocument/2006/relationships/image" Target="../media/image54.png"/></Relationships>
</file>

<file path=ppt/slides/_rels/slide14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3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69.xml"/><Relationship Id="rId5" Type="http://schemas.openxmlformats.org/officeDocument/2006/relationships/image" Target="../media/image21.tiff"/><Relationship Id="rId4" Type="http://schemas.openxmlformats.org/officeDocument/2006/relationships/hyperlink" Target="https://people.inf.ethz.ch/omutlu/pub/mutlu_hpca03_talk.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57.xml"/></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5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4.png"/><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7.tiff"/></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8.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7.xml"/></Relationships>
</file>

<file path=ppt/slides/_rels/slide31.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68.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40.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3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4.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2.xml"/></Relationships>
</file>

<file path=ppt/slides/_rels/slide4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81.xml"/></Relationships>
</file>

<file path=ppt/slides/_rels/slide4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7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46.png"/><Relationship Id="rId4" Type="http://schemas.openxmlformats.org/officeDocument/2006/relationships/image" Target="../media/image4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1.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1.xml"/></Relationships>
</file>

<file path=ppt/slides/_rels/slide65.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368.xml"/></Relationships>
</file>

<file path=ppt/slides/_rels/slide6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68.xml"/></Relationships>
</file>

<file path=ppt/slides/_rels/slide67.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368.xml"/></Relationships>
</file>

<file path=ppt/slides/_rels/slide6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68.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7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01.xml"/></Relationships>
</file>

<file path=ppt/slides/_rels/slide7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01.xml"/></Relationships>
</file>

<file path=ppt/slides/_rels/slide7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68.xml"/></Relationships>
</file>

<file path=ppt/slides/_rels/slide7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01.xml"/></Relationships>
</file>

<file path=ppt/slides/_rels/slide7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7.tiff"/></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jpg"/><Relationship Id="rId2" Type="http://schemas.openxmlformats.org/officeDocument/2006/relationships/image" Target="../media/image52.png"/><Relationship Id="rId1" Type="http://schemas.openxmlformats.org/officeDocument/2006/relationships/slideLayout" Target="../slideLayouts/slideLayout590.xml"/><Relationship Id="rId6" Type="http://schemas.openxmlformats.org/officeDocument/2006/relationships/image" Target="../media/image55.png"/><Relationship Id="rId5" Type="http://schemas.openxmlformats.org/officeDocument/2006/relationships/image" Target="../media/image1.png"/><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9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59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9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9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91.xml"/></Relationships>
</file>

<file path=ppt/slides/_rels/slide8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59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91.xml"/><Relationship Id="rId5" Type="http://schemas.openxmlformats.org/officeDocument/2006/relationships/image" Target="../media/image66.png"/><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91.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9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91.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9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591.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591.xml"/></Relationships>
</file>

<file path=ppt/slides/_rels/slide9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5.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9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7.tiff"/></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01.xml"/></Relationships>
</file>

<file path=ppt/slides/_rels/slide9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7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July 2019</a:t>
            </a:r>
          </a:p>
          <a:p>
            <a:r>
              <a:rPr lang="en-US" sz="2200" dirty="0"/>
              <a:t>SAMOS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fontScale="90000"/>
          </a:bodyPr>
          <a:lstStyle/>
          <a:p>
            <a:pPr algn="ctr"/>
            <a:r>
              <a:rPr lang="en-US" sz="4400" b="1" dirty="0"/>
              <a:t>Memory Systems </a:t>
            </a:r>
            <a:br>
              <a:rPr lang="en-US" sz="3600" dirty="0"/>
            </a:br>
            <a:r>
              <a:rPr lang="en-US" sz="4400" dirty="0"/>
              <a:t>and Memory-Centric Computing Systems</a:t>
            </a:r>
            <a:br>
              <a:rPr lang="en-US" sz="3600" dirty="0"/>
            </a:br>
            <a:br>
              <a:rPr lang="en-US" sz="1200" dirty="0"/>
            </a:br>
            <a:r>
              <a:rPr lang="en-US" sz="4000" dirty="0">
                <a:solidFill>
                  <a:srgbClr val="FF0000"/>
                </a:solidFill>
              </a:rPr>
              <a:t>Part 3: Computation in Memory</a:t>
            </a:r>
          </a:p>
        </p:txBody>
      </p:sp>
      <p:pic>
        <p:nvPicPr>
          <p:cNvPr id="9" name="Picture 2" descr="ETH Zurich short logo, black">
            <a:extLst>
              <a:ext uri="{FF2B5EF4-FFF2-40B4-BE49-F238E27FC236}">
                <a16:creationId xmlns:a16="http://schemas.microsoft.com/office/drawing/2014/main" id="{FC43E8D1-7441-F549-B3D8-E15CEC0D9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Burgundy_CMU_JPG_Logo.jpg">
            <a:extLst>
              <a:ext uri="{FF2B5EF4-FFF2-40B4-BE49-F238E27FC236}">
                <a16:creationId xmlns:a16="http://schemas.microsoft.com/office/drawing/2014/main" id="{18DAF962-0981-0B4D-8AC7-8A2617AFD49C}"/>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14" name="Picture 13" descr="safari.png">
            <a:extLst>
              <a:ext uri="{FF2B5EF4-FFF2-40B4-BE49-F238E27FC236}">
                <a16:creationId xmlns:a16="http://schemas.microsoft.com/office/drawing/2014/main" id="{F68CDBFF-9DE1-D44A-85CA-A1176D0CACD1}"/>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14871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a:t>
            </a:fld>
            <a:endParaRPr lang="en-US" altLang="en-US">
              <a:solidFill>
                <a:srgbClr val="000000"/>
              </a:solidFill>
            </a:endParaRPr>
          </a:p>
        </p:txBody>
      </p:sp>
    </p:spTree>
    <p:extLst>
      <p:ext uri="{BB962C8B-B14F-4D97-AF65-F5344CB8AC3E}">
        <p14:creationId xmlns:p14="http://schemas.microsoft.com/office/powerpoint/2010/main" val="1548825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601428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886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3673971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1301548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Always Executing in Memory? Not A Good Idea</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1" name="내용 개체 틀 5"/>
          <p:cNvGraphicFramePr>
            <a:graphicFrameLocks noGrp="1"/>
          </p:cNvGraphicFramePr>
          <p:nvPr>
            <p:ph idx="1"/>
            <p:extLst/>
          </p:nvPr>
        </p:nvGraphicFramePr>
        <p:xfrm>
          <a:off x="457200" y="1124744"/>
          <a:ext cx="8229600" cy="4598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그룹 6"/>
          <p:cNvGrpSpPr/>
          <p:nvPr/>
        </p:nvGrpSpPr>
        <p:grpSpPr>
          <a:xfrm>
            <a:off x="3419872" y="5723111"/>
            <a:ext cx="3096344" cy="508992"/>
            <a:chOff x="3419872" y="6062039"/>
            <a:chExt cx="3096344" cy="508992"/>
          </a:xfrm>
        </p:grpSpPr>
        <p:cxnSp>
          <p:nvCxnSpPr>
            <p:cNvPr id="13" name="직선 화살표 연결선 10"/>
            <p:cNvCxnSpPr/>
            <p:nvPr/>
          </p:nvCxnSpPr>
          <p:spPr>
            <a:xfrm>
              <a:off x="3419872" y="6571031"/>
              <a:ext cx="3096344" cy="0"/>
            </a:xfrm>
            <a:prstGeom prst="straightConnector1">
              <a:avLst/>
            </a:prstGeom>
            <a:noFill/>
            <a:ln w="76200" cap="flat" cmpd="sng" algn="ctr">
              <a:solidFill>
                <a:srgbClr val="5DA5DA">
                  <a:shade val="95000"/>
                  <a:satMod val="105000"/>
                </a:srgbClr>
              </a:solidFill>
              <a:prstDash val="solid"/>
              <a:tailEnd type="triangle"/>
            </a:ln>
            <a:effectLst/>
          </p:spPr>
        </p:cxnSp>
        <p:sp>
          <p:nvSpPr>
            <p:cNvPr id="14" name="TextBox 13"/>
            <p:cNvSpPr txBox="1"/>
            <p:nvPr/>
          </p:nvSpPr>
          <p:spPr>
            <a:xfrm>
              <a:off x="4001338" y="6062039"/>
              <a:ext cx="1933414" cy="461665"/>
            </a:xfrm>
            <a:prstGeom prst="rect">
              <a:avLst/>
            </a:prstGeom>
            <a:noFill/>
          </p:spPr>
          <p:txBody>
            <a:bodyPr wrap="non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black"/>
                  </a:solidFill>
                  <a:effectLst/>
                  <a:uLnTx/>
                  <a:uFillTx/>
                  <a:latin typeface="Calibri"/>
                  <a:ea typeface="나눔고딕"/>
                  <a:cs typeface="+mn-cs"/>
                </a:rPr>
                <a:t>More Vertices</a:t>
              </a:r>
              <a:endParaRPr kumimoji="0" lang="ko-KR" altLang="en-US" sz="2400" b="0" i="0" u="none" strike="noStrike" kern="0" cap="none" spc="0" normalizeH="0" baseline="0" noProof="0" dirty="0">
                <a:ln>
                  <a:noFill/>
                </a:ln>
                <a:solidFill>
                  <a:prstClr val="black"/>
                </a:solidFill>
                <a:effectLst/>
                <a:uLnTx/>
                <a:uFillTx/>
                <a:latin typeface="Calibri"/>
                <a:ea typeface="나눔고딕"/>
                <a:cs typeface="+mn-cs"/>
              </a:endParaRPr>
            </a:p>
          </p:txBody>
        </p:sp>
      </p:grpSp>
      <p:sp>
        <p:nvSpPr>
          <p:cNvPr id="15" name="TextBox 14"/>
          <p:cNvSpPr txBox="1"/>
          <p:nvPr/>
        </p:nvSpPr>
        <p:spPr>
          <a:xfrm>
            <a:off x="1720132" y="1991517"/>
            <a:ext cx="2563836" cy="1430179"/>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wrap="squar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Increased</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Memory Bandwidth Consumption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Caching very effective</a:t>
            </a:r>
            <a:endParaRPr kumimoji="0" lang="ko-KR" altLang="en-US" sz="20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16" name="TextBox 15"/>
          <p:cNvSpPr txBox="1"/>
          <p:nvPr/>
        </p:nvSpPr>
        <p:spPr>
          <a:xfrm>
            <a:off x="4836342" y="3931176"/>
            <a:ext cx="3840114" cy="1123712"/>
          </a:xfrm>
          <a:prstGeom prst="round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Reduced Memory Bandwidth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Consumption due to</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In-Memory Computation</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4134852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199552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PIM-Enabled Instructions</a:t>
            </a:r>
            <a:endParaRPr lang="ko-KR" altLang="en-US" dirty="0"/>
          </a:p>
        </p:txBody>
      </p:sp>
      <p:sp>
        <p:nvSpPr>
          <p:cNvPr id="3" name="내용 개체 틀 2"/>
          <p:cNvSpPr>
            <a:spLocks noGrp="1"/>
          </p:cNvSpPr>
          <p:nvPr>
            <p:ph idx="1"/>
          </p:nvPr>
        </p:nvSpPr>
        <p:spPr/>
        <p:txBody>
          <a:bodyPr/>
          <a:lstStyle/>
          <a:p>
            <a:r>
              <a:rPr lang="en-US" altLang="ko-KR" dirty="0"/>
              <a:t>Key to practicality: </a:t>
            </a:r>
            <a:r>
              <a:rPr lang="en-US" altLang="ko-KR" dirty="0">
                <a:solidFill>
                  <a:srgbClr val="0000FF"/>
                </a:solidFill>
              </a:rPr>
              <a:t>single-cache-block restriction</a:t>
            </a:r>
          </a:p>
          <a:p>
            <a:pPr lvl="1"/>
            <a:r>
              <a:rPr lang="en-US" altLang="ko-KR" dirty="0">
                <a:solidFill>
                  <a:srgbClr val="FF0000"/>
                </a:solidFill>
              </a:rPr>
              <a:t>Each PEI can access </a:t>
            </a:r>
            <a:r>
              <a:rPr lang="en-US" altLang="ko-KR" i="1" dirty="0">
                <a:solidFill>
                  <a:srgbClr val="FF0000"/>
                </a:solidFill>
              </a:rPr>
              <a:t>at most one last-level cache block</a:t>
            </a:r>
          </a:p>
          <a:p>
            <a:pPr lvl="1"/>
            <a:r>
              <a:rPr lang="en-US" altLang="ko-KR" dirty="0"/>
              <a:t>Similar restrictions exist in atomic instructions</a:t>
            </a:r>
          </a:p>
          <a:p>
            <a:pPr lvl="1"/>
            <a:endParaRPr lang="en-US" altLang="ko-KR" dirty="0"/>
          </a:p>
          <a:p>
            <a:r>
              <a:rPr lang="en-US" altLang="ko-KR" dirty="0"/>
              <a:t>Benefits</a:t>
            </a:r>
          </a:p>
          <a:p>
            <a:pPr lvl="1"/>
            <a:r>
              <a:rPr lang="en-US" altLang="ko-KR" b="1" dirty="0"/>
              <a:t>Localization</a:t>
            </a:r>
            <a:r>
              <a:rPr lang="en-US" altLang="ko-KR" dirty="0"/>
              <a:t>: each PEI is bounded to one memory module</a:t>
            </a:r>
          </a:p>
          <a:p>
            <a:pPr lvl="1"/>
            <a:r>
              <a:rPr lang="en-US" altLang="ko-KR" b="1" dirty="0"/>
              <a:t>Interoperability</a:t>
            </a:r>
            <a:r>
              <a:rPr lang="en-US" altLang="ko-KR" dirty="0"/>
              <a:t>: easier support for cache coherence and virtual memory</a:t>
            </a:r>
          </a:p>
          <a:p>
            <a:pPr lvl="1"/>
            <a:r>
              <a:rPr lang="en-US" altLang="ko-KR" b="1" dirty="0"/>
              <a:t>Simplified locality monitoring</a:t>
            </a:r>
            <a:r>
              <a:rPr lang="en-US" altLang="ko-KR" dirty="0"/>
              <a:t>: data locality of PEIs can be identified simply by the cache control logic</a:t>
            </a:r>
          </a:p>
        </p:txBody>
      </p:sp>
    </p:spTree>
    <p:extLst>
      <p:ext uri="{BB962C8B-B14F-4D97-AF65-F5344CB8AC3E}">
        <p14:creationId xmlns:p14="http://schemas.microsoft.com/office/powerpoint/2010/main" val="235223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17792809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Evaluated Data-Intensive Applications</a:t>
            </a:r>
            <a:endParaRPr lang="ko-KR" altLang="en-US" dirty="0"/>
          </a:p>
        </p:txBody>
      </p:sp>
      <p:sp>
        <p:nvSpPr>
          <p:cNvPr id="3" name="내용 개체 틀 2"/>
          <p:cNvSpPr>
            <a:spLocks noGrp="1"/>
          </p:cNvSpPr>
          <p:nvPr>
            <p:ph idx="1"/>
          </p:nvPr>
        </p:nvSpPr>
        <p:spPr/>
        <p:txBody>
          <a:bodyPr/>
          <a:lstStyle/>
          <a:p>
            <a:r>
              <a:rPr lang="en-US" altLang="ko-KR" dirty="0">
                <a:solidFill>
                  <a:srgbClr val="FF0000"/>
                </a:solidFill>
              </a:rPr>
              <a:t>Ten emerging data-intensive workloads</a:t>
            </a:r>
          </a:p>
          <a:p>
            <a:pPr lvl="1"/>
            <a:r>
              <a:rPr lang="en-US" altLang="ko-KR" dirty="0">
                <a:solidFill>
                  <a:srgbClr val="0000FF"/>
                </a:solidFill>
              </a:rPr>
              <a:t>Large-scale graph processing</a:t>
            </a:r>
          </a:p>
          <a:p>
            <a:pPr lvl="2"/>
            <a:r>
              <a:rPr lang="en-US" altLang="ko-KR" dirty="0"/>
              <a:t>Average teenage follower, BFS, PageRank, single-source shortest path, weakly connected components</a:t>
            </a:r>
          </a:p>
          <a:p>
            <a:pPr lvl="1"/>
            <a:r>
              <a:rPr lang="en-US" altLang="ko-KR" dirty="0">
                <a:solidFill>
                  <a:srgbClr val="0000FF"/>
                </a:solidFill>
              </a:rPr>
              <a:t>In-memory data analytics</a:t>
            </a:r>
          </a:p>
          <a:p>
            <a:pPr lvl="2"/>
            <a:r>
              <a:rPr lang="en-US" altLang="ko-KR" dirty="0"/>
              <a:t>Hash join, histogram, radix partitioning</a:t>
            </a:r>
          </a:p>
          <a:p>
            <a:pPr lvl="1"/>
            <a:r>
              <a:rPr lang="en-US" altLang="ko-KR" dirty="0">
                <a:solidFill>
                  <a:srgbClr val="0000FF"/>
                </a:solidFill>
              </a:rPr>
              <a:t>Machine learning and data mining</a:t>
            </a:r>
          </a:p>
          <a:p>
            <a:pPr lvl="2"/>
            <a:r>
              <a:rPr lang="en-US" altLang="ko-KR" dirty="0" err="1"/>
              <a:t>Streamcluster</a:t>
            </a:r>
            <a:r>
              <a:rPr lang="en-US" altLang="ko-KR" dirty="0"/>
              <a:t>, SVM-RFE</a:t>
            </a:r>
          </a:p>
          <a:p>
            <a:pPr lvl="1"/>
            <a:endParaRPr lang="en-US" altLang="ko-KR" dirty="0"/>
          </a:p>
          <a:p>
            <a:r>
              <a:rPr lang="en-US" altLang="ko-KR" dirty="0"/>
              <a:t>Three input sets (small, medium, large) for each workload</a:t>
            </a:r>
            <a:r>
              <a:rPr lang="ko-KR" altLang="en-US" dirty="0"/>
              <a:t> </a:t>
            </a:r>
            <a:r>
              <a:rPr lang="en-US" altLang="ko-KR" dirty="0"/>
              <a:t>to show the impact of data locality</a:t>
            </a:r>
            <a:endParaRPr lang="ko-KR" altLang="en-US" dirty="0"/>
          </a:p>
        </p:txBody>
      </p:sp>
    </p:spTree>
    <p:extLst>
      <p:ext uri="{BB962C8B-B14F-4D97-AF65-F5344CB8AC3E}">
        <p14:creationId xmlns:p14="http://schemas.microsoft.com/office/powerpoint/2010/main" val="318252344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1798013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a:t>
            </a:fld>
            <a:endParaRPr lang="en-US" altLang="en-US">
              <a:solidFill>
                <a:srgbClr val="000000"/>
              </a:solidFill>
            </a:endParaRPr>
          </a:p>
        </p:txBody>
      </p:sp>
    </p:spTree>
    <p:extLst>
      <p:ext uri="{BB962C8B-B14F-4D97-AF65-F5344CB8AC3E}">
        <p14:creationId xmlns:p14="http://schemas.microsoft.com/office/powerpoint/2010/main" val="145445613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직사각형 2"/>
          <p:cNvSpPr/>
          <p:nvPr/>
        </p:nvSpPr>
        <p:spPr>
          <a:xfrm>
            <a:off x="0" y="0"/>
            <a:ext cx="9144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직사각형 3"/>
          <p:cNvSpPr/>
          <p:nvPr/>
        </p:nvSpPr>
        <p:spPr>
          <a:xfrm>
            <a:off x="791580" y="872716"/>
            <a:ext cx="7560840" cy="51125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Tahoma"/>
              <a:ea typeface="+mn-ea"/>
              <a:cs typeface="+mn-cs"/>
            </a:endParaRPr>
          </a:p>
        </p:txBody>
      </p:sp>
      <p:graphicFrame>
        <p:nvGraphicFramePr>
          <p:cNvPr id="10"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130773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Small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9367" y="1124744"/>
            <a:ext cx="448526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(Small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211346668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Small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9367" y="1124744"/>
            <a:ext cx="448526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(Small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1" name="직사각형 4"/>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2" name="직사각형 7"/>
          <p:cNvSpPr/>
          <p:nvPr/>
        </p:nvSpPr>
        <p:spPr>
          <a:xfrm>
            <a:off x="791580" y="872716"/>
            <a:ext cx="7560840" cy="511256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aphicFrame>
        <p:nvGraphicFramePr>
          <p:cNvPr id="13"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986299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PEI Performance Delta: Medium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138610" y="1124744"/>
            <a:ext cx="486678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(Medium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37773547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Tree>
    <p:extLst>
      <p:ext uri="{BB962C8B-B14F-4D97-AF65-F5344CB8AC3E}">
        <p14:creationId xmlns:p14="http://schemas.microsoft.com/office/powerpoint/2010/main" val="44789112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Advantages &amp; Disadvantages</a:t>
            </a:r>
          </a:p>
        </p:txBody>
      </p:sp>
      <p:sp>
        <p:nvSpPr>
          <p:cNvPr id="3" name="Content Placeholder 2"/>
          <p:cNvSpPr>
            <a:spLocks noGrp="1"/>
          </p:cNvSpPr>
          <p:nvPr>
            <p:ph idx="1"/>
          </p:nvPr>
        </p:nvSpPr>
        <p:spPr>
          <a:xfrm>
            <a:off x="228600" y="1219200"/>
            <a:ext cx="8915400" cy="5029200"/>
          </a:xfrm>
        </p:spPr>
        <p:txBody>
          <a:bodyPr/>
          <a:lstStyle/>
          <a:p>
            <a:r>
              <a:rPr lang="en-US" dirty="0">
                <a:solidFill>
                  <a:srgbClr val="0000FF"/>
                </a:solidFill>
              </a:rPr>
              <a:t>Advantages</a:t>
            </a:r>
          </a:p>
          <a:p>
            <a:pPr marL="0" indent="0">
              <a:buNone/>
            </a:pPr>
            <a:r>
              <a:rPr lang="en-US" dirty="0"/>
              <a:t>   + Simple and low cost approach to PIM</a:t>
            </a:r>
          </a:p>
          <a:p>
            <a:pPr marL="0" indent="0">
              <a:buNone/>
            </a:pPr>
            <a:r>
              <a:rPr lang="en-US" dirty="0"/>
              <a:t>   + No changes to programming model, virtual memory</a:t>
            </a:r>
          </a:p>
          <a:p>
            <a:pPr marL="0" indent="0">
              <a:buNone/>
            </a:pPr>
            <a:r>
              <a:rPr lang="en-US" dirty="0"/>
              <a:t>   + Dynamically decides where to execute an instruction</a:t>
            </a:r>
          </a:p>
          <a:p>
            <a:pPr marL="0" indent="0">
              <a:buNone/>
            </a:pPr>
            <a:r>
              <a:rPr lang="en-US" dirty="0"/>
              <a:t> </a:t>
            </a:r>
          </a:p>
          <a:p>
            <a:r>
              <a:rPr lang="en-US" dirty="0">
                <a:solidFill>
                  <a:srgbClr val="0000FF"/>
                </a:solidFill>
              </a:rPr>
              <a:t>Disadvantages</a:t>
            </a:r>
            <a:endParaRPr lang="en-US" dirty="0"/>
          </a:p>
          <a:p>
            <a:pPr marL="0" indent="0">
              <a:buNone/>
            </a:pPr>
            <a:r>
              <a:rPr lang="en-US" dirty="0">
                <a:solidFill>
                  <a:srgbClr val="0000FF"/>
                </a:solidFill>
              </a:rPr>
              <a:t>    </a:t>
            </a:r>
            <a:r>
              <a:rPr lang="en-US" dirty="0"/>
              <a:t>- Does not take full advantage of PIM potential</a:t>
            </a:r>
          </a:p>
          <a:p>
            <a:pPr marL="0" indent="0">
              <a:buNone/>
            </a:pPr>
            <a:r>
              <a:rPr lang="en-US" dirty="0"/>
              <a:t>	- Single cache block restriction is limiting</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346959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101562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298860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511724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31072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237856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4216299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a:stretch>
            <a:fillRect/>
          </a:stretch>
        </p:blipFill>
        <p:spPr>
          <a:xfrm>
            <a:off x="4401" y="3858574"/>
            <a:ext cx="9144000" cy="2405311"/>
          </a:xfrm>
          <a:prstGeom prst="rect">
            <a:avLst/>
          </a:prstGeom>
        </p:spPr>
      </p:pic>
    </p:spTree>
    <p:extLst>
      <p:ext uri="{BB962C8B-B14F-4D97-AF65-F5344CB8AC3E}">
        <p14:creationId xmlns:p14="http://schemas.microsoft.com/office/powerpoint/2010/main" val="2542311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38784493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123</a:t>
            </a:fld>
            <a:endParaRPr lang="en-US">
              <a:solidFill>
                <a:srgbClr val="000000"/>
              </a:solidFill>
            </a:endParaRPr>
          </a:p>
        </p:txBody>
      </p:sp>
    </p:spTree>
    <p:extLst>
      <p:ext uri="{BB962C8B-B14F-4D97-AF65-F5344CB8AC3E}">
        <p14:creationId xmlns:p14="http://schemas.microsoft.com/office/powerpoint/2010/main" val="162422706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410795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44697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1327212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009774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18246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165058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19087639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9665833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085808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965416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94406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41466850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737600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a:stretch>
            <a:fillRect/>
          </a:stretch>
        </p:blipFill>
        <p:spPr>
          <a:xfrm>
            <a:off x="4401" y="3858574"/>
            <a:ext cx="9144000" cy="2405311"/>
          </a:xfrm>
          <a:prstGeom prst="rect">
            <a:avLst/>
          </a:prstGeom>
        </p:spPr>
      </p:pic>
    </p:spTree>
    <p:extLst>
      <p:ext uri="{BB962C8B-B14F-4D97-AF65-F5344CB8AC3E}">
        <p14:creationId xmlns:p14="http://schemas.microsoft.com/office/powerpoint/2010/main" val="3968470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3711413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3558418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33977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511963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65161350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141</a:t>
            </a:fld>
            <a:endParaRPr lang="en-US" altLang="en-US">
              <a:solidFill>
                <a:srgbClr val="000000"/>
              </a:solidFill>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196317026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340705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412602968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94149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79195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219146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147</a:t>
            </a:fld>
            <a:endParaRPr lang="en-US">
              <a:solidFill>
                <a:srgbClr val="000000"/>
              </a:solidFill>
            </a:endParaRPr>
          </a:p>
        </p:txBody>
      </p:sp>
    </p:spTree>
    <p:extLst>
      <p:ext uri="{BB962C8B-B14F-4D97-AF65-F5344CB8AC3E}">
        <p14:creationId xmlns:p14="http://schemas.microsoft.com/office/powerpoint/2010/main" val="36277777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57752033"/>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34033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pic>
        <p:nvPicPr>
          <p:cNvPr id="7" name="Picture 6">
            <a:extLst>
              <a:ext uri="{FF2B5EF4-FFF2-40B4-BE49-F238E27FC236}">
                <a16:creationId xmlns:a16="http://schemas.microsoft.com/office/drawing/2014/main" id="{11232164-14FC-024C-9EA3-45398E5434D0}"/>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175807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9077930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1831043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PIM: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52312415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0454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p:cNvSpPr txBox="1"/>
          <p:nvPr/>
        </p:nvSpPr>
        <p:spPr>
          <a:xfrm>
            <a:off x="323528" y="2780928"/>
            <a:ext cx="2579552"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enable: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Orders of magnitude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New applications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Yet, we have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Think across the stack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Design enabling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9676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338343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183864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932959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July 2019</a:t>
            </a:r>
          </a:p>
          <a:p>
            <a:r>
              <a:rPr lang="en-US" sz="2200" dirty="0"/>
              <a:t>SAMOS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fontScale="90000"/>
          </a:bodyPr>
          <a:lstStyle/>
          <a:p>
            <a:pPr algn="ctr"/>
            <a:r>
              <a:rPr lang="en-US" sz="4400" b="1" dirty="0"/>
              <a:t>Memory Systems </a:t>
            </a:r>
            <a:br>
              <a:rPr lang="en-US" sz="3600" dirty="0"/>
            </a:br>
            <a:r>
              <a:rPr lang="en-US" sz="4400" dirty="0"/>
              <a:t>and Memory-Centric Computing Systems</a:t>
            </a:r>
            <a:br>
              <a:rPr lang="en-US" sz="3600" dirty="0"/>
            </a:br>
            <a:br>
              <a:rPr lang="en-US" sz="1200" dirty="0"/>
            </a:br>
            <a:r>
              <a:rPr lang="en-US" sz="4000" dirty="0">
                <a:solidFill>
                  <a:srgbClr val="FF0000"/>
                </a:solidFill>
              </a:rPr>
              <a:t>Part 3: Computation in Memory</a:t>
            </a:r>
          </a:p>
        </p:txBody>
      </p:sp>
      <p:pic>
        <p:nvPicPr>
          <p:cNvPr id="9" name="Picture 2" descr="ETH Zurich short logo, black">
            <a:extLst>
              <a:ext uri="{FF2B5EF4-FFF2-40B4-BE49-F238E27FC236}">
                <a16:creationId xmlns:a16="http://schemas.microsoft.com/office/drawing/2014/main" id="{FC43E8D1-7441-F549-B3D8-E15CEC0D9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Burgundy_CMU_JPG_Logo.jpg">
            <a:extLst>
              <a:ext uri="{FF2B5EF4-FFF2-40B4-BE49-F238E27FC236}">
                <a16:creationId xmlns:a16="http://schemas.microsoft.com/office/drawing/2014/main" id="{18DAF962-0981-0B4D-8AC7-8A2617AFD49C}"/>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14" name="Picture 13" descr="safari.png">
            <a:extLst>
              <a:ext uri="{FF2B5EF4-FFF2-40B4-BE49-F238E27FC236}">
                <a16:creationId xmlns:a16="http://schemas.microsoft.com/office/drawing/2014/main" id="{F68CDBFF-9DE1-D44A-85CA-A1176D0CACD1}"/>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681206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a:defRPr/>
            </a:pPr>
            <a:fld id="{C693BED2-1B18-8744-B8F0-03CBD3594789}" type="slidenum">
              <a:rPr lang="en-US" altLang="en-US"/>
              <a:pPr>
                <a:defRPr/>
              </a:pPr>
              <a:t>16</a:t>
            </a:fld>
            <a:endParaRPr lang="en-US" altLang="en-US"/>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056717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a:t>
            </a:fld>
            <a:endParaRPr lang="en-US"/>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spTree>
    <p:extLst>
      <p:ext uri="{BB962C8B-B14F-4D97-AF65-F5344CB8AC3E}">
        <p14:creationId xmlns:p14="http://schemas.microsoft.com/office/powerpoint/2010/main" val="284825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823869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19</a:t>
            </a:fld>
            <a:endParaRPr lang="en-US"/>
          </a:p>
        </p:txBody>
      </p:sp>
    </p:spTree>
    <p:extLst>
      <p:ext uri="{BB962C8B-B14F-4D97-AF65-F5344CB8AC3E}">
        <p14:creationId xmlns:p14="http://schemas.microsoft.com/office/powerpoint/2010/main" val="822119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b="1" dirty="0">
                <a:solidFill>
                  <a:srgbClr val="FF0000"/>
                </a:solidFill>
                <a:latin typeface="Tahoma" charset="0"/>
                <a:ea typeface="ＭＳ Ｐゴシック" charset="0"/>
                <a:cs typeface="ＭＳ Ｐゴシック" charset="0"/>
              </a:rPr>
              <a:t>The Need for Intelligent Memory Controllers</a:t>
            </a:r>
          </a:p>
          <a:p>
            <a:pPr lvl="1" eaLnBrk="1" hangingPunct="1"/>
            <a:r>
              <a:rPr lang="en-US" b="1" dirty="0">
                <a:solidFill>
                  <a:srgbClr val="FF00C4"/>
                </a:solidFill>
                <a:latin typeface="Tahoma" charset="0"/>
                <a:ea typeface="ＭＳ Ｐゴシック" charset="0"/>
                <a:cs typeface="ＭＳ Ｐゴシック" charset="0"/>
              </a:rPr>
              <a:t>Bottom Up: Push from Circuits and Devices</a:t>
            </a:r>
          </a:p>
          <a:p>
            <a:pPr lvl="1" eaLnBrk="1" hangingPunct="1"/>
            <a:r>
              <a:rPr lang="en-US" b="1"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400078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566013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21</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79782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22</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algn="ctr"/>
            <a:r>
              <a:rPr lang="en-US" sz="4000" dirty="0">
                <a:solidFill>
                  <a:srgbClr val="FFFFFF"/>
                </a:solidFill>
              </a:rPr>
              <a:t>A memory access consumes ~1000X </a:t>
            </a:r>
          </a:p>
          <a:p>
            <a:pPr algn="ctr"/>
            <a:r>
              <a:rPr lang="en-US" sz="4000" dirty="0">
                <a:solidFill>
                  <a:srgbClr val="FFFFFF"/>
                </a:solidFill>
              </a:rPr>
              <a:t>the energy of a complex addition </a:t>
            </a:r>
          </a:p>
        </p:txBody>
      </p:sp>
    </p:spTree>
    <p:extLst>
      <p:ext uri="{BB962C8B-B14F-4D97-AF65-F5344CB8AC3E}">
        <p14:creationId xmlns:p14="http://schemas.microsoft.com/office/powerpoint/2010/main" val="6783222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583187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618629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1718573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26</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575208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a:ea typeface="+mn-ea"/>
                <a:cs typeface="+mn-cs"/>
              </a:rPr>
              <a:t>Dally, </a:t>
            </a:r>
            <a:r>
              <a:rPr kumimoji="0" lang="en-US" sz="1400" b="0" i="0" u="none" strike="noStrike" kern="1200" cap="none" spc="0" normalizeH="0" baseline="0" noProof="0" dirty="0" err="1">
                <a:ln>
                  <a:noFill/>
                </a:ln>
                <a:solidFill>
                  <a:srgbClr val="FFFFFF"/>
                </a:solidFill>
                <a:effectLst/>
                <a:uLnTx/>
                <a:uFillTx/>
                <a:latin typeface="Tahoma"/>
                <a:ea typeface="+mn-ea"/>
                <a:cs typeface="+mn-cs"/>
              </a:rPr>
              <a:t>HiPEAC</a:t>
            </a:r>
            <a:r>
              <a:rPr kumimoji="0" lang="en-US" sz="1400" b="0" i="0" u="none" strike="noStrike" kern="1200" cap="none" spc="0" normalizeH="0" baseline="0" noProof="0" dirty="0">
                <a:ln>
                  <a:noFill/>
                </a:ln>
                <a:solidFill>
                  <a:srgbClr val="FFFFFF"/>
                </a:solidFill>
                <a:effectLst/>
                <a:uLnTx/>
                <a:uFillTx/>
                <a:latin typeface="Tahoma"/>
                <a:ea typeface="+mn-ea"/>
                <a:cs typeface="+mn-cs"/>
              </a:rPr>
              <a:t> 2015</a:t>
            </a:r>
          </a:p>
        </p:txBody>
      </p:sp>
    </p:spTree>
    <p:extLst>
      <p:ext uri="{BB962C8B-B14F-4D97-AF65-F5344CB8AC3E}">
        <p14:creationId xmlns:p14="http://schemas.microsoft.com/office/powerpoint/2010/main" val="4196756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18450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944649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5915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6451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Starting Simple: Data Copy and Initialization</a:t>
            </a:r>
          </a:p>
        </p:txBody>
      </p:sp>
      <p:sp>
        <p:nvSpPr>
          <p:cNvPr id="21" name="TextBox 20"/>
          <p:cNvSpPr txBox="1"/>
          <p:nvPr/>
        </p:nvSpPr>
        <p:spPr>
          <a:xfrm>
            <a:off x="533400" y="1676400"/>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304801" y="3400961"/>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4953000" y="1600200"/>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315200" y="16002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5943600" y="2286000"/>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315200" y="34290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836690" y="4114800"/>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105400" y="3791635"/>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Tree>
    <p:extLst>
      <p:ext uri="{BB962C8B-B14F-4D97-AF65-F5344CB8AC3E}">
        <p14:creationId xmlns:p14="http://schemas.microsoft.com/office/powerpoint/2010/main" val="308139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34</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35</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
        <p:nvSpPr>
          <p:cNvPr id="148" name="Rounded Rectangle 147">
            <a:extLst>
              <a:ext uri="{FF2B5EF4-FFF2-40B4-BE49-F238E27FC236}">
                <a16:creationId xmlns:a16="http://schemas.microsoft.com/office/drawing/2014/main" id="{525EA92F-9F00-A144-9EE4-FDD7E12F4A07}"/>
              </a:ext>
            </a:extLst>
          </p:cNvPr>
          <p:cNvSpPr/>
          <p:nvPr/>
        </p:nvSpPr>
        <p:spPr>
          <a:xfrm>
            <a:off x="304800" y="6068992"/>
            <a:ext cx="8534400" cy="600367"/>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11.6</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lang="en-US" sz="2800" b="1" kern="0" dirty="0">
                <a:solidFill>
                  <a:srgbClr val="FF0000"/>
                </a:solidFill>
                <a:latin typeface="Arial" pitchFamily="34" charset="0"/>
                <a:ea typeface="ヒラギノ角ゴ ProN W6"/>
                <a:cs typeface="Arial" pitchFamily="34" charset="0"/>
              </a:rPr>
              <a:t>74</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fade">
                                      <p:cBhvr>
                                        <p:cTn id="5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P spid="14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Inter-Bank</a:t>
            </a:r>
            <a:endParaRPr lang="en-US" dirty="0"/>
          </a:p>
        </p:txBody>
      </p:sp>
      <p:sp>
        <p:nvSpPr>
          <p:cNvPr id="84" name="Rounded Rectangle 83"/>
          <p:cNvSpPr/>
          <p:nvPr/>
        </p:nvSpPr>
        <p:spPr>
          <a:xfrm>
            <a:off x="1660269" y="1475095"/>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5" name="Straight Arrow Connector 84"/>
          <p:cNvCxnSpPr/>
          <p:nvPr/>
        </p:nvCxnSpPr>
        <p:spPr>
          <a:xfrm rot="5400000">
            <a:off x="-550326" y="3276600"/>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6" name="TextBox 85"/>
          <p:cNvSpPr txBox="1"/>
          <p:nvPr/>
        </p:nvSpPr>
        <p:spPr>
          <a:xfrm rot="16200000">
            <a:off x="-788653" y="2949549"/>
            <a:ext cx="3076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7" name="Rounded Rectangle 86"/>
          <p:cNvSpPr/>
          <p:nvPr/>
        </p:nvSpPr>
        <p:spPr>
          <a:xfrm>
            <a:off x="1888869" y="1627495"/>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8" name="Straight Arrow Connector 87"/>
          <p:cNvCxnSpPr>
            <a:stCxn id="87" idx="1"/>
          </p:cNvCxnSpPr>
          <p:nvPr/>
        </p:nvCxnSpPr>
        <p:spPr>
          <a:xfrm rot="10800000">
            <a:off x="1279269" y="3227695"/>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9" name="Rounded Rectangle 88"/>
          <p:cNvSpPr/>
          <p:nvPr/>
        </p:nvSpPr>
        <p:spPr>
          <a:xfrm>
            <a:off x="2803269" y="1627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ounded Rectangle 89"/>
          <p:cNvSpPr/>
          <p:nvPr/>
        </p:nvSpPr>
        <p:spPr>
          <a:xfrm>
            <a:off x="4632069" y="1627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1" name="Rounded Rectangle 90"/>
          <p:cNvSpPr/>
          <p:nvPr/>
        </p:nvSpPr>
        <p:spPr>
          <a:xfrm>
            <a:off x="2803269" y="3532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2" name="Rounded Rectangle 91"/>
          <p:cNvSpPr/>
          <p:nvPr/>
        </p:nvSpPr>
        <p:spPr>
          <a:xfrm>
            <a:off x="4632069" y="3532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3" name="Straight Arrow Connector 92"/>
          <p:cNvCxnSpPr/>
          <p:nvPr/>
        </p:nvCxnSpPr>
        <p:spPr>
          <a:xfrm rot="10800000">
            <a:off x="2574669" y="3227695"/>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4" name="Straight Connector 93"/>
          <p:cNvCxnSpPr>
            <a:stCxn id="90" idx="2"/>
            <a:endCxn id="92" idx="0"/>
          </p:cNvCxnSpPr>
          <p:nvPr/>
        </p:nvCxnSpPr>
        <p:spPr>
          <a:xfrm rot="5400000">
            <a:off x="5127369" y="3227695"/>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5" name="Straight Connector 94"/>
          <p:cNvCxnSpPr>
            <a:stCxn id="89" idx="2"/>
            <a:endCxn id="91" idx="0"/>
          </p:cNvCxnSpPr>
          <p:nvPr/>
        </p:nvCxnSpPr>
        <p:spPr>
          <a:xfrm rot="5400000">
            <a:off x="3298569" y="3227695"/>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nvGrpSpPr>
          <p:cNvPr id="96" name="Group 95"/>
          <p:cNvGrpSpPr/>
          <p:nvPr/>
        </p:nvGrpSpPr>
        <p:grpSpPr>
          <a:xfrm>
            <a:off x="2590800" y="2922895"/>
            <a:ext cx="3657600" cy="609600"/>
            <a:chOff x="3810000" y="3352800"/>
            <a:chExt cx="3657600" cy="609600"/>
          </a:xfrm>
        </p:grpSpPr>
        <p:cxnSp>
          <p:nvCxnSpPr>
            <p:cNvPr id="97" name="Straight Arrow Connector 96"/>
            <p:cNvCxnSpPr/>
            <p:nvPr/>
          </p:nvCxnSpPr>
          <p:spPr>
            <a:xfrm rot="10800000">
              <a:off x="3810000" y="3657600"/>
              <a:ext cx="3657600" cy="1588"/>
            </a:xfrm>
            <a:prstGeom prst="straightConnector1">
              <a:avLst/>
            </a:prstGeom>
            <a:noFill/>
            <a:ln w="76200" cap="flat" cmpd="sng" algn="ctr">
              <a:solidFill>
                <a:srgbClr val="C00000"/>
              </a:solidFill>
              <a:prstDash val="solid"/>
              <a:headEnd type="none" w="med" len="med"/>
              <a:tailEnd type="none" w="med" len="med"/>
            </a:ln>
            <a:effectLst/>
          </p:spPr>
        </p:cxnSp>
        <p:cxnSp>
          <p:nvCxnSpPr>
            <p:cNvPr id="98" name="Straight Connector 97"/>
            <p:cNvCxnSpPr/>
            <p:nvPr/>
          </p:nvCxnSpPr>
          <p:spPr>
            <a:xfrm rot="5400000">
              <a:off x="6347604" y="3657600"/>
              <a:ext cx="609600" cy="0"/>
            </a:xfrm>
            <a:prstGeom prst="line">
              <a:avLst/>
            </a:prstGeom>
            <a:noFill/>
            <a:ln w="76200" cap="flat" cmpd="sng" algn="ctr">
              <a:solidFill>
                <a:srgbClr val="C00000"/>
              </a:solidFill>
              <a:prstDash val="solid"/>
              <a:headEnd type="none" w="med" len="med"/>
              <a:tailEnd type="none" w="med" len="med"/>
            </a:ln>
            <a:effectLst/>
          </p:spPr>
        </p:cxnSp>
        <p:cxnSp>
          <p:nvCxnSpPr>
            <p:cNvPr id="99" name="Straight Connector 98"/>
            <p:cNvCxnSpPr/>
            <p:nvPr/>
          </p:nvCxnSpPr>
          <p:spPr>
            <a:xfrm rot="5400000">
              <a:off x="4513053" y="3657600"/>
              <a:ext cx="609600" cy="0"/>
            </a:xfrm>
            <a:prstGeom prst="line">
              <a:avLst/>
            </a:prstGeom>
            <a:noFill/>
            <a:ln w="76200" cap="flat" cmpd="sng" algn="ctr">
              <a:solidFill>
                <a:srgbClr val="C00000"/>
              </a:solidFill>
              <a:prstDash val="solid"/>
              <a:headEnd type="none" w="med" len="med"/>
              <a:tailEnd type="none" w="med" len="med"/>
            </a:ln>
            <a:effectLst/>
          </p:spPr>
        </p:cxnSp>
      </p:grpSp>
      <p:sp>
        <p:nvSpPr>
          <p:cNvPr id="100" name="TextBox 99"/>
          <p:cNvSpPr txBox="1"/>
          <p:nvPr/>
        </p:nvSpPr>
        <p:spPr>
          <a:xfrm>
            <a:off x="6781800" y="2694295"/>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Shared internal bus</a:t>
            </a:r>
          </a:p>
        </p:txBody>
      </p:sp>
      <p:cxnSp>
        <p:nvCxnSpPr>
          <p:cNvPr id="101" name="Straight Arrow Connector 100"/>
          <p:cNvCxnSpPr>
            <a:stCxn id="100" idx="1"/>
          </p:cNvCxnSpPr>
          <p:nvPr/>
        </p:nvCxnSpPr>
        <p:spPr>
          <a:xfrm rot="10800000" flipV="1">
            <a:off x="6248400" y="3171349"/>
            <a:ext cx="533400" cy="56346"/>
          </a:xfrm>
          <a:prstGeom prst="straightConnector1">
            <a:avLst/>
          </a:prstGeom>
          <a:noFill/>
          <a:ln w="28575" cap="flat" cmpd="sng" algn="ctr">
            <a:solidFill>
              <a:srgbClr val="262626">
                <a:lumMod val="75000"/>
                <a:lumOff val="25000"/>
              </a:srgbClr>
            </a:solidFill>
            <a:prstDash val="solid"/>
            <a:tailEnd type="arrow"/>
          </a:ln>
          <a:effectLst/>
        </p:spPr>
      </p:cxnSp>
      <p:sp>
        <p:nvSpPr>
          <p:cNvPr id="102" name="Rectangle 101"/>
          <p:cNvSpPr/>
          <p:nvPr/>
        </p:nvSpPr>
        <p:spPr>
          <a:xfrm>
            <a:off x="2803634" y="2084695"/>
            <a:ext cx="1600200" cy="304800"/>
          </a:xfrm>
          <a:prstGeom prst="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3" name="Rectangle 102"/>
          <p:cNvSpPr/>
          <p:nvPr/>
        </p:nvSpPr>
        <p:spPr>
          <a:xfrm>
            <a:off x="4632434" y="3989695"/>
            <a:ext cx="1600200" cy="304800"/>
          </a:xfrm>
          <a:prstGeom prst="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04" name="Elbow Connector 103"/>
          <p:cNvCxnSpPr>
            <a:stCxn id="89" idx="2"/>
            <a:endCxn id="92" idx="0"/>
          </p:cNvCxnSpPr>
          <p:nvPr/>
        </p:nvCxnSpPr>
        <p:spPr>
          <a:xfrm rot="16200000" flipH="1">
            <a:off x="4212969" y="2313295"/>
            <a:ext cx="609600" cy="1828800"/>
          </a:xfrm>
          <a:prstGeom prst="bentConnector3">
            <a:avLst>
              <a:gd name="adj1" fmla="val 50000"/>
            </a:avLst>
          </a:prstGeom>
          <a:noFill/>
          <a:ln w="38100" cap="flat" cmpd="sng" algn="ctr">
            <a:solidFill>
              <a:srgbClr val="C00000"/>
            </a:solidFill>
            <a:prstDash val="solid"/>
            <a:headEnd type="none" w="med" len="med"/>
            <a:tailEnd type="triangle" w="lg" len="med"/>
          </a:ln>
          <a:effectLst/>
        </p:spPr>
      </p:cxnSp>
      <p:sp>
        <p:nvSpPr>
          <p:cNvPr id="105" name="Rectangle 104"/>
          <p:cNvSpPr/>
          <p:nvPr/>
        </p:nvSpPr>
        <p:spPr>
          <a:xfrm>
            <a:off x="3457755"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6" name="Rounded Rectangle 105"/>
          <p:cNvSpPr/>
          <p:nvPr/>
        </p:nvSpPr>
        <p:spPr>
          <a:xfrm>
            <a:off x="304800" y="52578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ヒラギノ角ゴ ProN W6"/>
              </a:rPr>
              <a:t>Overlap the latency of the read and the 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1.9</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3.2</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107" name="Rectangle 106"/>
          <p:cNvSpPr/>
          <p:nvPr/>
        </p:nvSpPr>
        <p:spPr>
          <a:xfrm>
            <a:off x="3733800"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8" name="Rectangle 107"/>
          <p:cNvSpPr/>
          <p:nvPr/>
        </p:nvSpPr>
        <p:spPr>
          <a:xfrm>
            <a:off x="4031675"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Tree>
    <p:extLst>
      <p:ext uri="{BB962C8B-B14F-4D97-AF65-F5344CB8AC3E}">
        <p14:creationId xmlns:p14="http://schemas.microsoft.com/office/powerpoint/2010/main" val="1628190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6"/>
                                        </p:tgtEl>
                                      </p:cBhvr>
                                    </p:animEffect>
                                    <p:set>
                                      <p:cBhvr>
                                        <p:cTn id="18" dur="1" fill="hold">
                                          <p:stCondLst>
                                            <p:cond delay="499"/>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42" presetClass="path" presetSubtype="0" accel="50000" decel="50000" fill="hold" grpId="1" nodeType="withEffect">
                                  <p:stCondLst>
                                    <p:cond delay="0"/>
                                  </p:stCondLst>
                                  <p:childTnLst>
                                    <p:animMotion origin="layout" path="M -1.11111E-6 8.60315E-7 L -1.11111E-6 0.14431 " pathEditMode="relative" rAng="0" ptsTypes="AA">
                                      <p:cBhvr>
                                        <p:cTn id="42" dur="500" fill="hold"/>
                                        <p:tgtEl>
                                          <p:spTgt spid="105"/>
                                        </p:tgtEl>
                                        <p:attrNameLst>
                                          <p:attrName>ppt_x</p:attrName>
                                          <p:attrName>ppt_y</p:attrName>
                                        </p:attrNameLst>
                                      </p:cBhvr>
                                      <p:rCtr x="0" y="72"/>
                                    </p:animMotion>
                                  </p:childTnLst>
                                </p:cTn>
                              </p:par>
                            </p:childTnLst>
                          </p:cTn>
                        </p:par>
                        <p:par>
                          <p:cTn id="43" fill="hold">
                            <p:stCondLst>
                              <p:cond delay="500"/>
                            </p:stCondLst>
                            <p:childTnLst>
                              <p:par>
                                <p:cTn id="44" presetID="42" presetClass="path" presetSubtype="0" accel="50000" decel="50000" fill="hold" grpId="1" nodeType="afterEffect">
                                  <p:stCondLst>
                                    <p:cond delay="0"/>
                                  </p:stCondLst>
                                  <p:childTnLst>
                                    <p:animMotion origin="layout" path="M -1.11111E-6 8.60315E-7 L -1.11111E-6 0.14431 " pathEditMode="relative" rAng="0" ptsTypes="AA">
                                      <p:cBhvr>
                                        <p:cTn id="45" dur="500" fill="hold"/>
                                        <p:tgtEl>
                                          <p:spTgt spid="107"/>
                                        </p:tgtEl>
                                        <p:attrNameLst>
                                          <p:attrName>ppt_x</p:attrName>
                                          <p:attrName>ppt_y</p:attrName>
                                        </p:attrNameLst>
                                      </p:cBhvr>
                                      <p:rCtr x="0" y="72"/>
                                    </p:animMotion>
                                  </p:childTnLst>
                                </p:cTn>
                              </p:par>
                              <p:par>
                                <p:cTn id="46" presetID="63" presetClass="path" presetSubtype="0" accel="50000" decel="50000" fill="hold" grpId="2" nodeType="withEffect">
                                  <p:stCondLst>
                                    <p:cond delay="0"/>
                                  </p:stCondLst>
                                  <p:childTnLst>
                                    <p:animMotion origin="layout" path="M -1.11111E-6 0.14431 L 0.19722 0.14431 " pathEditMode="relative" rAng="0" ptsTypes="AA">
                                      <p:cBhvr>
                                        <p:cTn id="47" dur="500" fill="hold"/>
                                        <p:tgtEl>
                                          <p:spTgt spid="105"/>
                                        </p:tgtEl>
                                        <p:attrNameLst>
                                          <p:attrName>ppt_x</p:attrName>
                                          <p:attrName>ppt_y</p:attrName>
                                        </p:attrNameLst>
                                      </p:cBhvr>
                                      <p:rCtr x="99" y="0"/>
                                    </p:animMotion>
                                  </p:childTnLst>
                                </p:cTn>
                              </p:par>
                            </p:childTnLst>
                          </p:cTn>
                        </p:par>
                        <p:par>
                          <p:cTn id="48" fill="hold">
                            <p:stCondLst>
                              <p:cond delay="1000"/>
                            </p:stCondLst>
                            <p:childTnLst>
                              <p:par>
                                <p:cTn id="49" presetID="42" presetClass="path" presetSubtype="0" accel="50000" decel="50000" fill="hold" grpId="3" nodeType="afterEffect">
                                  <p:stCondLst>
                                    <p:cond delay="0"/>
                                  </p:stCondLst>
                                  <p:childTnLst>
                                    <p:animMotion origin="layout" path="M 0.19722 0.14431 L 0.19722 0.27752 " pathEditMode="relative" rAng="0" ptsTypes="AA">
                                      <p:cBhvr>
                                        <p:cTn id="50" dur="500" fill="hold"/>
                                        <p:tgtEl>
                                          <p:spTgt spid="105"/>
                                        </p:tgtEl>
                                        <p:attrNameLst>
                                          <p:attrName>ppt_x</p:attrName>
                                          <p:attrName>ppt_y</p:attrName>
                                        </p:attrNameLst>
                                      </p:cBhvr>
                                      <p:rCtr x="0" y="67"/>
                                    </p:animMotion>
                                  </p:childTnLst>
                                </p:cTn>
                              </p:par>
                              <p:par>
                                <p:cTn id="51" presetID="63" presetClass="path" presetSubtype="0" accel="50000" decel="50000" fill="hold" grpId="2" nodeType="withEffect">
                                  <p:stCondLst>
                                    <p:cond delay="0"/>
                                  </p:stCondLst>
                                  <p:childTnLst>
                                    <p:animMotion origin="layout" path="M -1.11111E-6 0.14431 L 0.19722 0.14431 " pathEditMode="relative" rAng="0" ptsTypes="AA">
                                      <p:cBhvr>
                                        <p:cTn id="52" dur="500" fill="hold"/>
                                        <p:tgtEl>
                                          <p:spTgt spid="107"/>
                                        </p:tgtEl>
                                        <p:attrNameLst>
                                          <p:attrName>ppt_x</p:attrName>
                                          <p:attrName>ppt_y</p:attrName>
                                        </p:attrNameLst>
                                      </p:cBhvr>
                                      <p:rCtr x="99" y="0"/>
                                    </p:animMotion>
                                  </p:childTnLst>
                                </p:cTn>
                              </p:par>
                              <p:par>
                                <p:cTn id="53" presetID="42" presetClass="path" presetSubtype="0" accel="50000" decel="50000" fill="hold" grpId="1" nodeType="withEffect">
                                  <p:stCondLst>
                                    <p:cond delay="0"/>
                                  </p:stCondLst>
                                  <p:childTnLst>
                                    <p:animMotion origin="layout" path="M -1.11111E-6 8.60315E-7 L -1.11111E-6 0.14431 " pathEditMode="relative" rAng="0" ptsTypes="AA">
                                      <p:cBhvr>
                                        <p:cTn id="54" dur="500" fill="hold"/>
                                        <p:tgtEl>
                                          <p:spTgt spid="108"/>
                                        </p:tgtEl>
                                        <p:attrNameLst>
                                          <p:attrName>ppt_x</p:attrName>
                                          <p:attrName>ppt_y</p:attrName>
                                        </p:attrNameLst>
                                      </p:cBhvr>
                                      <p:rCtr x="0" y="72"/>
                                    </p:animMotion>
                                  </p:childTnLst>
                                </p:cTn>
                              </p:par>
                            </p:childTnLst>
                          </p:cTn>
                        </p:par>
                        <p:par>
                          <p:cTn id="55" fill="hold">
                            <p:stCondLst>
                              <p:cond delay="1500"/>
                            </p:stCondLst>
                            <p:childTnLst>
                              <p:par>
                                <p:cTn id="56" presetID="42" presetClass="path" presetSubtype="0" accel="50000" decel="50000" fill="hold" grpId="3" nodeType="afterEffect">
                                  <p:stCondLst>
                                    <p:cond delay="0"/>
                                  </p:stCondLst>
                                  <p:childTnLst>
                                    <p:animMotion origin="layout" path="M 0.19722 0.14431 L 0.19722 0.27752 " pathEditMode="relative" rAng="0" ptsTypes="AA">
                                      <p:cBhvr>
                                        <p:cTn id="57" dur="500" fill="hold"/>
                                        <p:tgtEl>
                                          <p:spTgt spid="107"/>
                                        </p:tgtEl>
                                        <p:attrNameLst>
                                          <p:attrName>ppt_x</p:attrName>
                                          <p:attrName>ppt_y</p:attrName>
                                        </p:attrNameLst>
                                      </p:cBhvr>
                                      <p:rCtr x="0" y="67"/>
                                    </p:animMotion>
                                  </p:childTnLst>
                                </p:cTn>
                              </p:par>
                              <p:par>
                                <p:cTn id="58" presetID="63" presetClass="path" presetSubtype="0" accel="50000" decel="50000" fill="hold" grpId="2" nodeType="withEffect">
                                  <p:stCondLst>
                                    <p:cond delay="0"/>
                                  </p:stCondLst>
                                  <p:childTnLst>
                                    <p:animMotion origin="layout" path="M -1.11111E-6 0.14431 L 0.19722 0.14431 " pathEditMode="relative" rAng="0" ptsTypes="AA">
                                      <p:cBhvr>
                                        <p:cTn id="59" dur="500" fill="hold"/>
                                        <p:tgtEl>
                                          <p:spTgt spid="108"/>
                                        </p:tgtEl>
                                        <p:attrNameLst>
                                          <p:attrName>ppt_x</p:attrName>
                                          <p:attrName>ppt_y</p:attrName>
                                        </p:attrNameLst>
                                      </p:cBhvr>
                                      <p:rCtr x="99" y="0"/>
                                    </p:animMotion>
                                  </p:childTnLst>
                                </p:cTn>
                              </p:par>
                            </p:childTnLst>
                          </p:cTn>
                        </p:par>
                        <p:par>
                          <p:cTn id="60" fill="hold">
                            <p:stCondLst>
                              <p:cond delay="2000"/>
                            </p:stCondLst>
                            <p:childTnLst>
                              <p:par>
                                <p:cTn id="61" presetID="42" presetClass="path" presetSubtype="0" accel="50000" decel="50000" fill="hold" grpId="3" nodeType="afterEffect">
                                  <p:stCondLst>
                                    <p:cond delay="0"/>
                                  </p:stCondLst>
                                  <p:childTnLst>
                                    <p:animMotion origin="layout" path="M 0.19722 0.14431 L 0.19722 0.27752 " pathEditMode="relative" rAng="0" ptsTypes="AA">
                                      <p:cBhvr>
                                        <p:cTn id="62" dur="500" fill="hold"/>
                                        <p:tgtEl>
                                          <p:spTgt spid="108"/>
                                        </p:tgtEl>
                                        <p:attrNameLst>
                                          <p:attrName>ppt_x</p:attrName>
                                          <p:attrName>ppt_y</p:attrName>
                                        </p:attrNameLst>
                                      </p:cBhvr>
                                      <p:rCtr x="0" y="67"/>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2" grpId="0" animBg="1"/>
      <p:bldP spid="103" grpId="0" animBg="1"/>
      <p:bldP spid="105" grpId="0" animBg="1"/>
      <p:bldP spid="105" grpId="1" animBg="1"/>
      <p:bldP spid="105" grpId="2" animBg="1"/>
      <p:bldP spid="105" grpId="3" animBg="1"/>
      <p:bldP spid="106" grpId="0" animBg="1"/>
      <p:bldP spid="107" grpId="0" animBg="1"/>
      <p:bldP spid="107" grpId="1" animBg="1"/>
      <p:bldP spid="107" grpId="2" animBg="1"/>
      <p:bldP spid="107" grpId="3" animBg="1"/>
      <p:bldP spid="108" grpId="0" animBg="1"/>
      <p:bldP spid="108" grpId="1" animBg="1"/>
      <p:bldP spid="108" grpId="2" animBg="1"/>
      <p:bldP spid="108" grpId="3"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163016" y="539978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95587" y="532501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74953" y="126876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a:solidFill>
                  <a:srgbClr val="1A5712"/>
                </a:solidFill>
                <a:latin typeface="Garamond"/>
                <a:cs typeface="Garamond"/>
              </a:rPr>
              <a:t>Generalized RowClone</a:t>
            </a:r>
          </a:p>
        </p:txBody>
      </p:sp>
      <p:sp>
        <p:nvSpPr>
          <p:cNvPr id="68" name="TextBox 67"/>
          <p:cNvSpPr txBox="1"/>
          <p:nvPr/>
        </p:nvSpPr>
        <p:spPr>
          <a:xfrm>
            <a:off x="5940152" y="395952"/>
            <a:ext cx="32763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Tahoma"/>
                <a:ea typeface="ヒラギノ角ゴ ProN W6"/>
                <a:cs typeface="Tahoma"/>
              </a:rPr>
              <a:t>0.01% area cost</a:t>
            </a:r>
          </a:p>
        </p:txBody>
      </p:sp>
    </p:spTree>
    <p:extLst>
      <p:ext uri="{BB962C8B-B14F-4D97-AF65-F5344CB8AC3E}">
        <p14:creationId xmlns:p14="http://schemas.microsoft.com/office/powerpoint/2010/main" val="3126441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39</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and Opportunity</a:t>
            </a:r>
          </a:p>
        </p:txBody>
      </p:sp>
      <p:sp>
        <p:nvSpPr>
          <p:cNvPr id="3" name="Content Placeholder 2"/>
          <p:cNvSpPr>
            <a:spLocks noGrp="1"/>
          </p:cNvSpPr>
          <p:nvPr>
            <p:ph idx="1"/>
          </p:nvPr>
        </p:nvSpPr>
        <p:spPr>
          <a:xfrm>
            <a:off x="228600" y="1219200"/>
            <a:ext cx="8610600" cy="5029200"/>
          </a:xfrm>
        </p:spPr>
        <p:txBody>
          <a:bodyPr/>
          <a:lstStyle/>
          <a:p>
            <a:r>
              <a:rPr lang="en-US" dirty="0">
                <a:solidFill>
                  <a:srgbClr val="0432FF"/>
                </a:solidFill>
              </a:rPr>
              <a:t>High latency and high energy caused by data movement</a:t>
            </a:r>
          </a:p>
          <a:p>
            <a:pPr lvl="1"/>
            <a:r>
              <a:rPr lang="en-US" dirty="0"/>
              <a:t>Long, energy-hungry interconnects</a:t>
            </a:r>
          </a:p>
          <a:p>
            <a:pPr lvl="1"/>
            <a:r>
              <a:rPr lang="en-US" dirty="0"/>
              <a:t>Energy-hungry electrical interfaces</a:t>
            </a:r>
          </a:p>
          <a:p>
            <a:pPr lvl="1"/>
            <a:r>
              <a:rPr lang="en-US" dirty="0"/>
              <a:t>Movement of large amounts of data</a:t>
            </a:r>
          </a:p>
          <a:p>
            <a:pPr lvl="1"/>
            <a:endParaRPr lang="en-US" dirty="0"/>
          </a:p>
          <a:p>
            <a:r>
              <a:rPr lang="en-US" dirty="0"/>
              <a:t>Opportunity: </a:t>
            </a:r>
            <a:r>
              <a:rPr lang="en-US" dirty="0">
                <a:solidFill>
                  <a:srgbClr val="FF0000"/>
                </a:solidFill>
              </a:rPr>
              <a:t>Minimize data movement by performing computation directly (near) where the data resides</a:t>
            </a:r>
          </a:p>
          <a:p>
            <a:pPr lvl="1"/>
            <a:r>
              <a:rPr lang="en-US" dirty="0"/>
              <a:t>Processing in memory (PIM)</a:t>
            </a:r>
          </a:p>
          <a:p>
            <a:pPr lvl="1"/>
            <a:r>
              <a:rPr lang="en-US" dirty="0"/>
              <a:t>In-memory computation/processing</a:t>
            </a:r>
          </a:p>
          <a:p>
            <a:pPr lvl="1"/>
            <a:r>
              <a:rPr lang="en-US" dirty="0"/>
              <a:t>Near-data processing (NDP)</a:t>
            </a:r>
          </a:p>
          <a:p>
            <a:pPr lvl="1"/>
            <a:r>
              <a:rPr lang="en-US" dirty="0"/>
              <a:t>General concept applicable to any data storage &amp; movement unit (caches, SSDs, main memory, network, controllers)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313067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40</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41</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42</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235178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44</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78097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Tree>
    <p:extLst>
      <p:ext uri="{BB962C8B-B14F-4D97-AF65-F5344CB8AC3E}">
        <p14:creationId xmlns:p14="http://schemas.microsoft.com/office/powerpoint/2010/main" val="160855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371807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47</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2101773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335489943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&gt; 60</a:t>
            </a:r>
          </a:p>
        </p:txBody>
      </p:sp>
    </p:spTree>
    <p:extLst>
      <p:ext uri="{BB962C8B-B14F-4D97-AF65-F5344CB8AC3E}">
        <p14:creationId xmlns:p14="http://schemas.microsoft.com/office/powerpoint/2010/main" val="2375492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948946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41258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algn="ctr">
              <a:defRPr/>
            </a:pPr>
            <a:r>
              <a:rPr lang="en-US" altLang="ko-KR" sz="2400" b="1" kern="0" dirty="0">
                <a:solidFill>
                  <a:srgbClr val="FF0000"/>
                </a:solidFill>
                <a:latin typeface="Tahoma"/>
              </a:rPr>
              <a:t>&gt;4-12X Performance Improvement</a:t>
            </a:r>
            <a:endParaRPr lang="ko-KR" altLang="en-US" sz="2400" b="1" kern="0" dirty="0">
              <a:solidFill>
                <a:srgbClr val="FF0000"/>
              </a:solidFill>
              <a:latin typeface="Tahoma"/>
            </a:endParaRPr>
          </a:p>
        </p:txBody>
      </p:sp>
    </p:spTree>
    <p:extLst>
      <p:ext uri="{BB962C8B-B14F-4D97-AF65-F5344CB8AC3E}">
        <p14:creationId xmlns:p14="http://schemas.microsoft.com/office/powerpoint/2010/main" val="4088159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413548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Bitwise Operations</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53</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2127520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66130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15475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17259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53594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58</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07155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3276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1190310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134693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61</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latin typeface="Tahoma"/>
              </a:rPr>
              <a:t>Large graphs are everywhere (circa 2015)</a:t>
            </a: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dirty="0">
              <a:solidFill>
                <a:srgbClr val="000000"/>
              </a:solidFill>
              <a:latin typeface="Tahoma"/>
            </a:endParaRPr>
          </a:p>
          <a:p>
            <a:pPr>
              <a:buClr>
                <a:srgbClr val="CC9900"/>
              </a:buClr>
            </a:pPr>
            <a:endParaRPr lang="en-US" altLang="ko-KR" dirty="0">
              <a:solidFill>
                <a:srgbClr val="000000"/>
              </a:solidFill>
              <a:latin typeface="Tahoma"/>
            </a:endParaRPr>
          </a:p>
          <a:p>
            <a:pPr marL="0" indent="0">
              <a:buClr>
                <a:srgbClr val="CC9900"/>
              </a:buClr>
              <a:buFont typeface="Wingdings" charset="0"/>
              <a:buNone/>
            </a:pPr>
            <a:endParaRPr lang="en-US" altLang="ko-KR" sz="2000" dirty="0">
              <a:solidFill>
                <a:srgbClr val="000000"/>
              </a:solidFill>
              <a:latin typeface="Tahoma"/>
            </a:endParaRPr>
          </a:p>
          <a:p>
            <a:pPr>
              <a:buClr>
                <a:srgbClr val="CC9900"/>
              </a:buClr>
            </a:pPr>
            <a:r>
              <a:rPr lang="en-US" altLang="ko-KR" dirty="0">
                <a:solidFill>
                  <a:srgbClr val="000000"/>
                </a:solidFill>
                <a:latin typeface="Tahoma"/>
              </a:rPr>
              <a:t>Scalable large-scale graph processing is challenging</a:t>
            </a:r>
            <a:endParaRPr lang="ko-KR" altLang="en-US" dirty="0">
              <a:solidFill>
                <a:srgbClr val="000000"/>
              </a:solidFill>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36 Million </a:t>
              </a:r>
            </a:p>
            <a:p>
              <a:pPr algn="ctr"/>
              <a:r>
                <a:rPr lang="en-US" dirty="0">
                  <a:solidFill>
                    <a:srgbClr val="000000"/>
                  </a:solidFill>
                  <a:latin typeface="Tahoma"/>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1.4 Billion</a:t>
              </a:r>
            </a:p>
            <a:p>
              <a:pPr algn="ctr"/>
              <a:r>
                <a:rPr lang="en-US" dirty="0">
                  <a:solidFill>
                    <a:srgbClr val="000000"/>
                  </a:solidFill>
                  <a:latin typeface="Tahoma"/>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300 Million</a:t>
              </a:r>
            </a:p>
            <a:p>
              <a:pPr algn="ctr"/>
              <a:r>
                <a:rPr lang="en-US" dirty="0">
                  <a:solidFill>
                    <a:srgbClr val="000000"/>
                  </a:solidFill>
                  <a:latin typeface="Tahoma"/>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 Billion</a:t>
              </a:r>
            </a:p>
            <a:p>
              <a:pPr algn="ctr"/>
              <a:r>
                <a:rPr lang="en-US" dirty="0">
                  <a:solidFill>
                    <a:srgbClr val="000000"/>
                  </a:solidFill>
                  <a:latin typeface="Tahoma"/>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299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62</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64</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286173272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60098016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154519911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404395403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2777057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a:t>
            </a:fld>
            <a:endParaRPr lang="en-US" altLang="en-US"/>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32497606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72</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67703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115643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63950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3D-Stacked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1086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2367721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09546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a:t>
            </a:fld>
            <a:endParaRPr lang="en-US" altLang="en-US"/>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270562281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6514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56530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8666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683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41430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60432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6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1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30367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09396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5BB7DFE-0DF4-8944-8BCB-5D95138440B3}"/>
              </a:ext>
            </a:extLst>
          </p:cNvPr>
          <p:cNvPicPr>
            <a:picLocks noChangeAspect="1"/>
          </p:cNvPicPr>
          <p:nvPr/>
        </p:nvPicPr>
        <p:blipFill>
          <a:blip r:embed="rId2"/>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1605050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6269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60305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1269798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078442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76413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02099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65061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2153765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936868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7440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_rels/theme3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3.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3.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6.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194825</TotalTime>
  <Words>6796</Words>
  <Application>Microsoft Macintosh PowerPoint</Application>
  <PresentationFormat>On-screen Show (4:3)</PresentationFormat>
  <Paragraphs>1492</Paragraphs>
  <Slides>158</Slides>
  <Notes>19</Notes>
  <HiddenSlides>0</HiddenSlides>
  <MMClips>0</MMClips>
  <ScaleCrop>false</ScaleCrop>
  <HeadingPairs>
    <vt:vector size="6" baseType="variant">
      <vt:variant>
        <vt:lpstr>Fonts Used</vt:lpstr>
      </vt:variant>
      <vt:variant>
        <vt:i4>23</vt:i4>
      </vt:variant>
      <vt:variant>
        <vt:lpstr>Theme</vt:lpstr>
      </vt:variant>
      <vt:variant>
        <vt:i4>58</vt:i4>
      </vt:variant>
      <vt:variant>
        <vt:lpstr>Slide Titles</vt:lpstr>
      </vt:variant>
      <vt:variant>
        <vt:i4>158</vt:i4>
      </vt:variant>
    </vt:vector>
  </HeadingPairs>
  <TitlesOfParts>
    <vt:vector size="239" baseType="lpstr">
      <vt:lpstr>굴림</vt:lpstr>
      <vt:lpstr>ＭＳ Ｐゴシック</vt:lpstr>
      <vt:lpstr>ＭＳ Ｐゴシック</vt:lpstr>
      <vt:lpstr>ヒラギノ角ゴ ProN W6</vt:lpstr>
      <vt:lpstr>Adobe Garamond Pro</vt:lpstr>
      <vt:lpstr>Arial</vt:lpstr>
      <vt:lpstr>Arial Black</vt:lpstr>
      <vt:lpstr>Calibri</vt:lpstr>
      <vt:lpstr>Consolas</vt:lpstr>
      <vt:lpstr>Corbel</vt:lpstr>
      <vt:lpstr>Garamond</vt:lpstr>
      <vt:lpstr>Gill Sans MT</vt:lpstr>
      <vt:lpstr>Lucida Grande</vt:lpstr>
      <vt:lpstr>Lucida Sans</vt:lpstr>
      <vt:lpstr>Mangal</vt:lpstr>
      <vt:lpstr>Myriad Pro Bold Cond</vt:lpstr>
      <vt:lpstr>Myriad Pro Cond</vt:lpstr>
      <vt:lpstr>나눔고딕</vt:lpstr>
      <vt:lpstr>Perpetua</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147_Edge</vt:lpstr>
      <vt:lpstr>133_Edge</vt:lpstr>
      <vt:lpstr>148_Edge</vt:lpstr>
      <vt:lpstr>3_Metropolitan_bullet</vt:lpstr>
      <vt:lpstr>151_Edge</vt:lpstr>
      <vt:lpstr>152_Edge</vt:lpstr>
      <vt:lpstr>154_Edge</vt:lpstr>
      <vt:lpstr>4_Office Theme</vt:lpstr>
      <vt:lpstr>Title &amp; Bullets</vt:lpstr>
      <vt:lpstr>27_Office Theme</vt:lpstr>
      <vt:lpstr>156_Edge</vt:lpstr>
      <vt:lpstr>158_Edge</vt:lpstr>
      <vt:lpstr>159_Edge</vt:lpstr>
      <vt:lpstr>safari</vt:lpstr>
      <vt:lpstr>150_Edge</vt:lpstr>
      <vt:lpstr>153_Edge</vt:lpstr>
      <vt:lpstr>7_sesha-theme</vt:lpstr>
      <vt:lpstr>5_Edge</vt:lpstr>
      <vt:lpstr>78_Edge</vt:lpstr>
      <vt:lpstr>7_Edge</vt:lpstr>
      <vt:lpstr>11_Edge</vt:lpstr>
      <vt:lpstr>12_Edge</vt:lpstr>
      <vt:lpstr>40_Edge</vt:lpstr>
      <vt:lpstr>41_Edge</vt:lpstr>
      <vt:lpstr>14_Edge</vt:lpstr>
      <vt:lpstr>25_Edge</vt:lpstr>
      <vt:lpstr>3_sesha-theme</vt:lpstr>
      <vt:lpstr>18_Edge</vt:lpstr>
      <vt:lpstr>50_Edge</vt:lpstr>
      <vt:lpstr>137_Edge</vt:lpstr>
      <vt:lpstr>Memory Systems  and Memory-Centric Computing Systems  Part 3: Computation in Memory</vt:lpstr>
      <vt:lpstr>Sub-Agenda: In-Memory Computation</vt:lpstr>
      <vt:lpstr>Three Key Systems Trends</vt:lpstr>
      <vt:lpstr>Observation and Opportunity</vt:lpstr>
      <vt:lpstr>Four Key Issues in Future Platforms</vt:lpstr>
      <vt:lpstr>Maslow’s (Human) Hierarchy of Needs, Revisited</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Sub-Agenda: In-Memory Computation</vt:lpstr>
      <vt:lpstr>Processing in Memory:   Two Approaches</vt:lpstr>
      <vt:lpstr>Approach 1: Minimally Changing DRAM</vt:lpstr>
      <vt:lpstr>Starting Simple: Data Copy and Initialization</vt:lpstr>
      <vt:lpstr>Starting Simple: Data Copy and Initialization</vt:lpstr>
      <vt:lpstr>Today’s Systems: Bulk Data Copy</vt:lpstr>
      <vt:lpstr>Future Systems: In-Memory Copy</vt:lpstr>
      <vt:lpstr>RowClone: In-DRAM Row Copy</vt:lpstr>
      <vt:lpstr>RowClone: Inter-Bank</vt:lpstr>
      <vt:lpstr>Generalized RowClone</vt:lpstr>
      <vt:lpstr>RowClone: Latency and Energy Savings</vt:lpstr>
      <vt:lpstr>More on RowClone</vt:lpstr>
      <vt:lpstr>In-Memory Bulk Bitwise Operations</vt:lpstr>
      <vt:lpstr>In-DRAM AND/OR: Triple Row Activation</vt:lpstr>
      <vt:lpstr>In-DRAM Bulk Bitwise AND/OR Operation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In-DRAM Bitwise Operations</vt:lpstr>
      <vt:lpstr>Challenge: Intelligent Memory Device</vt:lpstr>
      <vt:lpstr>Challenge and Opportunity for Future</vt:lpstr>
      <vt:lpstr>Sub-Agenda: In-Memory Computation</vt:lpstr>
      <vt:lpstr>Processing in Memory:   Two Approaches</vt:lpstr>
      <vt:lpstr>Opportunity: 3D-Stacked Logic+Memory</vt:lpstr>
      <vt:lpstr>DRAM Landscape (circa 2015)</vt:lpstr>
      <vt:lpstr>Several Questions in 3D-Stacked PIM</vt:lpstr>
      <vt:lpstr>Another Example: In-Memory 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More on Tesseract</vt:lpstr>
      <vt:lpstr>Several Questions in 3D-Stacked PIM</vt:lpstr>
      <vt:lpstr>3D-Stacked 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Workload Analysis</vt:lpstr>
      <vt:lpstr>TensorFlow Mobile</vt:lpstr>
      <vt:lpstr>Packing</vt:lpstr>
      <vt:lpstr>Quantization</vt:lpstr>
      <vt:lpstr>Quantization</vt:lpstr>
      <vt:lpstr>Evaluation Methodology </vt:lpstr>
      <vt:lpstr>Normalized Energy </vt:lpstr>
      <vt:lpstr>Normalized Runtime</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Several Questions in 3D-Stacked PIM</vt:lpstr>
      <vt:lpstr>PIM-Enabled Instructions</vt:lpstr>
      <vt:lpstr>PEI: PIM-Enabled Instructions (Ideas)</vt:lpstr>
      <vt:lpstr>Simple PIM Operations as ISA Extensions (II)</vt:lpstr>
      <vt:lpstr>Simple PIM Operations as ISA Extensions (III)</vt:lpstr>
      <vt:lpstr>Always Executing in Memory? Not A Good Idea</vt:lpstr>
      <vt:lpstr>PEI: PIM-Enabled Instructions (Example)</vt:lpstr>
      <vt:lpstr>PIM-Enabled Instructions</vt:lpstr>
      <vt:lpstr>PEI: Initial Evaluation Results</vt:lpstr>
      <vt:lpstr>Evaluated Data-Intensive Applications</vt:lpstr>
      <vt:lpstr>PEI Performance Delta: Large Data Sets</vt:lpstr>
      <vt:lpstr>PEI Performance: Large Data Sets</vt:lpstr>
      <vt:lpstr>PEI Performance Delta: Small Data Sets</vt:lpstr>
      <vt:lpstr>PEI Performance: Small Data Sets</vt:lpstr>
      <vt:lpstr>PEI Performance Delta: Medium Data Sets</vt:lpstr>
      <vt:lpstr>PEI Energy Consumption</vt:lpstr>
      <vt:lpstr>PEI: Advantages &amp; Disadvantages</vt:lpstr>
      <vt:lpstr>Simpler PIM: PIM-Enabled Instructions</vt:lpstr>
      <vt:lpstr>Automatic Code and Data Mapping</vt:lpstr>
      <vt:lpstr>Automatic Offloading of Critical Code</vt:lpstr>
      <vt:lpstr>Automatic Offloading of Prefetch Mechanisms</vt:lpstr>
      <vt:lpstr>Efficient Automatic Data Coherence Support</vt:lpstr>
      <vt:lpstr>Efficient Automatic Data Coherence Support</vt:lpstr>
      <vt:lpstr>Challenge and Opportunity for Future</vt:lpstr>
      <vt:lpstr>Challenge and Opportunity for Future</vt:lpstr>
      <vt:lpstr>Challenge and Opportunity for Future</vt:lpstr>
      <vt:lpstr>Sub-Agenda: In-Memory Computation</vt:lpstr>
      <vt:lpstr>Eliminating the Adoption Barriers</vt:lpstr>
      <vt:lpstr>Barriers to Adoption of PIM</vt:lpstr>
      <vt:lpstr>We Need to Revisit the Entire Stack</vt:lpstr>
      <vt:lpstr>PIM Review and Open Problems</vt:lpstr>
      <vt:lpstr>Key Challenge 1: Code Mapping</vt:lpstr>
      <vt:lpstr>Key Challenge 2: Data Mapping</vt:lpstr>
      <vt:lpstr>How to Do the Code and Data Mapping?</vt:lpstr>
      <vt:lpstr>How to Schedule Code?</vt:lpstr>
      <vt:lpstr>Challenge: Coherence for Hybrid CPU-PIM Apps</vt:lpstr>
      <vt:lpstr>How to Maintain Coherence? (I)</vt:lpstr>
      <vt:lpstr>How to Maintain Coherence? (II)</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PIM Review and Open Problems</vt:lpstr>
      <vt:lpstr>Challenge and Opportunity for Future</vt:lpstr>
      <vt:lpstr>Challenge and Opportunity for Future</vt:lpstr>
      <vt:lpstr>Challenge and Opportunity for Future</vt:lpstr>
      <vt:lpstr>One Important Takeaway</vt:lpstr>
      <vt:lpstr>Sub-Agenda: In-Memory Computation</vt:lpstr>
      <vt:lpstr> PIM: Concluding Remarks</vt:lpstr>
      <vt:lpstr>Concluding Remarks</vt:lpstr>
      <vt:lpstr>The Future of Processing in Memory is Bright</vt:lpstr>
      <vt:lpstr>We Need to Revisit the Entire Stack</vt:lpstr>
      <vt:lpstr>If In Doubt, See Other Doubtful Technologies</vt:lpstr>
      <vt:lpstr>PIM Review and Open Problems</vt:lpstr>
      <vt:lpstr>Memory Systems  and Memory-Centric Computing Systems  Part 3: Computation in Memory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2789</cp:revision>
  <cp:lastPrinted>2017-09-14T13:39:03Z</cp:lastPrinted>
  <dcterms:created xsi:type="dcterms:W3CDTF">2010-10-08T20:41:54Z</dcterms:created>
  <dcterms:modified xsi:type="dcterms:W3CDTF">2019-07-10T12:12:25Z</dcterms:modified>
</cp:coreProperties>
</file>