
<file path=[Content_Types].xml><?xml version="1.0" encoding="utf-8"?>
<Types xmlns="http://schemas.openxmlformats.org/package/2006/content-types">
  <Default Extension="png" ContentType="image/png"/>
  <Default Extension="bin" ContentType="image/unknown"/>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48.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9.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0.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1.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2.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4.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5.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6.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7.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8.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9.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60.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1.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2.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3.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theme/themeOverride8.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51.jpg" ContentType="image/pn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7.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48.xml" ContentType="application/vnd.openxmlformats-officedocument.presentationml.notesSlide+xml"/>
  <Override PartName="/ppt/charts/chart20.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tags/tag3.xml" ContentType="application/vnd.openxmlformats-officedocument.presentationml.tags+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52" r:id="rId24"/>
    <p:sldMasterId id="2147485665" r:id="rId25"/>
    <p:sldMasterId id="2147485714" r:id="rId26"/>
    <p:sldMasterId id="2147486472" r:id="rId27"/>
    <p:sldMasterId id="2147486594" r:id="rId28"/>
    <p:sldMasterId id="2147486871" r:id="rId29"/>
    <p:sldMasterId id="2147487120" r:id="rId30"/>
    <p:sldMasterId id="2147487144" r:id="rId31"/>
    <p:sldMasterId id="2147487194" r:id="rId32"/>
    <p:sldMasterId id="2147487206" r:id="rId33"/>
    <p:sldMasterId id="2147487258" r:id="rId34"/>
    <p:sldMasterId id="2147487574" r:id="rId35"/>
    <p:sldMasterId id="2147487623" r:id="rId36"/>
    <p:sldMasterId id="2147488076" r:id="rId37"/>
    <p:sldMasterId id="2147488152" r:id="rId38"/>
    <p:sldMasterId id="2147488164" r:id="rId39"/>
    <p:sldMasterId id="2147488189" r:id="rId40"/>
    <p:sldMasterId id="2147488241" r:id="rId41"/>
    <p:sldMasterId id="2147488253" r:id="rId42"/>
    <p:sldMasterId id="2147488265" r:id="rId43"/>
    <p:sldMasterId id="2147488277" r:id="rId44"/>
    <p:sldMasterId id="2147488289" r:id="rId45"/>
    <p:sldMasterId id="2147488329" r:id="rId46"/>
    <p:sldMasterId id="2147488524" r:id="rId47"/>
    <p:sldMasterId id="2147488573" r:id="rId48"/>
    <p:sldMasterId id="2147488580" r:id="rId49"/>
    <p:sldMasterId id="2147488592" r:id="rId50"/>
    <p:sldMasterId id="2147488600" r:id="rId51"/>
    <p:sldMasterId id="2147488612" r:id="rId52"/>
    <p:sldMasterId id="2147488624" r:id="rId53"/>
    <p:sldMasterId id="2147488653" r:id="rId54"/>
    <p:sldMasterId id="2147488667" r:id="rId55"/>
    <p:sldMasterId id="2147488718" r:id="rId56"/>
    <p:sldMasterId id="2147488768" r:id="rId57"/>
    <p:sldMasterId id="2147488780" r:id="rId58"/>
    <p:sldMasterId id="2147488792" r:id="rId59"/>
    <p:sldMasterId id="2147488804" r:id="rId60"/>
    <p:sldMasterId id="2147488829" r:id="rId61"/>
    <p:sldMasterId id="2147488842" r:id="rId62"/>
    <p:sldMasterId id="2147488855" r:id="rId63"/>
    <p:sldMasterId id="2147488867" r:id="rId64"/>
  </p:sldMasterIdLst>
  <p:notesMasterIdLst>
    <p:notesMasterId r:id="rId202"/>
  </p:notesMasterIdLst>
  <p:handoutMasterIdLst>
    <p:handoutMasterId r:id="rId203"/>
  </p:handoutMasterIdLst>
  <p:sldIdLst>
    <p:sldId id="5265" r:id="rId65"/>
    <p:sldId id="4683" r:id="rId66"/>
    <p:sldId id="4015" r:id="rId67"/>
    <p:sldId id="4016" r:id="rId68"/>
    <p:sldId id="5046" r:id="rId69"/>
    <p:sldId id="3812" r:id="rId70"/>
    <p:sldId id="3813" r:id="rId71"/>
    <p:sldId id="3814" r:id="rId72"/>
    <p:sldId id="3815" r:id="rId73"/>
    <p:sldId id="2535" r:id="rId74"/>
    <p:sldId id="2532" r:id="rId75"/>
    <p:sldId id="4539" r:id="rId76"/>
    <p:sldId id="2573" r:id="rId77"/>
    <p:sldId id="2587" r:id="rId78"/>
    <p:sldId id="2735" r:id="rId79"/>
    <p:sldId id="2736" r:id="rId80"/>
    <p:sldId id="2589" r:id="rId81"/>
    <p:sldId id="5376" r:id="rId82"/>
    <p:sldId id="5377" r:id="rId83"/>
    <p:sldId id="3841" r:id="rId84"/>
    <p:sldId id="2533" r:id="rId85"/>
    <p:sldId id="5047" r:id="rId86"/>
    <p:sldId id="3821" r:id="rId87"/>
    <p:sldId id="3817" r:id="rId88"/>
    <p:sldId id="1254" r:id="rId89"/>
    <p:sldId id="1223" r:id="rId90"/>
    <p:sldId id="1206" r:id="rId91"/>
    <p:sldId id="3818" r:id="rId92"/>
    <p:sldId id="3819" r:id="rId93"/>
    <p:sldId id="3820" r:id="rId94"/>
    <p:sldId id="3822" r:id="rId95"/>
    <p:sldId id="3823" r:id="rId96"/>
    <p:sldId id="3824" r:id="rId97"/>
    <p:sldId id="3825" r:id="rId98"/>
    <p:sldId id="3826" r:id="rId99"/>
    <p:sldId id="3827" r:id="rId100"/>
    <p:sldId id="1287" r:id="rId101"/>
    <p:sldId id="3828" r:id="rId102"/>
    <p:sldId id="1260" r:id="rId103"/>
    <p:sldId id="1256" r:id="rId104"/>
    <p:sldId id="1257" r:id="rId105"/>
    <p:sldId id="1258" r:id="rId106"/>
    <p:sldId id="3829" r:id="rId107"/>
    <p:sldId id="1288" r:id="rId108"/>
    <p:sldId id="3830" r:id="rId109"/>
    <p:sldId id="1262" r:id="rId110"/>
    <p:sldId id="3831" r:id="rId111"/>
    <p:sldId id="3832" r:id="rId112"/>
    <p:sldId id="3833" r:id="rId113"/>
    <p:sldId id="3834" r:id="rId114"/>
    <p:sldId id="1289" r:id="rId115"/>
    <p:sldId id="3835" r:id="rId116"/>
    <p:sldId id="1240" r:id="rId117"/>
    <p:sldId id="1263" r:id="rId118"/>
    <p:sldId id="3837" r:id="rId119"/>
    <p:sldId id="1267" r:id="rId120"/>
    <p:sldId id="1273" r:id="rId121"/>
    <p:sldId id="1274" r:id="rId122"/>
    <p:sldId id="1275" r:id="rId123"/>
    <p:sldId id="1276" r:id="rId124"/>
    <p:sldId id="1280" r:id="rId125"/>
    <p:sldId id="1281" r:id="rId126"/>
    <p:sldId id="1286" r:id="rId127"/>
    <p:sldId id="1290" r:id="rId128"/>
    <p:sldId id="3838" r:id="rId129"/>
    <p:sldId id="3839" r:id="rId130"/>
    <p:sldId id="257" r:id="rId131"/>
    <p:sldId id="352" r:id="rId132"/>
    <p:sldId id="382" r:id="rId133"/>
    <p:sldId id="359" r:id="rId134"/>
    <p:sldId id="358" r:id="rId135"/>
    <p:sldId id="367" r:id="rId136"/>
    <p:sldId id="380" r:id="rId137"/>
    <p:sldId id="381" r:id="rId138"/>
    <p:sldId id="346" r:id="rId139"/>
    <p:sldId id="4827" r:id="rId140"/>
    <p:sldId id="5207" r:id="rId141"/>
    <p:sldId id="5208" r:id="rId142"/>
    <p:sldId id="461" r:id="rId143"/>
    <p:sldId id="464" r:id="rId144"/>
    <p:sldId id="5209" r:id="rId145"/>
    <p:sldId id="5210" r:id="rId146"/>
    <p:sldId id="3602" r:id="rId147"/>
    <p:sldId id="4232" r:id="rId148"/>
    <p:sldId id="1413" r:id="rId149"/>
    <p:sldId id="5049" r:id="rId150"/>
    <p:sldId id="5048" r:id="rId151"/>
    <p:sldId id="5157" r:id="rId152"/>
    <p:sldId id="1201" r:id="rId153"/>
    <p:sldId id="3156" r:id="rId154"/>
    <p:sldId id="5158" r:id="rId155"/>
    <p:sldId id="4233" r:id="rId156"/>
    <p:sldId id="4234" r:id="rId157"/>
    <p:sldId id="4235" r:id="rId158"/>
    <p:sldId id="4236" r:id="rId159"/>
    <p:sldId id="4237" r:id="rId160"/>
    <p:sldId id="4238" r:id="rId161"/>
    <p:sldId id="4239" r:id="rId162"/>
    <p:sldId id="4240" r:id="rId163"/>
    <p:sldId id="4241" r:id="rId164"/>
    <p:sldId id="1198" r:id="rId165"/>
    <p:sldId id="4242" r:id="rId166"/>
    <p:sldId id="5159" r:id="rId167"/>
    <p:sldId id="3152" r:id="rId168"/>
    <p:sldId id="3153" r:id="rId169"/>
    <p:sldId id="3154" r:id="rId170"/>
    <p:sldId id="3155" r:id="rId171"/>
    <p:sldId id="3162" r:id="rId172"/>
    <p:sldId id="5160" r:id="rId173"/>
    <p:sldId id="5378" r:id="rId174"/>
    <p:sldId id="1089" r:id="rId175"/>
    <p:sldId id="1098" r:id="rId176"/>
    <p:sldId id="1099" r:id="rId177"/>
    <p:sldId id="1096" r:id="rId178"/>
    <p:sldId id="1097" r:id="rId179"/>
    <p:sldId id="5379" r:id="rId180"/>
    <p:sldId id="1454" r:id="rId181"/>
    <p:sldId id="1455" r:id="rId182"/>
    <p:sldId id="1456" r:id="rId183"/>
    <p:sldId id="1461" r:id="rId184"/>
    <p:sldId id="1463" r:id="rId185"/>
    <p:sldId id="1466" r:id="rId186"/>
    <p:sldId id="1467" r:id="rId187"/>
    <p:sldId id="1457" r:id="rId188"/>
    <p:sldId id="5395" r:id="rId189"/>
    <p:sldId id="5056" r:id="rId190"/>
    <p:sldId id="5396" r:id="rId191"/>
    <p:sldId id="5397" r:id="rId192"/>
    <p:sldId id="4911" r:id="rId193"/>
    <p:sldId id="5161" r:id="rId194"/>
    <p:sldId id="3916" r:id="rId195"/>
    <p:sldId id="4914" r:id="rId196"/>
    <p:sldId id="4905" r:id="rId197"/>
    <p:sldId id="4906" r:id="rId198"/>
    <p:sldId id="5400" r:id="rId199"/>
    <p:sldId id="5399" r:id="rId200"/>
    <p:sldId id="5398" r:id="rId20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08" autoAdjust="0"/>
    <p:restoredTop sz="99433" autoAdjust="0"/>
  </p:normalViewPr>
  <p:slideViewPr>
    <p:cSldViewPr>
      <p:cViewPr varScale="1">
        <p:scale>
          <a:sx n="93" d="100"/>
          <a:sy n="93" d="100"/>
        </p:scale>
        <p:origin x="3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20.xml"/><Relationship Id="rId138" Type="http://schemas.openxmlformats.org/officeDocument/2006/relationships/slide" Target="slides/slide74.xml"/><Relationship Id="rId159" Type="http://schemas.openxmlformats.org/officeDocument/2006/relationships/slide" Target="slides/slide95.xml"/><Relationship Id="rId170" Type="http://schemas.openxmlformats.org/officeDocument/2006/relationships/slide" Target="slides/slide106.xml"/><Relationship Id="rId191" Type="http://schemas.openxmlformats.org/officeDocument/2006/relationships/slide" Target="slides/slide127.xml"/><Relationship Id="rId205" Type="http://schemas.openxmlformats.org/officeDocument/2006/relationships/viewProps" Target="viewProps.xml"/><Relationship Id="rId107" Type="http://schemas.openxmlformats.org/officeDocument/2006/relationships/slide" Target="slides/slide4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0.xml"/><Relationship Id="rId128" Type="http://schemas.openxmlformats.org/officeDocument/2006/relationships/slide" Target="slides/slide64.xml"/><Relationship Id="rId149" Type="http://schemas.openxmlformats.org/officeDocument/2006/relationships/slide" Target="slides/slide85.xml"/><Relationship Id="rId5" Type="http://schemas.openxmlformats.org/officeDocument/2006/relationships/slideMaster" Target="slideMasters/slideMaster5.xml"/><Relationship Id="rId95" Type="http://schemas.openxmlformats.org/officeDocument/2006/relationships/slide" Target="slides/slide31.xml"/><Relationship Id="rId160" Type="http://schemas.openxmlformats.org/officeDocument/2006/relationships/slide" Target="slides/slide96.xml"/><Relationship Id="rId181" Type="http://schemas.openxmlformats.org/officeDocument/2006/relationships/slide" Target="slides/slide11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4.xml"/><Relationship Id="rId139" Type="http://schemas.openxmlformats.org/officeDocument/2006/relationships/slide" Target="slides/slide75.xml"/><Relationship Id="rId85" Type="http://schemas.openxmlformats.org/officeDocument/2006/relationships/slide" Target="slides/slide21.xml"/><Relationship Id="rId150" Type="http://schemas.openxmlformats.org/officeDocument/2006/relationships/slide" Target="slides/slide86.xml"/><Relationship Id="rId171" Type="http://schemas.openxmlformats.org/officeDocument/2006/relationships/slide" Target="slides/slide107.xml"/><Relationship Id="rId192" Type="http://schemas.openxmlformats.org/officeDocument/2006/relationships/slide" Target="slides/slide128.xml"/><Relationship Id="rId206"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4.xml"/><Relationship Id="rId129" Type="http://schemas.openxmlformats.org/officeDocument/2006/relationships/slide" Target="slides/slide65.xml"/><Relationship Id="rId54" Type="http://schemas.openxmlformats.org/officeDocument/2006/relationships/slideMaster" Target="slideMasters/slideMaster54.xml"/><Relationship Id="rId75" Type="http://schemas.openxmlformats.org/officeDocument/2006/relationships/slide" Target="slides/slide11.xml"/><Relationship Id="rId96" Type="http://schemas.openxmlformats.org/officeDocument/2006/relationships/slide" Target="slides/slide32.xml"/><Relationship Id="rId140" Type="http://schemas.openxmlformats.org/officeDocument/2006/relationships/slide" Target="slides/slide76.xml"/><Relationship Id="rId161" Type="http://schemas.openxmlformats.org/officeDocument/2006/relationships/slide" Target="slides/slide97.xml"/><Relationship Id="rId182" Type="http://schemas.openxmlformats.org/officeDocument/2006/relationships/slide" Target="slides/slide11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5.xml"/><Relationship Id="rId44" Type="http://schemas.openxmlformats.org/officeDocument/2006/relationships/slideMaster" Target="slideMasters/slideMaster44.xml"/><Relationship Id="rId65" Type="http://schemas.openxmlformats.org/officeDocument/2006/relationships/slide" Target="slides/slide1.xml"/><Relationship Id="rId86" Type="http://schemas.openxmlformats.org/officeDocument/2006/relationships/slide" Target="slides/slide22.xml"/><Relationship Id="rId130" Type="http://schemas.openxmlformats.org/officeDocument/2006/relationships/slide" Target="slides/slide66.xml"/><Relationship Id="rId151" Type="http://schemas.openxmlformats.org/officeDocument/2006/relationships/slide" Target="slides/slide87.xml"/><Relationship Id="rId172" Type="http://schemas.openxmlformats.org/officeDocument/2006/relationships/slide" Target="slides/slide108.xml"/><Relationship Id="rId193" Type="http://schemas.openxmlformats.org/officeDocument/2006/relationships/slide" Target="slides/slide129.xml"/><Relationship Id="rId207"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4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2.xml"/><Relationship Id="rId97" Type="http://schemas.openxmlformats.org/officeDocument/2006/relationships/slide" Target="slides/slide33.xml"/><Relationship Id="rId120" Type="http://schemas.openxmlformats.org/officeDocument/2006/relationships/slide" Target="slides/slide56.xml"/><Relationship Id="rId141" Type="http://schemas.openxmlformats.org/officeDocument/2006/relationships/slide" Target="slides/slide77.xml"/><Relationship Id="rId7" Type="http://schemas.openxmlformats.org/officeDocument/2006/relationships/slideMaster" Target="slideMasters/slideMaster7.xml"/><Relationship Id="rId162" Type="http://schemas.openxmlformats.org/officeDocument/2006/relationships/slide" Target="slides/slide98.xml"/><Relationship Id="rId183" Type="http://schemas.openxmlformats.org/officeDocument/2006/relationships/slide" Target="slides/slide11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xml"/><Relationship Id="rId87" Type="http://schemas.openxmlformats.org/officeDocument/2006/relationships/slide" Target="slides/slide23.xml"/><Relationship Id="rId110" Type="http://schemas.openxmlformats.org/officeDocument/2006/relationships/slide" Target="slides/slide46.xml"/><Relationship Id="rId115" Type="http://schemas.openxmlformats.org/officeDocument/2006/relationships/slide" Target="slides/slide51.xml"/><Relationship Id="rId131" Type="http://schemas.openxmlformats.org/officeDocument/2006/relationships/slide" Target="slides/slide67.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61" Type="http://schemas.openxmlformats.org/officeDocument/2006/relationships/slideMaster" Target="slideMasters/slideMaster61.xml"/><Relationship Id="rId82" Type="http://schemas.openxmlformats.org/officeDocument/2006/relationships/slide" Target="slides/slide18.xml"/><Relationship Id="rId152" Type="http://schemas.openxmlformats.org/officeDocument/2006/relationships/slide" Target="slides/slide88.xml"/><Relationship Id="rId173" Type="http://schemas.openxmlformats.org/officeDocument/2006/relationships/slide" Target="slides/slide109.xml"/><Relationship Id="rId194" Type="http://schemas.openxmlformats.org/officeDocument/2006/relationships/slide" Target="slides/slide130.xml"/><Relationship Id="rId199" Type="http://schemas.openxmlformats.org/officeDocument/2006/relationships/slide" Target="slides/slide135.xml"/><Relationship Id="rId203"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3.xml"/><Relationship Id="rId100" Type="http://schemas.openxmlformats.org/officeDocument/2006/relationships/slide" Target="slides/slide36.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98" Type="http://schemas.openxmlformats.org/officeDocument/2006/relationships/slide" Target="slides/slide34.xml"/><Relationship Id="rId121" Type="http://schemas.openxmlformats.org/officeDocument/2006/relationships/slide" Target="slides/slide57.xml"/><Relationship Id="rId142" Type="http://schemas.openxmlformats.org/officeDocument/2006/relationships/slide" Target="slides/slide78.xml"/><Relationship Id="rId163" Type="http://schemas.openxmlformats.org/officeDocument/2006/relationships/slide" Target="slides/slide99.xml"/><Relationship Id="rId184" Type="http://schemas.openxmlformats.org/officeDocument/2006/relationships/slide" Target="slides/slide120.xml"/><Relationship Id="rId189" Type="http://schemas.openxmlformats.org/officeDocument/2006/relationships/slide" Target="slides/slide12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3.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88" Type="http://schemas.openxmlformats.org/officeDocument/2006/relationships/slide" Target="slides/slide24.xml"/><Relationship Id="rId111" Type="http://schemas.openxmlformats.org/officeDocument/2006/relationships/slide" Target="slides/slide47.xml"/><Relationship Id="rId132" Type="http://schemas.openxmlformats.org/officeDocument/2006/relationships/slide" Target="slides/slide68.xml"/><Relationship Id="rId153" Type="http://schemas.openxmlformats.org/officeDocument/2006/relationships/slide" Target="slides/slide89.xml"/><Relationship Id="rId174" Type="http://schemas.openxmlformats.org/officeDocument/2006/relationships/slide" Target="slides/slide110.xml"/><Relationship Id="rId179" Type="http://schemas.openxmlformats.org/officeDocument/2006/relationships/slide" Target="slides/slide115.xml"/><Relationship Id="rId195" Type="http://schemas.openxmlformats.org/officeDocument/2006/relationships/slide" Target="slides/slide131.xml"/><Relationship Id="rId190" Type="http://schemas.openxmlformats.org/officeDocument/2006/relationships/slide" Target="slides/slide126.xml"/><Relationship Id="rId20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2.xml"/><Relationship Id="rId127" Type="http://schemas.openxmlformats.org/officeDocument/2006/relationships/slide" Target="slides/slide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78" Type="http://schemas.openxmlformats.org/officeDocument/2006/relationships/slide" Target="slides/slide14.xml"/><Relationship Id="rId94" Type="http://schemas.openxmlformats.org/officeDocument/2006/relationships/slide" Target="slides/slide30.xml"/><Relationship Id="rId99" Type="http://schemas.openxmlformats.org/officeDocument/2006/relationships/slide" Target="slides/slide35.xml"/><Relationship Id="rId101" Type="http://schemas.openxmlformats.org/officeDocument/2006/relationships/slide" Target="slides/slide37.xml"/><Relationship Id="rId122" Type="http://schemas.openxmlformats.org/officeDocument/2006/relationships/slide" Target="slides/slide58.xml"/><Relationship Id="rId143" Type="http://schemas.openxmlformats.org/officeDocument/2006/relationships/slide" Target="slides/slide79.xml"/><Relationship Id="rId148" Type="http://schemas.openxmlformats.org/officeDocument/2006/relationships/slide" Target="slides/slide84.xml"/><Relationship Id="rId164" Type="http://schemas.openxmlformats.org/officeDocument/2006/relationships/slide" Target="slides/slide100.xml"/><Relationship Id="rId169" Type="http://schemas.openxmlformats.org/officeDocument/2006/relationships/slide" Target="slides/slide105.xml"/><Relationship Id="rId185"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6.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4.xml"/><Relationship Id="rId89" Type="http://schemas.openxmlformats.org/officeDocument/2006/relationships/slide" Target="slides/slide25.xml"/><Relationship Id="rId112" Type="http://schemas.openxmlformats.org/officeDocument/2006/relationships/slide" Target="slides/slide48.xml"/><Relationship Id="rId133" Type="http://schemas.openxmlformats.org/officeDocument/2006/relationships/slide" Target="slides/slide69.xml"/><Relationship Id="rId154" Type="http://schemas.openxmlformats.org/officeDocument/2006/relationships/slide" Target="slides/slide90.xml"/><Relationship Id="rId175" Type="http://schemas.openxmlformats.org/officeDocument/2006/relationships/slide" Target="slides/slide111.xml"/><Relationship Id="rId196" Type="http://schemas.openxmlformats.org/officeDocument/2006/relationships/slide" Target="slides/slide132.xml"/><Relationship Id="rId200" Type="http://schemas.openxmlformats.org/officeDocument/2006/relationships/slide" Target="slides/slide13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5.xml"/><Relationship Id="rId102" Type="http://schemas.openxmlformats.org/officeDocument/2006/relationships/slide" Target="slides/slide38.xml"/><Relationship Id="rId123" Type="http://schemas.openxmlformats.org/officeDocument/2006/relationships/slide" Target="slides/slide59.xml"/><Relationship Id="rId144" Type="http://schemas.openxmlformats.org/officeDocument/2006/relationships/slide" Target="slides/slide80.xml"/><Relationship Id="rId90" Type="http://schemas.openxmlformats.org/officeDocument/2006/relationships/slide" Target="slides/slide26.xml"/><Relationship Id="rId165" Type="http://schemas.openxmlformats.org/officeDocument/2006/relationships/slide" Target="slides/slide101.xml"/><Relationship Id="rId186" Type="http://schemas.openxmlformats.org/officeDocument/2006/relationships/slide" Target="slides/slide12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5.xml"/><Relationship Id="rId113" Type="http://schemas.openxmlformats.org/officeDocument/2006/relationships/slide" Target="slides/slide49.xml"/><Relationship Id="rId134" Type="http://schemas.openxmlformats.org/officeDocument/2006/relationships/slide" Target="slides/slide70.xml"/><Relationship Id="rId80" Type="http://schemas.openxmlformats.org/officeDocument/2006/relationships/slide" Target="slides/slide16.xml"/><Relationship Id="rId155" Type="http://schemas.openxmlformats.org/officeDocument/2006/relationships/slide" Target="slides/slide91.xml"/><Relationship Id="rId176" Type="http://schemas.openxmlformats.org/officeDocument/2006/relationships/slide" Target="slides/slide112.xml"/><Relationship Id="rId197" Type="http://schemas.openxmlformats.org/officeDocument/2006/relationships/slide" Target="slides/slide133.xml"/><Relationship Id="rId201" Type="http://schemas.openxmlformats.org/officeDocument/2006/relationships/slide" Target="slides/slide1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9.xml"/><Relationship Id="rId124" Type="http://schemas.openxmlformats.org/officeDocument/2006/relationships/slide" Target="slides/slide60.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87" Type="http://schemas.openxmlformats.org/officeDocument/2006/relationships/slide" Target="slides/slide12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0.xml"/><Relationship Id="rId60" Type="http://schemas.openxmlformats.org/officeDocument/2006/relationships/slideMaster" Target="slideMasters/slideMaster60.xml"/><Relationship Id="rId81" Type="http://schemas.openxmlformats.org/officeDocument/2006/relationships/slide" Target="slides/slide17.xml"/><Relationship Id="rId135" Type="http://schemas.openxmlformats.org/officeDocument/2006/relationships/slide" Target="slides/slide71.xml"/><Relationship Id="rId156" Type="http://schemas.openxmlformats.org/officeDocument/2006/relationships/slide" Target="slides/slide92.xml"/><Relationship Id="rId177" Type="http://schemas.openxmlformats.org/officeDocument/2006/relationships/slide" Target="slides/slide113.xml"/><Relationship Id="rId198" Type="http://schemas.openxmlformats.org/officeDocument/2006/relationships/slide" Target="slides/slide134.xml"/><Relationship Id="rId202"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71" Type="http://schemas.openxmlformats.org/officeDocument/2006/relationships/slide" Target="slides/slide7.xml"/><Relationship Id="rId92" Type="http://schemas.openxmlformats.org/officeDocument/2006/relationships/slide" Target="slides/slide28.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Users/kevincha/Dropbox/volt_scaling/paper_figs/kevin_spice_plots_10_29_16.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Sheet1!$B$5:$F$5</c:f>
              <c:numCache>
                <c:formatCode>General</c:formatCode>
                <c:ptCount val="5"/>
                <c:pt idx="0">
                  <c:v>0</c:v>
                </c:pt>
                <c:pt idx="1">
                  <c:v>12</c:v>
                </c:pt>
                <c:pt idx="2">
                  <c:v>93</c:v>
                </c:pt>
                <c:pt idx="3">
                  <c:v>99</c:v>
                </c:pt>
                <c:pt idx="4">
                  <c:v>100</c:v>
                </c:pt>
              </c:numCache>
            </c:numRef>
          </c:val>
          <c:extLst>
            <c:ext xmlns:c16="http://schemas.microsoft.com/office/drawing/2014/chart" uri="{C3380CC4-5D6E-409C-BE32-E72D297353CC}">
              <c16:uniqueId val="{00000002-9683-4DED-B974-F4B18124224D}"/>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Sheet1!$B$4:$F$4</c:f>
              <c:numCache>
                <c:formatCode>General</c:formatCode>
                <c:ptCount val="5"/>
                <c:pt idx="0">
                  <c:v>0</c:v>
                </c:pt>
                <c:pt idx="1">
                  <c:v>88</c:v>
                </c:pt>
                <c:pt idx="2">
                  <c:v>7</c:v>
                </c:pt>
                <c:pt idx="3">
                  <c:v>1</c:v>
                </c:pt>
                <c:pt idx="4">
                  <c:v>0</c:v>
                </c:pt>
              </c:numCache>
            </c:numRef>
          </c:val>
          <c:extLst>
            <c:ext xmlns:c16="http://schemas.microsoft.com/office/drawing/2014/chart" uri="{C3380CC4-5D6E-409C-BE32-E72D297353CC}">
              <c16:uniqueId val="{00000001-9683-4DED-B974-F4B18124224D}"/>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Sheet1!$B$3:$F$3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9683-4DED-B974-F4B18124224D}"/>
            </c:ext>
          </c:extLst>
        </c:ser>
        <c:dLbls>
          <c:showLegendKey val="0"/>
          <c:showVal val="0"/>
          <c:showCatName val="0"/>
          <c:showSerName val="0"/>
          <c:showPercent val="0"/>
          <c:showBubbleSize val="0"/>
        </c:dLbls>
        <c:gapWidth val="150"/>
        <c:overlap val="100"/>
        <c:axId val="1163553040"/>
        <c:axId val="1163836544"/>
      </c:barChart>
      <c:catAx>
        <c:axId val="11635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836544"/>
        <c:crosses val="autoZero"/>
        <c:auto val="1"/>
        <c:lblAlgn val="ctr"/>
        <c:lblOffset val="100"/>
        <c:noMultiLvlLbl val="0"/>
      </c:catAx>
      <c:valAx>
        <c:axId val="116383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434796248078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553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841624240"/>
        <c:axId val="-1841615904"/>
      </c:barChart>
      <c:catAx>
        <c:axId val="-18416242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15904"/>
        <c:crosses val="autoZero"/>
        <c:auto val="1"/>
        <c:lblAlgn val="ctr"/>
        <c:lblOffset val="100"/>
        <c:noMultiLvlLbl val="0"/>
      </c:catAx>
      <c:valAx>
        <c:axId val="-1841615904"/>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24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370848832"/>
        <c:axId val="-1370863152"/>
      </c:barChart>
      <c:catAx>
        <c:axId val="-137084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370863152"/>
        <c:crosses val="autoZero"/>
        <c:auto val="1"/>
        <c:lblAlgn val="ctr"/>
        <c:lblOffset val="0"/>
        <c:noMultiLvlLbl val="0"/>
      </c:catAx>
      <c:valAx>
        <c:axId val="-1370863152"/>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370848832"/>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A21-5245-BC6B-EAB6C9F89FE6}"/>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A21-5245-BC6B-EAB6C9F89FE6}"/>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742549184"/>
        <c:axId val="-1747153040"/>
      </c:barChart>
      <c:catAx>
        <c:axId val="-1742549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747153040"/>
        <c:crosses val="autoZero"/>
        <c:auto val="1"/>
        <c:lblAlgn val="ctr"/>
        <c:lblOffset val="0"/>
        <c:noMultiLvlLbl val="0"/>
      </c:catAx>
      <c:valAx>
        <c:axId val="-1747153040"/>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742549184"/>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127296587926"/>
          <c:y val="7.4016112569262202E-2"/>
          <c:w val="0.71142825896762896"/>
          <c:h val="0.61927959866131599"/>
        </c:manualLayout>
      </c:layout>
      <c:scatterChart>
        <c:scatterStyle val="lineMarker"/>
        <c:varyColors val="0"/>
        <c:ser>
          <c:idx val="0"/>
          <c:order val="0"/>
          <c:tx>
            <c:strRef>
              <c:f>combine!$X$11</c:f>
              <c:strCache>
                <c:ptCount val="1"/>
                <c:pt idx="0">
                  <c:v>Activate</c:v>
                </c:pt>
              </c:strCache>
            </c:strRef>
          </c:tx>
          <c:spPr>
            <a:ln w="44450" cap="rnd">
              <a:solidFill>
                <a:schemeClr val="accent1"/>
              </a:solidFill>
              <a:round/>
            </a:ln>
            <a:effectLst/>
          </c:spPr>
          <c:marker>
            <c:symbol val="circle"/>
            <c:size val="14"/>
            <c:spPr>
              <a:solidFill>
                <a:schemeClr val="accent1"/>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combine!$X$12:$X$16</c:f>
              <c:numCache>
                <c:formatCode>0.000</c:formatCode>
                <c:ptCount val="5"/>
                <c:pt idx="0">
                  <c:v>8.6089391786180016</c:v>
                </c:pt>
                <c:pt idx="1">
                  <c:v>8.9382050862101448</c:v>
                </c:pt>
                <c:pt idx="2">
                  <c:v>10.0798331457123</c:v>
                </c:pt>
                <c:pt idx="3">
                  <c:v>12.085383371570909</c:v>
                </c:pt>
                <c:pt idx="4">
                  <c:v>16.17661697813918</c:v>
                </c:pt>
              </c:numCache>
            </c:numRef>
          </c:yVal>
          <c:smooth val="0"/>
          <c:extLst>
            <c:ext xmlns:c16="http://schemas.microsoft.com/office/drawing/2014/chart" uri="{C3380CC4-5D6E-409C-BE32-E72D297353CC}">
              <c16:uniqueId val="{00000000-CFE6-6242-941E-E5585C53CDB0}"/>
            </c:ext>
          </c:extLst>
        </c:ser>
        <c:ser>
          <c:idx val="1"/>
          <c:order val="1"/>
          <c:tx>
            <c:strRef>
              <c:f>combine!$Y$11</c:f>
              <c:strCache>
                <c:ptCount val="1"/>
                <c:pt idx="0">
                  <c:v>Precharge</c:v>
                </c:pt>
              </c:strCache>
            </c:strRef>
          </c:tx>
          <c:spPr>
            <a:ln w="44450" cap="rnd">
              <a:solidFill>
                <a:schemeClr val="accent2"/>
              </a:solidFill>
              <a:round/>
            </a:ln>
            <a:effectLst/>
          </c:spPr>
          <c:marker>
            <c:symbol val="triangle"/>
            <c:size val="14"/>
            <c:spPr>
              <a:solidFill>
                <a:schemeClr val="accent2"/>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combine!$Y$12:$Y$16</c:f>
              <c:numCache>
                <c:formatCode>General</c:formatCode>
                <c:ptCount val="5"/>
                <c:pt idx="0">
                  <c:v>7.3890000000000002</c:v>
                </c:pt>
                <c:pt idx="1">
                  <c:v>8.4960000000000004</c:v>
                </c:pt>
                <c:pt idx="2">
                  <c:v>9.9160000000000004</c:v>
                </c:pt>
                <c:pt idx="3">
                  <c:v>12.711</c:v>
                </c:pt>
                <c:pt idx="4">
                  <c:v>19.571999999999999</c:v>
                </c:pt>
              </c:numCache>
            </c:numRef>
          </c:yVal>
          <c:smooth val="0"/>
          <c:extLst>
            <c:ext xmlns:c16="http://schemas.microsoft.com/office/drawing/2014/chart" uri="{C3380CC4-5D6E-409C-BE32-E72D297353CC}">
              <c16:uniqueId val="{00000001-CFE6-6242-941E-E5585C53CDB0}"/>
            </c:ext>
          </c:extLst>
        </c:ser>
        <c:dLbls>
          <c:showLegendKey val="0"/>
          <c:showVal val="0"/>
          <c:showCatName val="0"/>
          <c:showSerName val="0"/>
          <c:showPercent val="0"/>
          <c:showBubbleSize val="0"/>
        </c:dLbls>
        <c:axId val="933070464"/>
        <c:axId val="933078672"/>
      </c:scatterChart>
      <c:valAx>
        <c:axId val="933070464"/>
        <c:scaling>
          <c:orientation val="minMax"/>
          <c:max val="1.35"/>
          <c:min val="0.9"/>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Supply Voltage (V)</a:t>
                </a:r>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8672"/>
        <c:crosses val="autoZero"/>
        <c:crossBetween val="midCat"/>
        <c:majorUnit val="0.1"/>
      </c:valAx>
      <c:valAx>
        <c:axId val="933078672"/>
        <c:scaling>
          <c:orientation val="minMax"/>
          <c:max val="2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Latency (ns)</a:t>
                </a:r>
              </a:p>
            </c:rich>
          </c:tx>
          <c:layout>
            <c:manualLayout>
              <c:xMode val="edge"/>
              <c:yMode val="edge"/>
              <c:x val="1.3842311761564899E-2"/>
              <c:y val="0.20421584379338001"/>
            </c:manualLayout>
          </c:layout>
          <c:overlay val="0"/>
          <c:spPr>
            <a:noFill/>
            <a:ln>
              <a:noFill/>
            </a:ln>
            <a:effectLst/>
          </c:spPr>
        </c:title>
        <c:numFmt formatCode="0"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0464"/>
        <c:crosses val="autoZero"/>
        <c:crossBetween val="midCat"/>
        <c:majorUnit val="5"/>
      </c:valAx>
      <c:spPr>
        <a:noFill/>
        <a:ln>
          <a:noFill/>
        </a:ln>
        <a:effectLst/>
      </c:spPr>
    </c:plotArea>
    <c:legend>
      <c:legendPos val="b"/>
      <c:layout>
        <c:manualLayout>
          <c:xMode val="edge"/>
          <c:yMode val="edge"/>
          <c:x val="0.35622983429411198"/>
          <c:y val="8.0988833812210698E-3"/>
          <c:w val="0.59634446163065402"/>
          <c:h val="0.138522062433203"/>
        </c:manualLayout>
      </c:layout>
      <c:overlay val="0"/>
      <c:spPr>
        <a:solidFill>
          <a:schemeClr val="bg1"/>
        </a:solidFill>
        <a:ln>
          <a:solidFill>
            <a:schemeClr val="tx1">
              <a:lumMod val="50000"/>
              <a:lumOff val="50000"/>
            </a:schemeClr>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latin typeface="+mn-lt"/>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89700874168"/>
          <c:y val="0.15396474699006299"/>
          <c:w val="0.67399774408364199"/>
          <c:h val="0.63726502048801403"/>
        </c:manualLayout>
      </c:layout>
      <c:barChart>
        <c:barDir val="col"/>
        <c:grouping val="clustered"/>
        <c:varyColors val="0"/>
        <c:ser>
          <c:idx val="0"/>
          <c:order val="0"/>
          <c:tx>
            <c:strRef>
              <c:f>talk_volton_perf!$I$8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talk_volton_perf!$I$9:$I$10</c:f>
              <c:numCache>
                <c:formatCode>General</c:formatCode>
                <c:ptCount val="2"/>
                <c:pt idx="0">
                  <c:v>1.4</c:v>
                </c:pt>
                <c:pt idx="1">
                  <c:v>0.4</c:v>
                </c:pt>
              </c:numCache>
            </c:numRef>
          </c:val>
          <c:extLst>
            <c:ext xmlns:c16="http://schemas.microsoft.com/office/drawing/2014/chart" uri="{C3380CC4-5D6E-409C-BE32-E72D297353CC}">
              <c16:uniqueId val="{00000000-4078-7A4E-ACEA-7DCE619785AF}"/>
            </c:ext>
          </c:extLst>
        </c:ser>
        <c:ser>
          <c:idx val="1"/>
          <c:order val="1"/>
          <c:tx>
            <c:strRef>
              <c:f>talk_volton_perf!$J$8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talk_volton_perf!$J$9:$J$10</c:f>
              <c:numCache>
                <c:formatCode>General</c:formatCode>
                <c:ptCount val="2"/>
                <c:pt idx="0">
                  <c:v>3.2</c:v>
                </c:pt>
                <c:pt idx="1">
                  <c:v>7</c:v>
                </c:pt>
              </c:numCache>
            </c:numRef>
          </c:val>
          <c:extLst>
            <c:ext xmlns:c16="http://schemas.microsoft.com/office/drawing/2014/chart" uri="{C3380CC4-5D6E-409C-BE32-E72D297353CC}">
              <c16:uniqueId val="{00000001-4078-7A4E-ACEA-7DCE619785AF}"/>
            </c:ext>
          </c:extLst>
        </c:ser>
        <c:dLbls>
          <c:showLegendKey val="0"/>
          <c:showVal val="0"/>
          <c:showCatName val="0"/>
          <c:showSerName val="0"/>
          <c:showPercent val="0"/>
          <c:showBubbleSize val="0"/>
        </c:dLbls>
        <c:gapWidth val="130"/>
        <c:axId val="908976880"/>
        <c:axId val="937944192"/>
      </c:barChart>
      <c:catAx>
        <c:axId val="908976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7944192"/>
        <c:crosses val="autoZero"/>
        <c:auto val="1"/>
        <c:lblAlgn val="ctr"/>
        <c:lblOffset val="100"/>
        <c:noMultiLvlLbl val="0"/>
      </c:catAx>
      <c:valAx>
        <c:axId val="937944192"/>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CPU+DRAM </a:t>
                </a:r>
                <a:br>
                  <a:rPr lang="en-US"/>
                </a:br>
                <a:r>
                  <a:rPr lang="en-US"/>
                  <a:t>Energy Savings (%)</a:t>
                </a:r>
              </a:p>
            </c:rich>
          </c:tx>
          <c:layout>
            <c:manualLayout>
              <c:xMode val="edge"/>
              <c:yMode val="edge"/>
              <c:x val="1.12904275395328E-3"/>
              <c:y val="0.25829165977244201"/>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08976880"/>
        <c:crosses val="autoZero"/>
        <c:crossBetween val="between"/>
        <c:majorUnit val="1"/>
      </c:valAx>
      <c:spPr>
        <a:noFill/>
        <a:ln>
          <a:noFill/>
        </a:ln>
        <a:effectLst/>
      </c:spPr>
    </c:plotArea>
    <c:legend>
      <c:legendPos val="b"/>
      <c:layout>
        <c:manualLayout>
          <c:xMode val="edge"/>
          <c:yMode val="edge"/>
          <c:x val="0.27185158673347598"/>
          <c:y val="9.9391686051604495E-3"/>
          <c:w val="0.68168768726918005"/>
          <c:h val="9.883566024835130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8512146185802"/>
          <c:y val="0.12749977774413901"/>
          <c:w val="0.68390256686699102"/>
          <c:h val="0.64972456291683001"/>
        </c:manualLayout>
      </c:layout>
      <c:barChart>
        <c:barDir val="col"/>
        <c:grouping val="clustered"/>
        <c:varyColors val="0"/>
        <c:ser>
          <c:idx val="0"/>
          <c:order val="0"/>
          <c:tx>
            <c:strRef>
              <c:f>talk_volton_perf!$E$8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talk_volton_perf!$E$9:$E$10</c:f>
              <c:numCache>
                <c:formatCode>General</c:formatCode>
                <c:ptCount val="2"/>
                <c:pt idx="0">
                  <c:v>-2.7</c:v>
                </c:pt>
                <c:pt idx="1">
                  <c:v>-2.1</c:v>
                </c:pt>
              </c:numCache>
            </c:numRef>
          </c:val>
          <c:extLst>
            <c:ext xmlns:c16="http://schemas.microsoft.com/office/drawing/2014/chart" uri="{C3380CC4-5D6E-409C-BE32-E72D297353CC}">
              <c16:uniqueId val="{00000000-6758-C946-8D4F-CC85D6E88C90}"/>
            </c:ext>
          </c:extLst>
        </c:ser>
        <c:ser>
          <c:idx val="1"/>
          <c:order val="1"/>
          <c:tx>
            <c:strRef>
              <c:f>talk_volton_perf!$F$8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talk_volton_perf!$F$9:$F$10</c:f>
              <c:numCache>
                <c:formatCode>General</c:formatCode>
                <c:ptCount val="2"/>
                <c:pt idx="0">
                  <c:v>-1.6</c:v>
                </c:pt>
                <c:pt idx="1">
                  <c:v>-1.8</c:v>
                </c:pt>
              </c:numCache>
            </c:numRef>
          </c:val>
          <c:extLst>
            <c:ext xmlns:c16="http://schemas.microsoft.com/office/drawing/2014/chart" uri="{C3380CC4-5D6E-409C-BE32-E72D297353CC}">
              <c16:uniqueId val="{00000001-6758-C946-8D4F-CC85D6E88C90}"/>
            </c:ext>
          </c:extLst>
        </c:ser>
        <c:dLbls>
          <c:showLegendKey val="0"/>
          <c:showVal val="0"/>
          <c:showCatName val="0"/>
          <c:showSerName val="0"/>
          <c:showPercent val="0"/>
          <c:showBubbleSize val="0"/>
        </c:dLbls>
        <c:gapWidth val="130"/>
        <c:axId val="959631696"/>
        <c:axId val="939435200"/>
      </c:barChart>
      <c:catAx>
        <c:axId val="9596316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layout>
            <c:manualLayout>
              <c:xMode val="edge"/>
              <c:yMode val="edge"/>
              <c:x val="0.31519820971365298"/>
              <c:y val="0.87869174994253396"/>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9435200"/>
        <c:crosses val="autoZero"/>
        <c:auto val="1"/>
        <c:lblAlgn val="ctr"/>
        <c:lblOffset val="100"/>
        <c:noMultiLvlLbl val="0"/>
      </c:catAx>
      <c:valAx>
        <c:axId val="939435200"/>
        <c:scaling>
          <c:orientation val="minMax"/>
          <c:max val="0"/>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Performance Loss (%)</a:t>
                </a:r>
                <a:endParaRPr lang="en-US" dirty="0"/>
              </a:p>
            </c:rich>
          </c:tx>
          <c:layout>
            <c:manualLayout>
              <c:xMode val="edge"/>
              <c:yMode val="edge"/>
              <c:x val="3.3217386346189501E-3"/>
              <c:y val="0.170711523105399"/>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96316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363D-C64A-B9C9-99E9254D5ED4}"/>
              </c:ext>
            </c:extLst>
          </c:dPt>
          <c:dPt>
            <c:idx val="11"/>
            <c:invertIfNegative val="0"/>
            <c:bubble3D val="0"/>
            <c:spPr>
              <a:noFill/>
              <a:ln>
                <a:noFill/>
              </a:ln>
              <a:effectLst/>
            </c:spPr>
            <c:extLst>
              <c:ext xmlns:c16="http://schemas.microsoft.com/office/drawing/2014/chart" uri="{C3380CC4-5D6E-409C-BE32-E72D297353CC}">
                <c16:uniqueId val="{00000003-363D-C64A-B9C9-99E9254D5ED4}"/>
              </c:ext>
            </c:extLst>
          </c:dPt>
          <c:dPt>
            <c:idx val="12"/>
            <c:invertIfNegative val="0"/>
            <c:bubble3D val="0"/>
            <c:spPr>
              <a:noFill/>
              <a:ln>
                <a:noFill/>
              </a:ln>
              <a:effectLst/>
            </c:spPr>
            <c:extLst>
              <c:ext xmlns:c16="http://schemas.microsoft.com/office/drawing/2014/chart" uri="{C3380CC4-5D6E-409C-BE32-E72D297353CC}">
                <c16:uniqueId val="{00000005-363D-C64A-B9C9-99E9254D5ED4}"/>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363D-C64A-B9C9-99E9254D5ED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63D-C64A-B9C9-99E9254D5ED4}"/>
            </c:ext>
          </c:extLst>
        </c:ser>
        <c:dLbls>
          <c:showLegendKey val="0"/>
          <c:showVal val="0"/>
          <c:showCatName val="0"/>
          <c:showSerName val="0"/>
          <c:showPercent val="0"/>
          <c:showBubbleSize val="0"/>
        </c:dLbls>
        <c:gapWidth val="100"/>
        <c:axId val="-1747345264"/>
        <c:axId val="-1747340496"/>
      </c:barChart>
      <c:catAx>
        <c:axId val="-174734526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0496"/>
        <c:crosses val="autoZero"/>
        <c:auto val="1"/>
        <c:lblAlgn val="ctr"/>
        <c:lblOffset val="100"/>
        <c:noMultiLvlLbl val="0"/>
      </c:catAx>
      <c:valAx>
        <c:axId val="-17473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526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1357-0540-8E80-F564E52C1628}"/>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1357-0540-8E80-F564E52C1628}"/>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1357-0540-8E80-F564E52C1628}"/>
            </c:ext>
          </c:extLst>
        </c:ser>
        <c:dLbls>
          <c:showLegendKey val="0"/>
          <c:showVal val="0"/>
          <c:showCatName val="0"/>
          <c:showSerName val="0"/>
          <c:showPercent val="0"/>
          <c:showBubbleSize val="0"/>
        </c:dLbls>
        <c:gapWidth val="100"/>
        <c:axId val="-1522724544"/>
        <c:axId val="-1522719856"/>
      </c:barChart>
      <c:catAx>
        <c:axId val="-1522724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19856"/>
        <c:crosses val="autoZero"/>
        <c:auto val="1"/>
        <c:lblAlgn val="ctr"/>
        <c:lblOffset val="100"/>
        <c:noMultiLvlLbl val="0"/>
      </c:catAx>
      <c:valAx>
        <c:axId val="-15227198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2454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A01-C847-9E74-92E374151B71}"/>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A01-C847-9E74-92E374151B71}"/>
            </c:ext>
          </c:extLst>
        </c:ser>
        <c:dLbls>
          <c:showLegendKey val="0"/>
          <c:showVal val="0"/>
          <c:showCatName val="0"/>
          <c:showSerName val="0"/>
          <c:showPercent val="0"/>
          <c:showBubbleSize val="0"/>
        </c:dLbls>
        <c:gapWidth val="100"/>
        <c:axId val="-1752879232"/>
        <c:axId val="-1752874544"/>
      </c:barChart>
      <c:catAx>
        <c:axId val="-175287923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4544"/>
        <c:crosses val="autoZero"/>
        <c:auto val="1"/>
        <c:lblAlgn val="ctr"/>
        <c:lblOffset val="100"/>
        <c:noMultiLvlLbl val="0"/>
      </c:catAx>
      <c:valAx>
        <c:axId val="-1752874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923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Sheet1!$I$5:$M$5</c:f>
              <c:numCache>
                <c:formatCode>General</c:formatCode>
                <c:ptCount val="5"/>
                <c:pt idx="0">
                  <c:v>0</c:v>
                </c:pt>
                <c:pt idx="1">
                  <c:v>13</c:v>
                </c:pt>
                <c:pt idx="2">
                  <c:v>74</c:v>
                </c:pt>
                <c:pt idx="3">
                  <c:v>99</c:v>
                </c:pt>
                <c:pt idx="4">
                  <c:v>100</c:v>
                </c:pt>
              </c:numCache>
            </c:numRef>
          </c:val>
          <c:extLst>
            <c:ext xmlns:c16="http://schemas.microsoft.com/office/drawing/2014/chart" uri="{C3380CC4-5D6E-409C-BE32-E72D297353CC}">
              <c16:uniqueId val="{00000000-0CD2-44AD-9A65-7CD89761EA3E}"/>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Sheet1!$I$4:$M$4</c:f>
              <c:numCache>
                <c:formatCode>General</c:formatCode>
                <c:ptCount val="5"/>
                <c:pt idx="0">
                  <c:v>0</c:v>
                </c:pt>
                <c:pt idx="1">
                  <c:v>87</c:v>
                </c:pt>
                <c:pt idx="2">
                  <c:v>26</c:v>
                </c:pt>
                <c:pt idx="3">
                  <c:v>1</c:v>
                </c:pt>
                <c:pt idx="4">
                  <c:v>0</c:v>
                </c:pt>
              </c:numCache>
            </c:numRef>
          </c:val>
          <c:extLst>
            <c:ext xmlns:c16="http://schemas.microsoft.com/office/drawing/2014/chart" uri="{C3380CC4-5D6E-409C-BE32-E72D297353CC}">
              <c16:uniqueId val="{00000001-0CD2-44AD-9A65-7CD89761EA3E}"/>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Sheet1!$I$3:$M$3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0CD2-44AD-9A65-7CD89761EA3E}"/>
            </c:ext>
          </c:extLst>
        </c:ser>
        <c:dLbls>
          <c:showLegendKey val="0"/>
          <c:showVal val="0"/>
          <c:showCatName val="0"/>
          <c:showSerName val="0"/>
          <c:showPercent val="0"/>
          <c:showBubbleSize val="0"/>
        </c:dLbls>
        <c:gapWidth val="150"/>
        <c:overlap val="100"/>
        <c:axId val="1183484608"/>
        <c:axId val="1130611824"/>
      </c:barChart>
      <c:catAx>
        <c:axId val="118348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30611824"/>
        <c:crosses val="autoZero"/>
        <c:auto val="1"/>
        <c:lblAlgn val="ctr"/>
        <c:lblOffset val="100"/>
        <c:noMultiLvlLbl val="0"/>
      </c:catAx>
      <c:valAx>
        <c:axId val="11306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83320262258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83484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84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0780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evaluate FLY-DRAM</a:t>
            </a:r>
            <a:r>
              <a:rPr lang="en-US" baseline="0" dirty="0"/>
              <a:t> with various configurations.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2 figures show the fraction of cells with different latencies for act and pre.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X-axis shows you the configurations that we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evaluate a baseline dram system with the standardized latency at 13ns.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use latency profiles that were collected from 3 real DIMMs. The percentage numbers show you the fraction of fast cells in each DIMM.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that Darker color means faster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a:t>
            </a:r>
            <a:r>
              <a:rPr lang="en-US" baseline="0" dirty="0" err="1"/>
              <a:t>evalaute</a:t>
            </a:r>
            <a:r>
              <a:rPr lang="en-US" baseline="0" dirty="0"/>
              <a:t> an </a:t>
            </a:r>
            <a:r>
              <a:rPr lang="en-US" baseline="0" dirty="0" err="1"/>
              <a:t>upperbound</a:t>
            </a:r>
            <a:r>
              <a:rPr lang="en-US" baseline="0" dirty="0"/>
              <a:t> configuration that has 100% fast cells under 7.5ns.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17865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634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37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98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2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507128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13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73437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4910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61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86428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30753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87243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9759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59605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15332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21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896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49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30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80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87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14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45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01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941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282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924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Some cells fail randomly when accessed with a reduced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428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refer to cells that fail randomly when accessed with a reduced </a:t>
            </a:r>
            <a:r>
              <a:rPr lang="en-US" sz="1200" kern="1200" dirty="0" err="1">
                <a:solidFill>
                  <a:schemeClr val="tx1"/>
                </a:solidFill>
                <a:latin typeface="+mn-lt"/>
                <a:ea typeface="+mn-ea"/>
                <a:cs typeface="+mn-cs"/>
              </a:rPr>
              <a:t>tRCD</a:t>
            </a:r>
            <a:r>
              <a:rPr lang="en-US" sz="1200" kern="1200" dirty="0">
                <a:solidFill>
                  <a:schemeClr val="tx1"/>
                </a:solidFill>
                <a:latin typeface="+mn-lt"/>
                <a:ea typeface="+mn-ea"/>
                <a:cs typeface="+mn-cs"/>
              </a:rPr>
              <a:t> as RNG cells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82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81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370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250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423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447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734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665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4802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893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41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713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97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1F730CAE-0500-D746-8294-14AF06FA118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122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01105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82179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024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262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65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653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418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868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381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5785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69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60109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655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886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32781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383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 is showing the prob. of seeing at least 1 bit error in each cache line from one DIMM under </a:t>
            </a:r>
            <a:r>
              <a:rPr lang="en-US" baseline="0" dirty="0" err="1"/>
              <a:t>trcd</a:t>
            </a:r>
            <a:r>
              <a:rPr lang="en-US" baseline="0" dirty="0"/>
              <a:t> = 7.5ns. The y-axis is the row # (in 000s) and the x-axis is the cl #. </a:t>
            </a:r>
          </a:p>
          <a:p>
            <a:endParaRPr lang="en-US" baseline="0" dirty="0"/>
          </a:p>
          <a:p>
            <a:r>
              <a:rPr lang="en-US" b="1" baseline="0" dirty="0"/>
              <a:t>The main observation is that errors exhibit spatial locality. In this DIMM, errors tend to cluster at certain columns of cache lines without errors in the majority of the remaining cl. </a:t>
            </a:r>
          </a:p>
          <a:p>
            <a:endParaRPr lang="en-US" b="1" baseline="0" dirty="0"/>
          </a:p>
          <a:p>
            <a:r>
              <a:rPr lang="en-US" b="1" baseline="0" dirty="0"/>
              <a:t>This is an imperative observation for our proposed mechanism, which I’ll discuss later.</a:t>
            </a:r>
          </a:p>
          <a:p>
            <a:endParaRPr lang="en-US" baseline="0" dirty="0"/>
          </a:p>
          <a:p>
            <a:r>
              <a:rPr lang="en-US" dirty="0"/>
              <a:t>Next</a:t>
            </a:r>
            <a:r>
              <a:rPr lang="en-US" baseline="0" dirty="0"/>
              <a:t>, we investigate the impact of reading different data patterns stored in these cells.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612203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4.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0828676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38976589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76584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5053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29912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9181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7/10/19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3001803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37252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3483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812733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24447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74236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474817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00099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26260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83532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501890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13479138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75352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15612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745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1196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67026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1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7/10/19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2128698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161849474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70122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393510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1112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559474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01913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49343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22969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229656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496960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7/10/19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4851245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336979073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676976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4856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566539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816716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80158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792148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238527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54053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61933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58419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68878265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9518653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641610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735689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3634429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6618512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16012372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18372356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46490634"/>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3128278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8454457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15229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62016317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0761200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032938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48720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60557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5997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9900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620569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0436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87269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4036709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745728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134117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85510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59779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99710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140054"/>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18000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762315"/>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51831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332085"/>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66593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09399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181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539976"/>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527932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65013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080296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770042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152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423349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127453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19677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3593607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69047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973014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1894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6942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43497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51433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7/10/19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288726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7/10/19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32378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7/10/19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18478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5474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7/10/19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30055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525823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92567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fld id="{111EC4E2-6E65-4B38-A9F0-2491CD022231}" type="datetime1">
              <a:rPr lang="en-US" smtClean="0">
                <a:solidFill>
                  <a:prstClr val="black">
                    <a:tint val="75000"/>
                  </a:prstClr>
                </a:solidFill>
              </a:rPr>
              <a:pPr/>
              <a:t>7/10/19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0773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108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545437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528204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ill Sans MT"/>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1777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ill Sans MT"/>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064765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ill Sans M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8103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59730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882542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90699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250574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7986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0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973223"/>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2719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08343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55710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477724"/>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178662"/>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392495"/>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0416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743122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377481714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27039311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240890404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2054936599"/>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943320771"/>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322704215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4051083650"/>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4146575159"/>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826304929"/>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93147913"/>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249748630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47633216"/>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211276921"/>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91885198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5907858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24980733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68014232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425461877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81506248"/>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928550936"/>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3235097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125029293"/>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155064040"/>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91302704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0BAC2F-B439-E447-8DA2-356891760C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702090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91C58A-BEE0-3244-961F-1A0E560D1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418103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92FFD9-2372-7C4A-877E-E12721FF77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236257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B9E2D0-5514-D143-ACD7-C4A6477861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277068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A7872EA-F26A-4145-A795-77DAECC48F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16840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F1FDF91-92A9-C949-8A07-3E2F76AEF2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42614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FAF023A-AB31-994E-BC3F-382B9A6E70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1793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2A7831-4E7B-244D-A134-1E2BC08332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33009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046AEC-AD1B-E34A-8090-53DF3414A2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49030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D35BDC-EE16-B744-AC3D-34767D2068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52651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C501A8-539A-5A45-A57B-657B1479DE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08552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328659787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440741167"/>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548401220"/>
      </p:ext>
    </p:extLst>
  </p:cSld>
  <p:clrMapOvr>
    <a:masterClrMapping/>
  </p:clrMapOvr>
  <p:hf hdr="0" ftr="0" dt="0"/>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54716260"/>
      </p:ext>
    </p:extLst>
  </p:cSld>
  <p:clrMapOvr>
    <a:masterClrMapping/>
  </p:clrMapOvr>
  <p:hf hdr="0" ftr="0" dt="0"/>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28691589"/>
      </p:ext>
    </p:extLst>
  </p:cSld>
  <p:clrMapOvr>
    <a:masterClrMapping/>
  </p:clrMapOvr>
  <p:hf hdr="0" ftr="0" dt="0"/>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1023128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9628305"/>
      </p:ext>
    </p:extLst>
  </p:cSld>
  <p:clrMapOvr>
    <a:masterClrMapping/>
  </p:clrMapOvr>
  <p:hf hdr="0" ftr="0" dt="0"/>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52544843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4732512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3374626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194972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5" Type="http://schemas.openxmlformats.org/officeDocument/2006/relationships/slideLayout" Target="../slideLayouts/slideLayout287.xml"/><Relationship Id="rId4"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1.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1.pn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1.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7.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8.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9.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0.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13.xml"/><Relationship Id="rId7"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5" Type="http://schemas.openxmlformats.org/officeDocument/2006/relationships/slideLayout" Target="../slideLayouts/slideLayout515.xml"/><Relationship Id="rId4" Type="http://schemas.openxmlformats.org/officeDocument/2006/relationships/slideLayout" Target="../slideLayouts/slideLayout51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49.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5" Type="http://schemas.openxmlformats.org/officeDocument/2006/relationships/slideLayout" Target="../slideLayouts/slideLayout532.xml"/><Relationship Id="rId4" Type="http://schemas.openxmlformats.org/officeDocument/2006/relationships/slideLayout" Target="../slideLayouts/slideLayout53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1.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2.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58.xml"/><Relationship Id="rId1" Type="http://schemas.openxmlformats.org/officeDocument/2006/relationships/slideLayout" Target="../slideLayouts/slideLayout55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slideLayout" Target="../slideLayouts/slideLayout571.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5" Type="http://schemas.openxmlformats.org/officeDocument/2006/relationships/image" Target="../media/image7.png"/><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theme" Target="../theme/theme55.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6.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7.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8.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9.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5.xml"/><Relationship Id="rId13" Type="http://schemas.openxmlformats.org/officeDocument/2006/relationships/image" Target="../media/image1.png"/><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60.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theme" Target="../theme/theme61.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slideLayout" Target="../slideLayouts/slideLayout650.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theme" Target="../theme/theme62.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3.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1.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theme" Target="../theme/theme64.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03907"/>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7/10/19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715327677"/>
      </p:ext>
    </p:extLst>
  </p:cSld>
  <p:clrMap bg1="lt1" tx1="dk1" bg2="lt2" tx2="dk2" accent1="accent1" accent2="accent2" accent3="accent3" accent4="accent4" accent5="accent5" accent6="accent6" hlink="hlink" folHlink="folHlink"/>
  <p:sldLayoutIdLst>
    <p:sldLayoutId id="2147488581" r:id="rId1"/>
    <p:sldLayoutId id="2147488582" r:id="rId2"/>
    <p:sldLayoutId id="2147488583" r:id="rId3"/>
    <p:sldLayoutId id="2147488584" r:id="rId4"/>
    <p:sldLayoutId id="2147488585" r:id="rId5"/>
    <p:sldLayoutId id="2147488586" r:id="rId6"/>
    <p:sldLayoutId id="2147488587" r:id="rId7"/>
    <p:sldLayoutId id="2147488588" r:id="rId8"/>
    <p:sldLayoutId id="2147488589" r:id="rId9"/>
    <p:sldLayoutId id="2147488590" r:id="rId10"/>
    <p:sldLayoutId id="214748859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282778"/>
      </p:ext>
    </p:extLst>
  </p:cSld>
  <p:clrMap bg1="lt1" tx1="dk1" bg2="lt2" tx2="dk2" accent1="accent1" accent2="accent2" accent3="accent3" accent4="accent4" accent5="accent5" accent6="accent6" hlink="hlink" folHlink="folHlink"/>
  <p:sldLayoutIdLst>
    <p:sldLayoutId id="2147488593" r:id="rId1"/>
    <p:sldLayoutId id="2147488594" r:id="rId2"/>
    <p:sldLayoutId id="2147488595" r:id="rId3"/>
    <p:sldLayoutId id="2147488596" r:id="rId4"/>
    <p:sldLayoutId id="2147488597" r:id="rId5"/>
    <p:sldLayoutId id="2147488598" r:id="rId6"/>
    <p:sldLayoutId id="214748859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2004244"/>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7/10/19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160758783"/>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217381"/>
      </p:ext>
    </p:extLst>
  </p:cSld>
  <p:clrMap bg1="lt1" tx1="dk1" bg2="lt2" tx2="dk2" accent1="accent1" accent2="accent2" accent3="accent3" accent4="accent4" accent5="accent5" accent6="accent6" hlink="hlink" folHlink="folHlink"/>
  <p:sldLayoutIdLst>
    <p:sldLayoutId id="2147488625" r:id="rId1"/>
    <p:sldLayoutId id="21474886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8482553"/>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 id="2147488665" r:id="rId12"/>
    <p:sldLayoutId id="2147488666"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992173835"/>
      </p:ext>
    </p:extLst>
  </p:cSld>
  <p:clrMap bg1="lt1" tx1="dk1" bg2="lt2" tx2="dk2" accent1="accent1" accent2="accent2" accent3="accent3" accent4="accent4" accent5="accent5" accent6="accent6" hlink="hlink" folHlink="folHlink"/>
  <p:sldLayoutIdLst>
    <p:sldLayoutId id="2147488668" r:id="rId1"/>
    <p:sldLayoutId id="2147488669" r:id="rId2"/>
    <p:sldLayoutId id="2147488670" r:id="rId3"/>
    <p:sldLayoutId id="2147488671" r:id="rId4"/>
    <p:sldLayoutId id="2147488672" r:id="rId5"/>
    <p:sldLayoutId id="2147488673" r:id="rId6"/>
    <p:sldLayoutId id="2147488674" r:id="rId7"/>
    <p:sldLayoutId id="2147488675" r:id="rId8"/>
    <p:sldLayoutId id="2147488676" r:id="rId9"/>
    <p:sldLayoutId id="2147488677" r:id="rId10"/>
    <p:sldLayoutId id="2147488678" r:id="rId11"/>
    <p:sldLayoutId id="2147488679"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dirty="0">
              <a:solidFill>
                <a:srgbClr val="000000"/>
              </a:solidFill>
              <a:ea typeface=""/>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945303988"/>
      </p:ext>
    </p:extLst>
  </p:cSld>
  <p:clrMap bg1="lt1" tx1="dk1" bg2="lt2" tx2="dk2" accent1="accent1" accent2="accent2" accent3="accent3" accent4="accent4" accent5="accent5" accent6="accent6" hlink="hlink" folHlink="folHlink"/>
  <p:sldLayoutIdLst>
    <p:sldLayoutId id="2147488719" r:id="rId1"/>
    <p:sldLayoutId id="2147488720" r:id="rId2"/>
    <p:sldLayoutId id="2147488721" r:id="rId3"/>
    <p:sldLayoutId id="2147488722" r:id="rId4"/>
    <p:sldLayoutId id="2147488723" r:id="rId5"/>
    <p:sldLayoutId id="2147488724" r:id="rId6"/>
    <p:sldLayoutId id="2147488725" r:id="rId7"/>
    <p:sldLayoutId id="2147488726" r:id="rId8"/>
    <p:sldLayoutId id="2147488727" r:id="rId9"/>
    <p:sldLayoutId id="2147488728" r:id="rId10"/>
    <p:sldLayoutId id="214748872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7/10/19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853500080"/>
      </p:ext>
    </p:extLst>
  </p:cSld>
  <p:clrMap bg1="lt1" tx1="dk1" bg2="lt2" tx2="dk2" accent1="accent1" accent2="accent2" accent3="accent3" accent4="accent4" accent5="accent5" accent6="accent6" hlink="hlink" folHlink="folHlink"/>
  <p:sldLayoutIdLst>
    <p:sldLayoutId id="2147488769"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7/10/19</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300216416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Gill Sans MT"/>
              </a:rPr>
              <a:pPr/>
              <a:t>7/10/19</a:t>
            </a:fld>
            <a:endParaRPr lang="en-US">
              <a:solidFill>
                <a:prstClr val="black">
                  <a:tint val="75000"/>
                </a:prstClr>
              </a:solidFill>
              <a:latin typeface="Gill Sans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Gill Sans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616602194"/>
      </p:ext>
    </p:extLst>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35173854"/>
      </p:ext>
    </p:extLst>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37036672"/>
      </p:ext>
    </p:extLst>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 id="214748884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7433368"/>
      </p:ext>
    </p:extLst>
  </p:cSld>
  <p:clrMap bg1="lt1" tx1="dk1" bg2="lt2" tx2="dk2" accent1="accent1" accent2="accent2" accent3="accent3" accent4="accent4" accent5="accent5" accent6="accent6" hlink="hlink" folHlink="folHlink"/>
  <p:sldLayoutIdLst>
    <p:sldLayoutId id="2147488843" r:id="rId1"/>
    <p:sldLayoutId id="2147488844" r:id="rId2"/>
    <p:sldLayoutId id="2147488845" r:id="rId3"/>
    <p:sldLayoutId id="2147488846" r:id="rId4"/>
    <p:sldLayoutId id="2147488847" r:id="rId5"/>
    <p:sldLayoutId id="2147488848" r:id="rId6"/>
    <p:sldLayoutId id="2147488849" r:id="rId7"/>
    <p:sldLayoutId id="2147488850" r:id="rId8"/>
    <p:sldLayoutId id="2147488851" r:id="rId9"/>
    <p:sldLayoutId id="2147488852" r:id="rId10"/>
    <p:sldLayoutId id="2147488853" r:id="rId11"/>
    <p:sldLayoutId id="21474888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1524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447800"/>
            <a:ext cx="7772400" cy="4648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cs typeface="ＭＳ Ｐゴシック" charset="0"/>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cs typeface="ＭＳ Ｐゴシック" charset="0"/>
            </a:endParaRPr>
          </a:p>
        </p:txBody>
      </p:sp>
      <p:sp>
        <p:nvSpPr>
          <p:cNvPr id="15366" name="Rectangle 6"/>
          <p:cNvSpPr>
            <a:spLocks noGrp="1" noChangeArrowheads="1"/>
          </p:cNvSpPr>
          <p:nvPr>
            <p:ph type="sldNum" sz="quarter" idx="4"/>
          </p:nvPr>
        </p:nvSpPr>
        <p:spPr bwMode="auto">
          <a:xfrm>
            <a:off x="8686800" y="0"/>
            <a:ext cx="457200" cy="30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8035649-745F-9D49-9786-56D0735B026C}" type="slidenum">
              <a:rPr lang="en-US" smtClean="0">
                <a:solidFill>
                  <a:srgbClr val="000000"/>
                </a:solidFill>
                <a:cs typeface="ＭＳ Ｐゴシック" charset="0"/>
              </a:rPr>
              <a:pPr fontAlgn="base">
                <a:spcBef>
                  <a:spcPct val="0"/>
                </a:spcBef>
                <a:spcAft>
                  <a:spcPct val="0"/>
                </a:spcAft>
              </a:pPr>
              <a:t>‹#›</a:t>
            </a:fld>
            <a:endParaRPr lang="en-US">
              <a:solidFill>
                <a:srgbClr val="000000"/>
              </a:solidFill>
              <a:cs typeface="ＭＳ Ｐゴシック" charset="0"/>
            </a:endParaRPr>
          </a:p>
        </p:txBody>
      </p:sp>
    </p:spTree>
    <p:extLst>
      <p:ext uri="{BB962C8B-B14F-4D97-AF65-F5344CB8AC3E}">
        <p14:creationId xmlns:p14="http://schemas.microsoft.com/office/powerpoint/2010/main" val="2721293616"/>
      </p:ext>
    </p:extLst>
  </p:cSld>
  <p:clrMap bg1="lt1" tx1="dk1" bg2="lt2" tx2="dk2" accent1="accent1" accent2="accent2" accent3="accent3" accent4="accent4" accent5="accent5" accent6="accent6" hlink="hlink" folHlink="folHlink"/>
  <p:sldLayoutIdLst>
    <p:sldLayoutId id="2147488856" r:id="rId1"/>
    <p:sldLayoutId id="2147488857" r:id="rId2"/>
    <p:sldLayoutId id="2147488858" r:id="rId3"/>
    <p:sldLayoutId id="2147488859" r:id="rId4"/>
    <p:sldLayoutId id="2147488860" r:id="rId5"/>
    <p:sldLayoutId id="2147488861" r:id="rId6"/>
    <p:sldLayoutId id="2147488862" r:id="rId7"/>
    <p:sldLayoutId id="2147488863" r:id="rId8"/>
    <p:sldLayoutId id="2147488864" r:id="rId9"/>
    <p:sldLayoutId id="2147488865" r:id="rId10"/>
    <p:sldLayoutId id="2147488866"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Times New Roman" charset="0"/>
          <a:ea typeface="ＭＳ Ｐゴシック" charset="0"/>
        </a:defRPr>
      </a:lvl2pPr>
      <a:lvl3pPr algn="ctr" rtl="0" fontAlgn="base">
        <a:spcBef>
          <a:spcPct val="0"/>
        </a:spcBef>
        <a:spcAft>
          <a:spcPct val="0"/>
        </a:spcAft>
        <a:defRPr sz="3200">
          <a:solidFill>
            <a:schemeClr val="tx2"/>
          </a:solidFill>
          <a:latin typeface="Times New Roman" charset="0"/>
          <a:ea typeface="ＭＳ Ｐゴシック" charset="0"/>
        </a:defRPr>
      </a:lvl3pPr>
      <a:lvl4pPr algn="ctr" rtl="0" fontAlgn="base">
        <a:spcBef>
          <a:spcPct val="0"/>
        </a:spcBef>
        <a:spcAft>
          <a:spcPct val="0"/>
        </a:spcAft>
        <a:defRPr sz="3200">
          <a:solidFill>
            <a:schemeClr val="tx2"/>
          </a:solidFill>
          <a:latin typeface="Times New Roman" charset="0"/>
          <a:ea typeface="ＭＳ Ｐゴシック" charset="0"/>
        </a:defRPr>
      </a:lvl4pPr>
      <a:lvl5pPr algn="ctr" rtl="0" fontAlgn="base">
        <a:spcBef>
          <a:spcPct val="0"/>
        </a:spcBef>
        <a:spcAft>
          <a:spcPct val="0"/>
        </a:spcAft>
        <a:defRPr sz="3200">
          <a:solidFill>
            <a:schemeClr val="tx2"/>
          </a:solidFill>
          <a:latin typeface="Times New Roman" charset="0"/>
          <a:ea typeface="ＭＳ Ｐゴシック" charset="0"/>
        </a:defRPr>
      </a:lvl5pPr>
      <a:lvl6pPr marL="457200" algn="ctr" rtl="0" fontAlgn="base">
        <a:spcBef>
          <a:spcPct val="0"/>
        </a:spcBef>
        <a:spcAft>
          <a:spcPct val="0"/>
        </a:spcAft>
        <a:defRPr sz="3200">
          <a:solidFill>
            <a:schemeClr val="tx2"/>
          </a:solidFill>
          <a:latin typeface="Times New Roman" charset="0"/>
          <a:ea typeface="ＭＳ Ｐゴシック" charset="0"/>
        </a:defRPr>
      </a:lvl6pPr>
      <a:lvl7pPr marL="914400" algn="ctr" rtl="0" fontAlgn="base">
        <a:spcBef>
          <a:spcPct val="0"/>
        </a:spcBef>
        <a:spcAft>
          <a:spcPct val="0"/>
        </a:spcAft>
        <a:defRPr sz="3200">
          <a:solidFill>
            <a:schemeClr val="tx2"/>
          </a:solidFill>
          <a:latin typeface="Times New Roman" charset="0"/>
          <a:ea typeface="ＭＳ Ｐゴシック" charset="0"/>
        </a:defRPr>
      </a:lvl7pPr>
      <a:lvl8pPr marL="1371600" algn="ctr" rtl="0" fontAlgn="base">
        <a:spcBef>
          <a:spcPct val="0"/>
        </a:spcBef>
        <a:spcAft>
          <a:spcPct val="0"/>
        </a:spcAft>
        <a:defRPr sz="3200">
          <a:solidFill>
            <a:schemeClr val="tx2"/>
          </a:solidFill>
          <a:latin typeface="Times New Roman" charset="0"/>
          <a:ea typeface="ＭＳ Ｐゴシック" charset="0"/>
        </a:defRPr>
      </a:lvl8pPr>
      <a:lvl9pPr marL="1828800" algn="ctr" rtl="0" fontAlgn="base">
        <a:spcBef>
          <a:spcPct val="0"/>
        </a:spcBef>
        <a:spcAft>
          <a:spcPct val="0"/>
        </a:spcAft>
        <a:defRPr sz="32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876505965"/>
      </p:ext>
    </p:extLst>
  </p:cSld>
  <p:clrMap bg1="lt1" tx1="dk1" bg2="lt2" tx2="dk2" accent1="accent1" accent2="accent2" accent3="accent3" accent4="accent4" accent5="accent5" accent6="accent6" hlink="hlink" folHlink="folHlink"/>
  <p:sldLayoutIdLst>
    <p:sldLayoutId id="2147488868" r:id="rId1"/>
    <p:sldLayoutId id="2147488869" r:id="rId2"/>
    <p:sldLayoutId id="2147488870" r:id="rId3"/>
    <p:sldLayoutId id="2147488871" r:id="rId4"/>
    <p:sldLayoutId id="2147488872" r:id="rId5"/>
    <p:sldLayoutId id="2147488873" r:id="rId6"/>
    <p:sldLayoutId id="2147488874" r:id="rId7"/>
    <p:sldLayoutId id="2147488875" r:id="rId8"/>
    <p:sldLayoutId id="2147488876" r:id="rId9"/>
    <p:sldLayoutId id="2147488877" r:id="rId10"/>
    <p:sldLayoutId id="214748887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9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7.xml"/></Relationships>
</file>

<file path=ppt/slides/_rels/slide10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1.xml"/><Relationship Id="rId1" Type="http://schemas.openxmlformats.org/officeDocument/2006/relationships/slideLayout" Target="../slideLayouts/slideLayout596.xml"/><Relationship Id="rId4" Type="http://schemas.openxmlformats.org/officeDocument/2006/relationships/chart" Target="../charts/chart22.xml"/></Relationships>
</file>

<file path=ppt/slides/_rels/slide103.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501.xml"/><Relationship Id="rId5" Type="http://schemas.openxmlformats.org/officeDocument/2006/relationships/image" Target="../media/image57.png"/><Relationship Id="rId4" Type="http://schemas.openxmlformats.org/officeDocument/2006/relationships/hyperlink" Target="http://users.ece.cmu.edu/~omutlu/pub/lee_hpca13_talk.pptx"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18.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6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8.xml"/></Relationships>
</file>

<file path=ppt/slides/_rels/slide10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hpca22.site.ac.upc.edu/" TargetMode="External"/><Relationship Id="rId7" Type="http://schemas.openxmlformats.org/officeDocument/2006/relationships/image" Target="../media/image5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1.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62.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61.emf"/><Relationship Id="rId5" Type="http://schemas.openxmlformats.org/officeDocument/2006/relationships/notesSlide" Target="../notesSlides/notesSlide56.xml"/><Relationship Id="rId4" Type="http://schemas.openxmlformats.org/officeDocument/2006/relationships/slideLayout" Target="../slideLayouts/slideLayout675.xml"/></Relationships>
</file>

<file path=ppt/slides/_rels/slide112.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media2.m4a"/><Relationship Id="rId7" Type="http://schemas.openxmlformats.org/officeDocument/2006/relationships/image" Target="../media/image61.emf"/><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63.emf"/><Relationship Id="rId5" Type="http://schemas.openxmlformats.org/officeDocument/2006/relationships/notesSlide" Target="../notesSlides/notesSlide57.xml"/><Relationship Id="rId4" Type="http://schemas.openxmlformats.org/officeDocument/2006/relationships/slideLayout" Target="../slideLayouts/slideLayout675.xml"/><Relationship Id="rId9" Type="http://schemas.openxmlformats.org/officeDocument/2006/relationships/image" Target="../media/image62.png"/></Relationships>
</file>

<file path=ppt/slides/_rels/slide113.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media3.m4a"/><Relationship Id="rId7" Type="http://schemas.openxmlformats.org/officeDocument/2006/relationships/image" Target="../media/image65.emf"/><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61.emf"/><Relationship Id="rId5" Type="http://schemas.openxmlformats.org/officeDocument/2006/relationships/notesSlide" Target="../notesSlides/notesSlide58.xml"/><Relationship Id="rId10" Type="http://schemas.openxmlformats.org/officeDocument/2006/relationships/image" Target="../media/image62.png"/><Relationship Id="rId4" Type="http://schemas.openxmlformats.org/officeDocument/2006/relationships/slideLayout" Target="../slideLayouts/slideLayout675.xml"/><Relationship Id="rId9" Type="http://schemas.openxmlformats.org/officeDocument/2006/relationships/image" Target="../media/image66.emf"/></Relationships>
</file>

<file path=ppt/slides/_rels/slide1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media4.m4a"/><Relationship Id="rId7" Type="http://schemas.openxmlformats.org/officeDocument/2006/relationships/notesSlide" Target="../notesSlides/notesSlide59.xml"/><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slideLayout" Target="../slideLayouts/slideLayout675.xml"/><Relationship Id="rId11" Type="http://schemas.openxmlformats.org/officeDocument/2006/relationships/image" Target="../media/image66.emf"/><Relationship Id="rId5" Type="http://schemas.openxmlformats.org/officeDocument/2006/relationships/audio" Target="../media/media5.m4a"/><Relationship Id="rId10" Type="http://schemas.openxmlformats.org/officeDocument/2006/relationships/image" Target="../media/image64.emf"/><Relationship Id="rId4" Type="http://schemas.microsoft.com/office/2007/relationships/media" Target="../media/media5.m4a"/><Relationship Id="rId9" Type="http://schemas.openxmlformats.org/officeDocument/2006/relationships/image" Target="../media/image67.emf"/></Relationships>
</file>

<file path=ppt/slides/_rels/slide11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62.png"/><Relationship Id="rId5" Type="http://schemas.openxmlformats.org/officeDocument/2006/relationships/notesSlide" Target="../notesSlides/notesSlide60.xml"/><Relationship Id="rId4" Type="http://schemas.openxmlformats.org/officeDocument/2006/relationships/slideLayout" Target="../slideLayouts/slideLayout675.xml"/></Relationships>
</file>

<file path=ppt/slides/_rels/slide11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81.xml"/><Relationship Id="rId4" Type="http://schemas.openxmlformats.org/officeDocument/2006/relationships/image" Target="../media/image68.png"/></Relationships>
</file>

<file path=ppt/slides/_rels/slide117.xml.rels><?xml version="1.0" encoding="UTF-8" standalone="yes"?>
<Relationships xmlns="http://schemas.openxmlformats.org/package/2006/relationships"><Relationship Id="rId2" Type="http://schemas.openxmlformats.org/officeDocument/2006/relationships/hyperlink" Target="http://users.ece.cmu.edu/~omutlu/pub/salp-dram_isca12.pdf"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people.inf.ethz.ch/omutlu/pub/kim_isca12_talk.pptx"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72.xml"/></Relationships>
</file>

<file path=ppt/slides/_rels/slide127.xml.rels><?xml version="1.0" encoding="UTF-8" standalone="yes"?>
<Relationships xmlns="http://schemas.openxmlformats.org/package/2006/relationships"><Relationship Id="rId3" Type="http://schemas.openxmlformats.org/officeDocument/2006/relationships/hyperlink" Target="http://www.cs.utah.edu/thememoryforum/kang_slides.pdf" TargetMode="External"/><Relationship Id="rId2" Type="http://schemas.openxmlformats.org/officeDocument/2006/relationships/image" Target="../media/image75.png"/><Relationship Id="rId1" Type="http://schemas.openxmlformats.org/officeDocument/2006/relationships/slideLayout" Target="../slideLayouts/slideLayout272.xml"/></Relationships>
</file>

<file path=ppt/slides/_rels/slide128.xml.rels><?xml version="1.0" encoding="UTF-8" standalone="yes"?>
<Relationships xmlns="http://schemas.openxmlformats.org/package/2006/relationships"><Relationship Id="rId3" Type="http://schemas.openxmlformats.org/officeDocument/2006/relationships/hyperlink" Target="http://www.cs.utah.edu/thememoryforum/kang_slides.pdf" TargetMode="External"/><Relationship Id="rId2" Type="http://schemas.openxmlformats.org/officeDocument/2006/relationships/image" Target="../media/image76.png"/><Relationship Id="rId1" Type="http://schemas.openxmlformats.org/officeDocument/2006/relationships/slideLayout" Target="../slideLayouts/slideLayout27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69.xml"/><Relationship Id="rId1" Type="http://schemas.openxmlformats.org/officeDocument/2006/relationships/tags" Target="../tags/tag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4.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81.xml"/><Relationship Id="rId4" Type="http://schemas.openxmlformats.org/officeDocument/2006/relationships/image" Target="../media/image7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6.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78.png"/><Relationship Id="rId2" Type="http://schemas.openxmlformats.org/officeDocument/2006/relationships/hyperlink" Target="http://www.sigmetrics.org/sigmetrics2019/" TargetMode="External"/><Relationship Id="rId1" Type="http://schemas.openxmlformats.org/officeDocument/2006/relationships/slideLayout" Target="../slideLayouts/slideLayout81.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52.xml"/></Relationships>
</file>

<file path=ppt/slides/_rels/slide1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52.xml"/><Relationship Id="rId5" Type="http://schemas.openxmlformats.org/officeDocument/2006/relationships/image" Target="../media/image20.tiff"/><Relationship Id="rId4" Type="http://schemas.openxmlformats.org/officeDocument/2006/relationships/hyperlink" Target="https://people.inf.ethz.ch/omutlu/pub/mutlu_hpca03_talk.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doi.ieeecomputersociety.org/10.1109/MM.2003.1261383" TargetMode="External"/><Relationship Id="rId2" Type="http://schemas.openxmlformats.org/officeDocument/2006/relationships/hyperlink" Target="https://people.inf.ethz.ch/omutlu/pub/mutlu_ieee_micro03.pdf" TargetMode="External"/><Relationship Id="rId1" Type="http://schemas.openxmlformats.org/officeDocument/2006/relationships/slideLayout" Target="../slideLayouts/slideLayout652.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0.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1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12.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51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38.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29.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18.xml"/></Relationships>
</file>

<file path=ppt/slides/_rels/slide41.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10.xml"/><Relationship Id="rId1" Type="http://schemas.openxmlformats.org/officeDocument/2006/relationships/slideLayout" Target="../slideLayouts/slideLayout518.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518.xml"/><Relationship Id="rId4" Type="http://schemas.openxmlformats.org/officeDocument/2006/relationships/chart" Target="../charts/chart10.xml"/></Relationships>
</file>

<file path=ppt/slides/_rels/slide43.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sigmetrics.org/sigmetrics2016/" TargetMode="External"/><Relationship Id="rId7" Type="http://schemas.openxmlformats.org/officeDocument/2006/relationships/image" Target="../media/image31.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529.xml"/><Relationship Id="rId4" Type="http://schemas.openxmlformats.org/officeDocument/2006/relationships/chart" Target="../charts/char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52.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58.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547.xml"/><Relationship Id="rId5" Type="http://schemas.microsoft.com/office/2007/relationships/hdphoto" Target="../media/hdphoto1.wdp"/><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6.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547.xml"/><Relationship Id="rId4" Type="http://schemas.openxmlformats.org/officeDocument/2006/relationships/hyperlink" Target="https://github.com/CMU-SAFARI/DRAM-Voltage-Stud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547.xml"/></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547.xml"/><Relationship Id="rId5" Type="http://schemas.openxmlformats.org/officeDocument/2006/relationships/hyperlink" Target="https://github.com/CMU-SAFARI/DRAM-Voltage-Study" TargetMode="Externa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4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547.xml"/></Relationships>
</file>

<file path=ppt/slides/_rels/slide6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23.xml"/><Relationship Id="rId1" Type="http://schemas.openxmlformats.org/officeDocument/2006/relationships/slideLayout" Target="../slideLayouts/slideLayout547.xml"/><Relationship Id="rId5" Type="http://schemas.openxmlformats.org/officeDocument/2006/relationships/image" Target="../media/image43.bin"/><Relationship Id="rId4" Type="http://schemas.openxmlformats.org/officeDocument/2006/relationships/image" Target="../media/image42.bin"/></Relationships>
</file>

<file path=ppt/slides/_rels/slide62.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24.xml"/><Relationship Id="rId1" Type="http://schemas.openxmlformats.org/officeDocument/2006/relationships/slideLayout" Target="../slideLayouts/slideLayout547.xml"/><Relationship Id="rId6" Type="http://schemas.openxmlformats.org/officeDocument/2006/relationships/image" Target="../media/image44.png"/><Relationship Id="rId5" Type="http://schemas.openxmlformats.org/officeDocument/2006/relationships/image" Target="../media/image43.bin"/><Relationship Id="rId4" Type="http://schemas.openxmlformats.org/officeDocument/2006/relationships/image" Target="../media/image42.bin"/></Relationships>
</file>

<file path=ppt/slides/_rels/slide6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547.xml"/><Relationship Id="rId4" Type="http://schemas.openxmlformats.org/officeDocument/2006/relationships/chart" Target="../charts/char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6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8.xml"/></Relationships>
</file>

<file path=ppt/slides/_rels/slide7.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8.xml"/></Relationships>
</file>

<file path=ppt/slides/_rels/slide7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3.xml"/><Relationship Id="rId1" Type="http://schemas.openxmlformats.org/officeDocument/2006/relationships/slideLayout" Target="../slideLayouts/slideLayout558.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5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7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57.xml"/><Relationship Id="rId5" Type="http://schemas.openxmlformats.org/officeDocument/2006/relationships/image" Target="../media/image48.png"/><Relationship Id="rId4" Type="http://schemas.openxmlformats.org/officeDocument/2006/relationships/image" Target="../media/image4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58.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557.xml"/><Relationship Id="rId5" Type="http://schemas.openxmlformats.org/officeDocument/2006/relationships/image" Target="../media/image48.png"/><Relationship Id="rId4" Type="http://schemas.openxmlformats.org/officeDocument/2006/relationships/image" Target="../media/image47.jpeg"/></Relationships>
</file>

<file path=ppt/slides/_rels/slide83.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72.xm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40.xml"/><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55.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89.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users.ece.cmu.edu/~omutlu/pub/lee_hpca13_talk.ppt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hpca22.site.ac.upc.edu/" TargetMode="External"/><Relationship Id="rId7" Type="http://schemas.openxmlformats.org/officeDocument/2006/relationships/image" Target="../media/image5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9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6.xml"/></Relationships>
</file>

<file path=ppt/slides/_rels/slide9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4.xml"/><Relationship Id="rId1" Type="http://schemas.openxmlformats.org/officeDocument/2006/relationships/slideLayout" Target="../slideLayouts/slideLayout59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6.xml"/></Relationships>
</file>

<file path=ppt/slides/_rels/slide9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596.xml"/><Relationship Id="rId4" Type="http://schemas.openxmlformats.org/officeDocument/2006/relationships/chart" Target="../charts/chart19.xml"/></Relationships>
</file>

<file path=ppt/slides/_rels/slide9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5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4: Low-Latency Memory</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665545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878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24641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233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40031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223718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LISA: Low-Cost Inter-Linked </a:t>
            </a:r>
            <a:r>
              <a:rPr lang="en-US" sz="4000" dirty="0" err="1"/>
              <a:t>Subarrays</a:t>
            </a:r>
            <a:br>
              <a:rPr lang="en-US" sz="4000" dirty="0"/>
            </a:br>
            <a:r>
              <a:rPr lang="en-US" sz="3000" b="1" dirty="0"/>
              <a:t>[HPCA 2016]</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8952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Inefficient Bulk Data Movement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2" name="Content Placeholder 2"/>
          <p:cNvSpPr>
            <a:spLocks noGrp="1"/>
          </p:cNvSpPr>
          <p:nvPr>
            <p:ph idx="1"/>
          </p:nvPr>
        </p:nvSpPr>
        <p:spPr>
          <a:xfrm>
            <a:off x="304800" y="1219200"/>
            <a:ext cx="8639372" cy="5334000"/>
          </a:xfrm>
        </p:spPr>
        <p:txBody>
          <a:bodyPr/>
          <a:lstStyle/>
          <a:p>
            <a:pPr marL="0" indent="0">
              <a:buNone/>
            </a:pPr>
            <a:r>
              <a:rPr lang="en-US" i="1" dirty="0"/>
              <a:t>Bulk data movement is a key operation in many applications</a:t>
            </a:r>
            <a:endParaRPr lang="en-US" dirty="0"/>
          </a:p>
          <a:p>
            <a:pPr marL="457200" lvl="1" indent="-228600"/>
            <a:r>
              <a:rPr lang="en-US" i="1" spc="-70" dirty="0" err="1">
                <a:ea typeface="Verdana" panose="020B0604030504040204" pitchFamily="34" charset="0"/>
                <a:cs typeface="Verdana" panose="020B0604030504040204" pitchFamily="34" charset="0"/>
              </a:rPr>
              <a:t>memmove</a:t>
            </a:r>
            <a:r>
              <a:rPr lang="en-US" spc="-70" dirty="0"/>
              <a:t> &amp; </a:t>
            </a:r>
            <a:r>
              <a:rPr lang="en-US" i="1" spc="-70" dirty="0" err="1">
                <a:ea typeface="Verdana" panose="020B0604030504040204" pitchFamily="34" charset="0"/>
                <a:cs typeface="Verdana" panose="020B0604030504040204" pitchFamily="34" charset="0"/>
              </a:rPr>
              <a:t>memcpy</a:t>
            </a:r>
            <a:r>
              <a:rPr lang="en-US" i="1" spc="-70" dirty="0">
                <a:ea typeface="Verdana" panose="020B0604030504040204" pitchFamily="34" charset="0"/>
                <a:cs typeface="Verdana" panose="020B0604030504040204" pitchFamily="34" charset="0"/>
              </a:rPr>
              <a:t>:</a:t>
            </a:r>
            <a:r>
              <a:rPr lang="en-US" sz="2800" spc="-70" dirty="0">
                <a:ea typeface="Verdana" panose="020B0604030504040204" pitchFamily="34" charset="0"/>
                <a:cs typeface="Verdana" panose="020B0604030504040204" pitchFamily="34" charset="0"/>
              </a:rPr>
              <a:t> </a:t>
            </a:r>
            <a:r>
              <a:rPr lang="en-US" spc="-70" dirty="0">
                <a:ea typeface="Verdana" panose="020B0604030504040204" pitchFamily="34" charset="0"/>
                <a:cs typeface="Verdana" panose="020B0604030504040204" pitchFamily="34" charset="0"/>
              </a:rPr>
              <a:t>5% cycles in Google’s datacenter </a:t>
            </a:r>
            <a:r>
              <a:rPr lang="en-US" sz="1800" spc="-70" dirty="0">
                <a:ea typeface="Verdana" panose="020B0604030504040204" pitchFamily="34" charset="0"/>
                <a:cs typeface="Verdana" panose="020B0604030504040204" pitchFamily="34" charset="0"/>
              </a:rPr>
              <a:t>[</a:t>
            </a:r>
            <a:r>
              <a:rPr lang="en-US" sz="1800" spc="-70" dirty="0" err="1">
                <a:ea typeface="Verdana" panose="020B0604030504040204" pitchFamily="34" charset="0"/>
                <a:cs typeface="Verdana" panose="020B0604030504040204" pitchFamily="34" charset="0"/>
              </a:rPr>
              <a:t>Kanev</a:t>
            </a:r>
            <a:r>
              <a:rPr lang="en-US" sz="1800" spc="-70" dirty="0">
                <a:ea typeface="Verdana" panose="020B0604030504040204" pitchFamily="34" charset="0"/>
                <a:cs typeface="Verdana" panose="020B0604030504040204" pitchFamily="34" charset="0"/>
              </a:rPr>
              <a:t>+ ISCA’15]</a:t>
            </a:r>
            <a:endParaRPr lang="en-US" spc="-70" dirty="0">
              <a:ea typeface="Verdana" panose="020B0604030504040204" pitchFamily="34" charset="0"/>
              <a:cs typeface="Verdana" panose="020B0604030504040204" pitchFamily="34" charset="0"/>
            </a:endParaRPr>
          </a:p>
          <a:p>
            <a:pPr lvl="1"/>
            <a:endParaRPr lang="en-US" dirty="0"/>
          </a:p>
        </p:txBody>
      </p:sp>
      <p:grpSp>
        <p:nvGrpSpPr>
          <p:cNvPr id="40" name="system"/>
          <p:cNvGrpSpPr/>
          <p:nvPr/>
        </p:nvGrpSpPr>
        <p:grpSpPr>
          <a:xfrm>
            <a:off x="479513" y="2624436"/>
            <a:ext cx="7795741" cy="2730899"/>
            <a:chOff x="409575" y="2286000"/>
            <a:chExt cx="7795741" cy="2730899"/>
          </a:xfrm>
        </p:grpSpPr>
        <p:grpSp>
          <p:nvGrpSpPr>
            <p:cNvPr id="5" name="Group 4"/>
            <p:cNvGrpSpPr/>
            <p:nvPr/>
          </p:nvGrpSpPr>
          <p:grpSpPr>
            <a:xfrm>
              <a:off x="409575" y="2286000"/>
              <a:ext cx="7795741" cy="2730899"/>
              <a:chOff x="2638425" y="4058951"/>
              <a:chExt cx="7795741" cy="2730899"/>
            </a:xfrm>
          </p:grpSpPr>
          <p:sp>
            <p:nvSpPr>
              <p:cNvPr id="8" name="Rounded Rectangle 7"/>
              <p:cNvSpPr/>
              <p:nvPr/>
            </p:nvSpPr>
            <p:spPr>
              <a:xfrm>
                <a:off x="7904627" y="4058951"/>
                <a:ext cx="2529539" cy="2093026"/>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9" name="R"/>
              <p:cNvSpPr/>
              <p:nvPr/>
            </p:nvSpPr>
            <p:spPr>
              <a:xfrm>
                <a:off x="2638425" y="4058951"/>
                <a:ext cx="2630586" cy="2139438"/>
              </a:xfrm>
              <a:prstGeom prst="roundRect">
                <a:avLst>
                  <a:gd name="adj" fmla="val 5494"/>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0" name="R"/>
              <p:cNvSpPr/>
              <p:nvPr/>
            </p:nvSpPr>
            <p:spPr>
              <a:xfrm>
                <a:off x="4337139" y="4347937"/>
                <a:ext cx="793573" cy="1560949"/>
              </a:xfrm>
              <a:prstGeom prst="roundRect">
                <a:avLst>
                  <a:gd name="adj" fmla="val 5494"/>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 Controller</a:t>
                </a:r>
              </a:p>
            </p:txBody>
          </p:sp>
          <p:sp>
            <p:nvSpPr>
              <p:cNvPr id="11" name="R"/>
              <p:cNvSpPr/>
              <p:nvPr/>
            </p:nvSpPr>
            <p:spPr>
              <a:xfrm>
                <a:off x="3492523" y="6128031"/>
                <a:ext cx="922390"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CPU</a:t>
                </a:r>
              </a:p>
            </p:txBody>
          </p:sp>
          <p:sp>
            <p:nvSpPr>
              <p:cNvPr id="13" name="R"/>
              <p:cNvSpPr/>
              <p:nvPr/>
            </p:nvSpPr>
            <p:spPr>
              <a:xfrm>
                <a:off x="8037449" y="6128031"/>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a:t>
                </a:r>
              </a:p>
            </p:txBody>
          </p:sp>
        </p:grpSp>
        <p:sp>
          <p:nvSpPr>
            <p:cNvPr id="34" name="channel"/>
            <p:cNvSpPr/>
            <p:nvPr/>
          </p:nvSpPr>
          <p:spPr>
            <a:xfrm>
              <a:off x="3081394" y="3069814"/>
              <a:ext cx="2511442" cy="571640"/>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Channel</a:t>
              </a:r>
              <a:endParaRPr kumimoji="0" lang="en-US" sz="28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grpSp>
        <p:nvGrpSpPr>
          <p:cNvPr id="16" name="src"/>
          <p:cNvGrpSpPr/>
          <p:nvPr/>
        </p:nvGrpSpPr>
        <p:grpSpPr>
          <a:xfrm>
            <a:off x="5925246" y="3183808"/>
            <a:ext cx="2170475" cy="290680"/>
            <a:chOff x="8306006" y="5221985"/>
            <a:chExt cx="2170475" cy="290680"/>
          </a:xfrm>
        </p:grpSpPr>
        <p:sp>
          <p:nvSpPr>
            <p:cNvPr id="17" name="Rectangle 16"/>
            <p:cNvSpPr/>
            <p:nvPr/>
          </p:nvSpPr>
          <p:spPr>
            <a:xfrm>
              <a:off x="10113408"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8" name="Rectangle 17"/>
            <p:cNvSpPr/>
            <p:nvPr/>
          </p:nvSpPr>
          <p:spPr>
            <a:xfrm>
              <a:off x="83060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9" name="Rectangle 18"/>
            <p:cNvSpPr/>
            <p:nvPr/>
          </p:nvSpPr>
          <p:spPr>
            <a:xfrm>
              <a:off x="875785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0" name="Rectangle 19"/>
            <p:cNvSpPr/>
            <p:nvPr/>
          </p:nvSpPr>
          <p:spPr>
            <a:xfrm>
              <a:off x="92097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1" name="Rectangle 20"/>
            <p:cNvSpPr/>
            <p:nvPr/>
          </p:nvSpPr>
          <p:spPr>
            <a:xfrm>
              <a:off x="9661557"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grpSp>
      <p:sp>
        <p:nvSpPr>
          <p:cNvPr id="22" name="dst  blk"/>
          <p:cNvSpPr/>
          <p:nvPr/>
        </p:nvSpPr>
        <p:spPr>
          <a:xfrm>
            <a:off x="5925246" y="3860040"/>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3" name="src blk"/>
          <p:cNvSpPr/>
          <p:nvPr/>
        </p:nvSpPr>
        <p:spPr>
          <a:xfrm>
            <a:off x="5925246"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4" name="src"/>
          <p:cNvSpPr/>
          <p:nvPr/>
        </p:nvSpPr>
        <p:spPr>
          <a:xfrm>
            <a:off x="5835787" y="3766134"/>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5" name="dst"/>
          <p:cNvSpPr/>
          <p:nvPr/>
        </p:nvSpPr>
        <p:spPr>
          <a:xfrm>
            <a:off x="5835787" y="3081636"/>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6" name="R"/>
          <p:cNvSpPr/>
          <p:nvPr/>
        </p:nvSpPr>
        <p:spPr>
          <a:xfrm>
            <a:off x="8266720" y="3766134"/>
            <a:ext cx="594661"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dst</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27" name="R"/>
          <p:cNvSpPr/>
          <p:nvPr/>
        </p:nvSpPr>
        <p:spPr>
          <a:xfrm>
            <a:off x="8223338" y="3119002"/>
            <a:ext cx="615862"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src</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6" name="punch"/>
          <p:cNvSpPr/>
          <p:nvPr/>
        </p:nvSpPr>
        <p:spPr>
          <a:xfrm>
            <a:off x="0" y="5318504"/>
            <a:ext cx="9144000" cy="1031529"/>
          </a:xfrm>
          <a:prstGeom prst="roundRect">
            <a:avLst>
              <a:gd name="adj" fmla="val 928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Gill Sans MT"/>
                <a:ea typeface="+mn-ea"/>
                <a:cs typeface="+mn-cs"/>
              </a:rPr>
              <a:t>Long latency and high energy</a:t>
            </a:r>
          </a:p>
        </p:txBody>
      </p:sp>
      <p:sp>
        <p:nvSpPr>
          <p:cNvPr id="35" name="Rounded Rectangle 34"/>
          <p:cNvSpPr/>
          <p:nvPr/>
        </p:nvSpPr>
        <p:spPr>
          <a:xfrm>
            <a:off x="1651317" y="2770617"/>
            <a:ext cx="426202" cy="1817000"/>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LLC</a:t>
            </a:r>
          </a:p>
        </p:txBody>
      </p:sp>
      <p:grpSp>
        <p:nvGrpSpPr>
          <p:cNvPr id="7" name="Group 6"/>
          <p:cNvGrpSpPr/>
          <p:nvPr/>
        </p:nvGrpSpPr>
        <p:grpSpPr>
          <a:xfrm>
            <a:off x="597740" y="2782505"/>
            <a:ext cx="941740" cy="1793225"/>
            <a:chOff x="597813" y="2793972"/>
            <a:chExt cx="941740" cy="1793225"/>
          </a:xfrm>
        </p:grpSpPr>
        <p:sp>
          <p:nvSpPr>
            <p:cNvPr id="6" name="Rounded Rectangle 5"/>
            <p:cNvSpPr/>
            <p:nvPr/>
          </p:nvSpPr>
          <p:spPr>
            <a:xfrm>
              <a:off x="60781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37" name="Rounded Rectangle 36"/>
            <p:cNvSpPr/>
            <p:nvPr/>
          </p:nvSpPr>
          <p:spPr>
            <a:xfrm>
              <a:off x="597813"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2" name="Rounded Rectangle 41"/>
            <p:cNvSpPr/>
            <p:nvPr/>
          </p:nvSpPr>
          <p:spPr>
            <a:xfrm>
              <a:off x="111330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3" name="Rounded Rectangle 42"/>
            <p:cNvSpPr/>
            <p:nvPr/>
          </p:nvSpPr>
          <p:spPr>
            <a:xfrm>
              <a:off x="1113919"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grpSp>
      <p:sp>
        <p:nvSpPr>
          <p:cNvPr id="3" name="TextBox 2"/>
          <p:cNvSpPr txBox="1"/>
          <p:nvPr/>
        </p:nvSpPr>
        <p:spPr>
          <a:xfrm>
            <a:off x="3962358" y="3860040"/>
            <a:ext cx="10198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64 bits</a:t>
            </a:r>
          </a:p>
        </p:txBody>
      </p:sp>
      <p:sp>
        <p:nvSpPr>
          <p:cNvPr id="33" name="src blk2"/>
          <p:cNvSpPr/>
          <p:nvPr/>
        </p:nvSpPr>
        <p:spPr>
          <a:xfrm>
            <a:off x="6377778"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6" name="src blk3"/>
          <p:cNvSpPr/>
          <p:nvPr/>
        </p:nvSpPr>
        <p:spPr>
          <a:xfrm>
            <a:off x="6832816"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8" name="src blk4"/>
          <p:cNvSpPr/>
          <p:nvPr/>
        </p:nvSpPr>
        <p:spPr>
          <a:xfrm>
            <a:off x="7282091"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9" name="src blk5"/>
          <p:cNvSpPr/>
          <p:nvPr/>
        </p:nvSpPr>
        <p:spPr>
          <a:xfrm>
            <a:off x="7731292"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1" name="dst  blk2"/>
          <p:cNvSpPr/>
          <p:nvPr/>
        </p:nvSpPr>
        <p:spPr>
          <a:xfrm>
            <a:off x="6371260"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4" name="dst  blk3"/>
          <p:cNvSpPr/>
          <p:nvPr/>
        </p:nvSpPr>
        <p:spPr>
          <a:xfrm>
            <a:off x="6823792"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5" name="dst  blk4"/>
          <p:cNvSpPr/>
          <p:nvPr/>
        </p:nvSpPr>
        <p:spPr>
          <a:xfrm>
            <a:off x="7276868"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7" name="dst  blk5"/>
          <p:cNvSpPr/>
          <p:nvPr/>
        </p:nvSpPr>
        <p:spPr>
          <a:xfrm>
            <a:off x="7729944" y="385667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56039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66667E-6 -3.33333E-6 L -0.09375 0.04722 L -0.45521 0.04722 L -0.525 0.00556 " pathEditMode="relative" ptsTypes="AAAA">
                                      <p:cBhvr>
                                        <p:cTn id="28" dur="2000" fill="hold"/>
                                        <p:tgtEl>
                                          <p:spTgt spid="2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2" nodeType="clickEffect">
                                  <p:stCondLst>
                                    <p:cond delay="0"/>
                                  </p:stCondLst>
                                  <p:childTnLst>
                                    <p:animMotion origin="layout" path="M -0.525 0.00555 L -0.44983 0.03912 L -0.08976 0.03912 L -0.00104 0.09791 " pathEditMode="relative" rAng="0" ptsTypes="AAAA">
                                      <p:cBhvr>
                                        <p:cTn id="32" dur="2000" fill="hold"/>
                                        <p:tgtEl>
                                          <p:spTgt spid="23"/>
                                        </p:tgtEl>
                                        <p:attrNameLst>
                                          <p:attrName>ppt_x</p:attrName>
                                          <p:attrName>ppt_y</p:attrName>
                                        </p:attrNameLst>
                                      </p:cBhvr>
                                      <p:rCtr x="26198" y="4606"/>
                                    </p:animMotion>
                                  </p:childTnLst>
                                </p:cTn>
                              </p:par>
                              <p:par>
                                <p:cTn id="33" presetID="1" presetClass="exit" presetSubtype="0" fill="hold" grpId="3" nodeType="withEffect">
                                  <p:stCondLst>
                                    <p:cond delay="200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grpId="0" nodeType="withEffect">
                                  <p:stCondLst>
                                    <p:cond delay="2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3.33333E-6 3.7037E-6 L -0.10261 0.05046 L -0.49775 0.05046 L -0.57396 0.00555 " pathEditMode="relative" rAng="0" ptsTypes="AAAA">
                                      <p:cBhvr>
                                        <p:cTn id="44" dur="1000" fill="hold"/>
                                        <p:tgtEl>
                                          <p:spTgt spid="33"/>
                                        </p:tgtEl>
                                        <p:attrNameLst>
                                          <p:attrName>ppt_x</p:attrName>
                                          <p:attrName>ppt_y</p:attrName>
                                        </p:attrNameLst>
                                      </p:cBhvr>
                                      <p:rCtr x="-28698" y="2523"/>
                                    </p:animMotion>
                                  </p:childTnLst>
                                </p:cTn>
                              </p:par>
                              <p:par>
                                <p:cTn id="45" presetID="0" presetClass="path" presetSubtype="0" accel="50000" decel="50000" fill="hold" grpId="2" nodeType="withEffect">
                                  <p:stCondLst>
                                    <p:cond delay="1000"/>
                                  </p:stCondLst>
                                  <p:childTnLst>
                                    <p:animMotion origin="layout" path="M -0.57448 0.00555 L -0.49271 0.03796 L -0.10035 0.03796 L -0.00364 0.0949 " pathEditMode="relative" rAng="0" ptsTypes="AAAA">
                                      <p:cBhvr>
                                        <p:cTn id="46" dur="1000" fill="hold"/>
                                        <p:tgtEl>
                                          <p:spTgt spid="33"/>
                                        </p:tgtEl>
                                        <p:attrNameLst>
                                          <p:attrName>ppt_x</p:attrName>
                                          <p:attrName>ppt_y</p:attrName>
                                        </p:attrNameLst>
                                      </p:cBhvr>
                                      <p:rCtr x="28542" y="4468"/>
                                    </p:animMotion>
                                  </p:childTnLst>
                                </p:cTn>
                              </p:par>
                              <p:par>
                                <p:cTn id="47" presetID="1" presetClass="exit" presetSubtype="0" fill="hold" grpId="3" nodeType="withEffect">
                                  <p:stCondLst>
                                    <p:cond delay="200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grpId="0" nodeType="withEffect">
                                  <p:stCondLst>
                                    <p:cond delay="200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36"/>
                                        </p:tgtEl>
                                        <p:attrNameLst>
                                          <p:attrName>style.visibility</p:attrName>
                                        </p:attrNameLst>
                                      </p:cBhvr>
                                      <p:to>
                                        <p:strVal val="visible"/>
                                      </p:to>
                                    </p:set>
                                  </p:childTnLst>
                                </p:cTn>
                              </p:par>
                              <p:par>
                                <p:cTn id="53" presetID="0" presetClass="path" presetSubtype="0" accel="50000" decel="50000" fill="hold" grpId="1" nodeType="withEffect">
                                  <p:stCondLst>
                                    <p:cond delay="2000"/>
                                  </p:stCondLst>
                                  <p:childTnLst>
                                    <p:animMotion origin="layout" path="M 0.00416 0.00602 L -0.10695 0.05648 L -0.53455 0.05648 L -0.61702 0.01158 " pathEditMode="relative" rAng="0" ptsTypes="AAAA">
                                      <p:cBhvr>
                                        <p:cTn id="54" dur="1000" fill="hold"/>
                                        <p:tgtEl>
                                          <p:spTgt spid="36"/>
                                        </p:tgtEl>
                                        <p:attrNameLst>
                                          <p:attrName>ppt_x</p:attrName>
                                          <p:attrName>ppt_y</p:attrName>
                                        </p:attrNameLst>
                                      </p:cBhvr>
                                      <p:rCtr x="-31059" y="2523"/>
                                    </p:animMotion>
                                  </p:childTnLst>
                                </p:cTn>
                              </p:par>
                              <p:par>
                                <p:cTn id="55" presetID="0" presetClass="path" presetSubtype="0" accel="50000" decel="50000" fill="hold" grpId="2" nodeType="withEffect">
                                  <p:stCondLst>
                                    <p:cond delay="3000"/>
                                  </p:stCondLst>
                                  <p:childTnLst>
                                    <p:animMotion origin="layout" path="M -0.61701 0.01157 L -0.52916 0.04167 L -0.10763 0.04167 L -0.00364 0.09491 " pathEditMode="relative" rAng="0" ptsTypes="AAAA">
                                      <p:cBhvr>
                                        <p:cTn id="56" dur="1000" fill="hold"/>
                                        <p:tgtEl>
                                          <p:spTgt spid="36"/>
                                        </p:tgtEl>
                                        <p:attrNameLst>
                                          <p:attrName>ppt_x</p:attrName>
                                          <p:attrName>ppt_y</p:attrName>
                                        </p:attrNameLst>
                                      </p:cBhvr>
                                      <p:rCtr x="30660" y="4167"/>
                                    </p:animMotion>
                                  </p:childTnLst>
                                </p:cTn>
                              </p:par>
                              <p:par>
                                <p:cTn id="57" presetID="1" presetClass="exit" presetSubtype="0" fill="hold" grpId="3" nodeType="withEffect">
                                  <p:stCondLst>
                                    <p:cond delay="400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ntr" presetSubtype="0" fill="hold" grpId="0" nodeType="withEffect">
                                  <p:stCondLst>
                                    <p:cond delay="400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4000"/>
                                  </p:stCondLst>
                                  <p:childTnLst>
                                    <p:set>
                                      <p:cBhvr>
                                        <p:cTn id="62" dur="1" fill="hold">
                                          <p:stCondLst>
                                            <p:cond delay="0"/>
                                          </p:stCondLst>
                                        </p:cTn>
                                        <p:tgtEl>
                                          <p:spTgt spid="38"/>
                                        </p:tgtEl>
                                        <p:attrNameLst>
                                          <p:attrName>style.visibility</p:attrName>
                                        </p:attrNameLst>
                                      </p:cBhvr>
                                      <p:to>
                                        <p:strVal val="visible"/>
                                      </p:to>
                                    </p:set>
                                  </p:childTnLst>
                                </p:cTn>
                              </p:par>
                              <p:par>
                                <p:cTn id="63" presetID="0" presetClass="path" presetSubtype="0" accel="50000" decel="50000" fill="hold" grpId="1" nodeType="withEffect">
                                  <p:stCondLst>
                                    <p:cond delay="4000"/>
                                  </p:stCondLst>
                                  <p:childTnLst>
                                    <p:animMotion origin="layout" path="M -2.5E-6 7.40741E-7 L -0.12066 0.05046 L -0.58507 0.05046 L -0.67448 0.00555 " pathEditMode="relative" rAng="0" ptsTypes="AAAA">
                                      <p:cBhvr>
                                        <p:cTn id="64" dur="1000" fill="hold"/>
                                        <p:tgtEl>
                                          <p:spTgt spid="38"/>
                                        </p:tgtEl>
                                        <p:attrNameLst>
                                          <p:attrName>ppt_x</p:attrName>
                                          <p:attrName>ppt_y</p:attrName>
                                        </p:attrNameLst>
                                      </p:cBhvr>
                                      <p:rCtr x="-33733" y="2523"/>
                                    </p:animMotion>
                                  </p:childTnLst>
                                </p:cTn>
                              </p:par>
                              <p:par>
                                <p:cTn id="65" presetID="0" presetClass="path" presetSubtype="0" accel="50000" decel="50000" fill="hold" grpId="2" nodeType="withEffect">
                                  <p:stCondLst>
                                    <p:cond delay="5000"/>
                                  </p:stCondLst>
                                  <p:childTnLst>
                                    <p:animMotion origin="layout" path="M -0.6698 0.00949 L -0.57448 0.04028 L -0.11667 0.04028 L -0.00365 0.09491 " pathEditMode="relative" rAng="0" ptsTypes="AAAA">
                                      <p:cBhvr>
                                        <p:cTn id="66" dur="1000" fill="hold"/>
                                        <p:tgtEl>
                                          <p:spTgt spid="38"/>
                                        </p:tgtEl>
                                        <p:attrNameLst>
                                          <p:attrName>ppt_x</p:attrName>
                                          <p:attrName>ppt_y</p:attrName>
                                        </p:attrNameLst>
                                      </p:cBhvr>
                                      <p:rCtr x="33299" y="4259"/>
                                    </p:animMotion>
                                  </p:childTnLst>
                                </p:cTn>
                              </p:par>
                              <p:par>
                                <p:cTn id="67" presetID="1" presetClass="exit" presetSubtype="0" fill="hold" grpId="3" nodeType="withEffect">
                                  <p:stCondLst>
                                    <p:cond delay="600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ntr" presetSubtype="0" fill="hold" grpId="0" nodeType="withEffect">
                                  <p:stCondLst>
                                    <p:cond delay="600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6000"/>
                                  </p:stCondLst>
                                  <p:childTnLst>
                                    <p:set>
                                      <p:cBhvr>
                                        <p:cTn id="72" dur="1" fill="hold">
                                          <p:stCondLst>
                                            <p:cond delay="0"/>
                                          </p:stCondLst>
                                        </p:cTn>
                                        <p:tgtEl>
                                          <p:spTgt spid="39"/>
                                        </p:tgtEl>
                                        <p:attrNameLst>
                                          <p:attrName>style.visibility</p:attrName>
                                        </p:attrNameLst>
                                      </p:cBhvr>
                                      <p:to>
                                        <p:strVal val="visible"/>
                                      </p:to>
                                    </p:set>
                                  </p:childTnLst>
                                </p:cTn>
                              </p:par>
                              <p:par>
                                <p:cTn id="73" presetID="0" presetClass="path" presetSubtype="0" accel="50000" decel="50000" fill="hold" grpId="1" nodeType="withEffect">
                                  <p:stCondLst>
                                    <p:cond delay="6000"/>
                                  </p:stCondLst>
                                  <p:childTnLst>
                                    <p:animMotion origin="layout" path="M 0.00034 0.00393 L -0.1283 0.05439 L -0.62361 0.05439 L -0.71893 0.00949 " pathEditMode="relative" rAng="0" ptsTypes="AAAA">
                                      <p:cBhvr>
                                        <p:cTn id="74" dur="1000" fill="hold"/>
                                        <p:tgtEl>
                                          <p:spTgt spid="39"/>
                                        </p:tgtEl>
                                        <p:attrNameLst>
                                          <p:attrName>ppt_x</p:attrName>
                                          <p:attrName>ppt_y</p:attrName>
                                        </p:attrNameLst>
                                      </p:cBhvr>
                                      <p:rCtr x="-35955" y="2523"/>
                                    </p:animMotion>
                                  </p:childTnLst>
                                </p:cTn>
                              </p:par>
                              <p:par>
                                <p:cTn id="75" presetID="0" presetClass="path" presetSubtype="0" accel="50000" decel="50000" fill="hold" grpId="2" nodeType="withEffect">
                                  <p:stCondLst>
                                    <p:cond delay="7000"/>
                                  </p:stCondLst>
                                  <p:childTnLst>
                                    <p:animMotion origin="layout" path="M -0.71893 0.00949 L -0.61667 0.04028 L -0.12518 0.04028 L -0.00365 0.09491 " pathEditMode="relative" rAng="0" ptsTypes="AAAA">
                                      <p:cBhvr>
                                        <p:cTn id="76" dur="1000" fill="hold"/>
                                        <p:tgtEl>
                                          <p:spTgt spid="39"/>
                                        </p:tgtEl>
                                        <p:attrNameLst>
                                          <p:attrName>ppt_x</p:attrName>
                                          <p:attrName>ppt_y</p:attrName>
                                        </p:attrNameLst>
                                      </p:cBhvr>
                                      <p:rCtr x="35764" y="4259"/>
                                    </p:animMotion>
                                  </p:childTnLst>
                                </p:cTn>
                              </p:par>
                              <p:par>
                                <p:cTn id="77" presetID="1" presetClass="exit" presetSubtype="0" fill="hold" grpId="3" nodeType="withEffect">
                                  <p:stCondLst>
                                    <p:cond delay="800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ntr" presetSubtype="0" fill="hold" grpId="0" nodeType="withEffect">
                                  <p:stCondLst>
                                    <p:cond delay="800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3" grpId="2" animBg="1"/>
      <p:bldP spid="23" grpId="3" animBg="1"/>
      <p:bldP spid="24" grpId="0" animBg="1"/>
      <p:bldP spid="25" grpId="0" animBg="1"/>
      <p:bldP spid="26" grpId="0"/>
      <p:bldP spid="27" grpId="0"/>
      <p:bldP spid="46" grpId="0"/>
      <p:bldP spid="35" grpId="0" animBg="1"/>
      <p:bldP spid="3" grpId="0"/>
      <p:bldP spid="33" grpId="0" animBg="1"/>
      <p:bldP spid="33" grpId="1" animBg="1"/>
      <p:bldP spid="33" grpId="2" animBg="1"/>
      <p:bldP spid="33" grpId="3" animBg="1"/>
      <p:bldP spid="36" grpId="0" animBg="1"/>
      <p:bldP spid="36" grpId="1" animBg="1"/>
      <p:bldP spid="36" grpId="2" animBg="1"/>
      <p:bldP spid="36" grpId="3" animBg="1"/>
      <p:bldP spid="38" grpId="0" animBg="1"/>
      <p:bldP spid="38" grpId="1" animBg="1"/>
      <p:bldP spid="38" grpId="2" animBg="1"/>
      <p:bldP spid="38" grpId="3" animBg="1"/>
      <p:bldP spid="39" grpId="0" animBg="1"/>
      <p:bldP spid="39" grpId="1" animBg="1"/>
      <p:bldP spid="39" grpId="2" animBg="1"/>
      <p:bldP spid="39" grpId="3" animBg="1"/>
      <p:bldP spid="41" grpId="0" animBg="1"/>
      <p:bldP spid="44" grpId="0" animBg="1"/>
      <p:bldP spid="45" grpId="0" animBg="1"/>
      <p:bldP spid="4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Data Inside DRAM?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mn-ea"/>
                  <a:cs typeface="+mn-cs"/>
                </a:rPr>
                <a:t>DRAM </a:t>
              </a:r>
              <a:br>
                <a:rPr kumimoji="0" lang="en-US" sz="2400" b="0" i="0" u="none" strike="noStrike" kern="0" cap="none" spc="0" normalizeH="0" baseline="0" noProof="0" dirty="0">
                  <a:ln>
                    <a:noFill/>
                  </a:ln>
                  <a:solidFill>
                    <a:prstClr val="black"/>
                  </a:solidFill>
                  <a:effectLst/>
                  <a:uLnTx/>
                  <a:uFillTx/>
                  <a:latin typeface="Gill Sans MT"/>
                  <a:ea typeface="+mn-ea"/>
                  <a:cs typeface="+mn-cs"/>
                </a:rPr>
              </a:br>
              <a:r>
                <a:rPr kumimoji="0" lang="en-US" sz="2400" b="0" i="0" u="none" strike="noStrike" kern="0" cap="none" spc="0" normalizeH="0" baseline="0" noProof="0" dirty="0">
                  <a:ln>
                    <a:noFill/>
                  </a:ln>
                  <a:solidFill>
                    <a:prstClr val="black"/>
                  </a:solidFill>
                  <a:effectLst/>
                  <a:uLnTx/>
                  <a:uFillTx/>
                  <a:latin typeface="Gill Sans MT"/>
                  <a:ea typeface="+mn-ea"/>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mn-ea"/>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mn-ea"/>
                    <a:cs typeface="+mn-cs"/>
                  </a:rPr>
                </a:br>
                <a:r>
                  <a:rPr kumimoji="0" lang="en-US" sz="2400" b="1" i="0" u="none" strike="noStrike" kern="1200" cap="none" spc="0" normalizeH="0" baseline="0" noProof="0" dirty="0">
                    <a:ln>
                      <a:noFill/>
                    </a:ln>
                    <a:solidFill>
                      <a:srgbClr val="C0504D"/>
                    </a:solidFill>
                    <a:effectLst/>
                    <a:uLnTx/>
                    <a:uFillTx/>
                    <a:latin typeface="Gill Sans MT"/>
                    <a:ea typeface="+mn-ea"/>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512</a:t>
              </a:r>
              <a:br>
                <a:rPr kumimoji="0" lang="en-US" sz="2400" b="0" i="0" u="none" strike="noStrike" kern="1200" cap="none" spc="0" normalizeH="0" baseline="0" noProof="0" dirty="0">
                  <a:ln>
                    <a:noFill/>
                  </a:ln>
                  <a:solidFill>
                    <a:prstClr val="black"/>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mn-ea"/>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50342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Applications</a:t>
            </a:r>
          </a:p>
        </p:txBody>
      </p:sp>
      <p:sp>
        <p:nvSpPr>
          <p:cNvPr id="3" name="Content Placeholder 2"/>
          <p:cNvSpPr>
            <a:spLocks noGrp="1"/>
          </p:cNvSpPr>
          <p:nvPr>
            <p:ph idx="1"/>
          </p:nvPr>
        </p:nvSpPr>
        <p:spPr>
          <a:xfrm>
            <a:off x="304800" y="1219200"/>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lvl="1">
              <a:lnSpc>
                <a:spcPct val="95000"/>
              </a:lnSpc>
            </a:pPr>
            <a:endParaRPr lang="en-US" dirty="0"/>
          </a:p>
          <a:p>
            <a:pPr lvl="1">
              <a:lnSpc>
                <a:spcPct val="95000"/>
              </a:lnSpc>
            </a:pPr>
            <a:endParaRPr lang="en-US" dirty="0"/>
          </a:p>
          <a:p>
            <a:pPr>
              <a:lnSpc>
                <a:spcPct val="95000"/>
              </a:lnSpc>
            </a:pPr>
            <a:r>
              <a:rPr lang="en-US" dirty="0">
                <a:latin typeface="+mj-lt"/>
              </a:rPr>
              <a:t>LISA is a </a:t>
            </a:r>
            <a:r>
              <a:rPr lang="en-US" b="1" dirty="0">
                <a:latin typeface="+mj-lt"/>
              </a:rPr>
              <a:t>versatile substrate </a:t>
            </a:r>
            <a:r>
              <a:rPr lang="en-US" dirty="0">
                <a:latin typeface="+mj-lt"/>
                <a:ea typeface="Cambria Math" panose="02040503050406030204" pitchFamily="18" charset="0"/>
              </a:rPr>
              <a:t>→ </a:t>
            </a:r>
            <a:r>
              <a:rPr lang="en-US" dirty="0">
                <a:latin typeface="+mj-lt"/>
              </a:rPr>
              <a:t>new applications</a:t>
            </a:r>
            <a:br>
              <a:rPr lang="en-US" dirty="0">
                <a:latin typeface="+mj-lt"/>
              </a:rPr>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7" name="sa"/>
          <p:cNvGrpSpPr/>
          <p:nvPr/>
        </p:nvGrpSpPr>
        <p:grpSpPr>
          <a:xfrm>
            <a:off x="2438401" y="2586041"/>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2</a:t>
              </a:r>
            </a:p>
          </p:txBody>
        </p:sp>
      </p:grpSp>
      <p:grpSp>
        <p:nvGrpSpPr>
          <p:cNvPr id="8" name="iso"/>
          <p:cNvGrpSpPr/>
          <p:nvPr/>
        </p:nvGrpSpPr>
        <p:grpSpPr>
          <a:xfrm>
            <a:off x="2438400" y="2751466"/>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a:ea typeface="+mn-ea"/>
                  <a:cs typeface="+mn-cs"/>
                </a:rPr>
                <a:t>…</a:t>
              </a:r>
            </a:p>
          </p:txBody>
        </p:sp>
      </p:grpSp>
      <p:sp>
        <p:nvSpPr>
          <p:cNvPr id="9" name="app1"/>
          <p:cNvSpPr txBox="1"/>
          <p:nvPr/>
        </p:nvSpPr>
        <p:spPr>
          <a:xfrm>
            <a:off x="633434" y="4195867"/>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bulk data copy</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Copy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1.363ms→0.148ms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(9.2x)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Cambria Math" panose="02040503050406030204" pitchFamily="18" charset="0"/>
                <a:cs typeface="+mn-cs"/>
              </a:rPr>
              <a:t>66</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speedup, -55% DRAM energy</a:t>
            </a:r>
          </a:p>
        </p:txBody>
      </p:sp>
      <p:sp>
        <p:nvSpPr>
          <p:cNvPr id="11" name="app2"/>
          <p:cNvSpPr txBox="1"/>
          <p:nvPr/>
        </p:nvSpPr>
        <p:spPr>
          <a:xfrm>
            <a:off x="633434" y="4997135"/>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In-DRAM caching</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Hot data access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48.7ns→21.5ns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5% speedup</a:t>
            </a:r>
          </a:p>
        </p:txBody>
      </p:sp>
      <p:sp>
        <p:nvSpPr>
          <p:cNvPr id="10" name="app3"/>
          <p:cNvSpPr txBox="1"/>
          <p:nvPr/>
        </p:nvSpPr>
        <p:spPr>
          <a:xfrm>
            <a:off x="646134" y="5798403"/>
            <a:ext cx="7125861"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precharge</a:t>
            </a:r>
            <a:r>
              <a:rPr kumimoji="0" lang="en-US" sz="2400" b="0" i="0" u="none" strike="noStrike" kern="1200" cap="none" spc="0" normalizeH="0" baseline="0" noProof="0" dirty="0">
                <a:ln>
                  <a:noFill/>
                </a:ln>
                <a:solidFill>
                  <a:prstClr val="black"/>
                </a:solidFill>
                <a:effectLst/>
                <a:uLnTx/>
                <a:uFillTx/>
                <a:latin typeface="Gill Sans MT"/>
                <a:ea typeface="+mn-ea"/>
                <a:cs typeface="+mn-cs"/>
              </a:rPr>
              <a:t>:</a:t>
            </a:r>
            <a:r>
              <a:rPr kumimoji="0" lang="en-US" sz="2400" b="0" i="0" u="none" strike="noStrike" kern="1200" cap="none" spc="0" normalizeH="0" baseline="0" noProof="0" dirty="0">
                <a:ln>
                  <a:noFill/>
                </a:ln>
                <a:solidFill>
                  <a:srgbClr val="008F00"/>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Precharge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13.1ns→5.0ns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(2.6x)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8% speedup</a:t>
            </a:r>
          </a:p>
        </p:txBody>
      </p:sp>
    </p:spTree>
    <p:extLst>
      <p:ext uri="{BB962C8B-B14F-4D97-AF65-F5344CB8AC3E}">
        <p14:creationId xmlns:p14="http://schemas.microsoft.com/office/powerpoint/2010/main" val="797202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3</a:t>
            </a:r>
            <a:r>
              <a:rPr lang="en-US" dirty="0">
                <a:solidFill>
                  <a:prstClr val="black"/>
                </a:solidFill>
              </a:rPr>
              <a:t>. Linked Precharge (LIP)</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5" name="Content Placeholder 2"/>
          <p:cNvSpPr txBox="1">
            <a:spLocks/>
          </p:cNvSpPr>
          <p:nvPr/>
        </p:nvSpPr>
        <p:spPr>
          <a:xfrm>
            <a:off x="265923" y="1287624"/>
            <a:ext cx="8586496" cy="4889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Problem</a:t>
            </a:r>
            <a:r>
              <a:rPr kumimoji="0" lang="en-US" sz="2800" b="0"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 The precharge time is limited by the strength of one precharge unit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Linked Precharge (LIP)</a:t>
            </a: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LISA </a:t>
            </a:r>
            <a:r>
              <a:rPr kumimoji="0" lang="en-US" sz="2800" b="0" i="0" u="none" strike="noStrike" kern="1200" cap="none" spc="0" normalizeH="0" baseline="0" noProof="0" dirty="0" err="1">
                <a:ln>
                  <a:noFill/>
                </a:ln>
                <a:solidFill>
                  <a:srgbClr val="064FBA"/>
                </a:solidFill>
                <a:effectLst/>
                <a:uLnTx/>
                <a:uFillTx/>
                <a:latin typeface="Gill Sans MT" panose="020B0502020104020203" pitchFamily="34" charset="0"/>
                <a:ea typeface="+mn-ea"/>
                <a:cs typeface="+mn-cs"/>
              </a:rPr>
              <a:t>precharges</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 a subarray using multiple precharge units</a:t>
            </a: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5" name="Rounded Rectangle 194"/>
          <p:cNvSpPr/>
          <p:nvPr/>
        </p:nvSpPr>
        <p:spPr>
          <a:xfrm>
            <a:off x="501524" y="4737825"/>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196" name="Straight Connector 195"/>
          <p:cNvCxnSpPr>
            <a:endCxn id="227" idx="6"/>
          </p:cNvCxnSpPr>
          <p:nvPr/>
        </p:nvCxnSpPr>
        <p:spPr>
          <a:xfrm flipV="1">
            <a:off x="824494" y="4874985"/>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97" name="Straight Connector 196"/>
          <p:cNvCxnSpPr>
            <a:endCxn id="228" idx="6"/>
          </p:cNvCxnSpPr>
          <p:nvPr/>
        </p:nvCxnSpPr>
        <p:spPr>
          <a:xfrm flipV="1">
            <a:off x="824494" y="5208188"/>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98" name="Group 197"/>
          <p:cNvGrpSpPr/>
          <p:nvPr/>
        </p:nvGrpSpPr>
        <p:grpSpPr>
          <a:xfrm>
            <a:off x="961653" y="5437235"/>
            <a:ext cx="274320" cy="517424"/>
            <a:chOff x="7527818" y="3399502"/>
            <a:chExt cx="365760" cy="689898"/>
          </a:xfrm>
        </p:grpSpPr>
        <p:sp>
          <p:nvSpPr>
            <p:cNvPr id="199" name="Rounded Rectangle 198"/>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0" name="Group 199"/>
            <p:cNvGrpSpPr/>
            <p:nvPr/>
          </p:nvGrpSpPr>
          <p:grpSpPr>
            <a:xfrm>
              <a:off x="7596548" y="3446841"/>
              <a:ext cx="228300" cy="595221"/>
              <a:chOff x="6229860" y="2963660"/>
              <a:chExt cx="228300" cy="595221"/>
            </a:xfrm>
          </p:grpSpPr>
          <p:sp>
            <p:nvSpPr>
              <p:cNvPr id="201" name="Rounded Rectangle 200"/>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02" name="Rounded Rectangle 201"/>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03" name="Oval 202"/>
          <p:cNvSpPr/>
          <p:nvPr/>
        </p:nvSpPr>
        <p:spPr>
          <a:xfrm>
            <a:off x="961653"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961653"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05" name="Straight Connector 204"/>
          <p:cNvCxnSpPr>
            <a:stCxn id="203" idx="0"/>
            <a:endCxn id="199" idx="0"/>
          </p:cNvCxnSpPr>
          <p:nvPr/>
        </p:nvCxnSpPr>
        <p:spPr>
          <a:xfrm>
            <a:off x="1098813"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06" name="Group 205"/>
          <p:cNvGrpSpPr/>
          <p:nvPr/>
        </p:nvGrpSpPr>
        <p:grpSpPr>
          <a:xfrm>
            <a:off x="1518182" y="5437235"/>
            <a:ext cx="274320" cy="517424"/>
            <a:chOff x="7527818" y="3399502"/>
            <a:chExt cx="365760" cy="689898"/>
          </a:xfrm>
        </p:grpSpPr>
        <p:sp>
          <p:nvSpPr>
            <p:cNvPr id="207" name="Rounded Rectangle 20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8" name="Group 207"/>
            <p:cNvGrpSpPr/>
            <p:nvPr/>
          </p:nvGrpSpPr>
          <p:grpSpPr>
            <a:xfrm>
              <a:off x="7596548" y="3446841"/>
              <a:ext cx="228300" cy="595221"/>
              <a:chOff x="6229860" y="2963660"/>
              <a:chExt cx="228300" cy="595221"/>
            </a:xfrm>
          </p:grpSpPr>
          <p:sp>
            <p:nvSpPr>
              <p:cNvPr id="209" name="Rounded Rectangle 20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0" name="Rounded Rectangle 20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1" name="Oval 210"/>
          <p:cNvSpPr/>
          <p:nvPr/>
        </p:nvSpPr>
        <p:spPr>
          <a:xfrm>
            <a:off x="151818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12" name="Oval 211"/>
          <p:cNvSpPr/>
          <p:nvPr/>
        </p:nvSpPr>
        <p:spPr>
          <a:xfrm>
            <a:off x="151818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13" name="Straight Connector 212"/>
          <p:cNvCxnSpPr>
            <a:stCxn id="211" idx="0"/>
            <a:endCxn id="207" idx="0"/>
          </p:cNvCxnSpPr>
          <p:nvPr/>
        </p:nvCxnSpPr>
        <p:spPr>
          <a:xfrm>
            <a:off x="165534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14" name="Group 213"/>
          <p:cNvGrpSpPr/>
          <p:nvPr/>
        </p:nvGrpSpPr>
        <p:grpSpPr>
          <a:xfrm>
            <a:off x="2074712" y="5437235"/>
            <a:ext cx="274320" cy="517424"/>
            <a:chOff x="7527818" y="3399502"/>
            <a:chExt cx="365760" cy="689898"/>
          </a:xfrm>
        </p:grpSpPr>
        <p:sp>
          <p:nvSpPr>
            <p:cNvPr id="215" name="Rounded Rectangle 21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16" name="Group 215"/>
            <p:cNvGrpSpPr/>
            <p:nvPr/>
          </p:nvGrpSpPr>
          <p:grpSpPr>
            <a:xfrm>
              <a:off x="7596548" y="3446841"/>
              <a:ext cx="228300" cy="595221"/>
              <a:chOff x="6229860" y="2963660"/>
              <a:chExt cx="228300" cy="595221"/>
            </a:xfrm>
          </p:grpSpPr>
          <p:sp>
            <p:nvSpPr>
              <p:cNvPr id="217" name="Rounded Rectangle 21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8" name="Rounded Rectangle 21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9" name="Oval 218"/>
          <p:cNvSpPr/>
          <p:nvPr/>
        </p:nvSpPr>
        <p:spPr>
          <a:xfrm>
            <a:off x="207471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0" name="Oval 219"/>
          <p:cNvSpPr/>
          <p:nvPr/>
        </p:nvSpPr>
        <p:spPr>
          <a:xfrm>
            <a:off x="207471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1" name="Straight Connector 220"/>
          <p:cNvCxnSpPr>
            <a:stCxn id="219" idx="0"/>
            <a:endCxn id="215" idx="0"/>
          </p:cNvCxnSpPr>
          <p:nvPr/>
        </p:nvCxnSpPr>
        <p:spPr>
          <a:xfrm>
            <a:off x="221187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22" name="Group 221"/>
          <p:cNvGrpSpPr/>
          <p:nvPr/>
        </p:nvGrpSpPr>
        <p:grpSpPr>
          <a:xfrm>
            <a:off x="2631241" y="5437235"/>
            <a:ext cx="274320" cy="517424"/>
            <a:chOff x="7527818" y="3399502"/>
            <a:chExt cx="365760" cy="689898"/>
          </a:xfrm>
        </p:grpSpPr>
        <p:sp>
          <p:nvSpPr>
            <p:cNvPr id="223" name="Rounded Rectangle 22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24" name="Group 223"/>
            <p:cNvGrpSpPr/>
            <p:nvPr/>
          </p:nvGrpSpPr>
          <p:grpSpPr>
            <a:xfrm>
              <a:off x="7596548" y="3446841"/>
              <a:ext cx="228300" cy="595221"/>
              <a:chOff x="6229860" y="2963660"/>
              <a:chExt cx="228300" cy="595221"/>
            </a:xfrm>
          </p:grpSpPr>
          <p:sp>
            <p:nvSpPr>
              <p:cNvPr id="225" name="Rounded Rectangle 22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26" name="Rounded Rectangle 22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27" name="Oval 226"/>
          <p:cNvSpPr/>
          <p:nvPr/>
        </p:nvSpPr>
        <p:spPr>
          <a:xfrm>
            <a:off x="2631241"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2631241"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9" name="Straight Connector 228"/>
          <p:cNvCxnSpPr>
            <a:stCxn id="227" idx="0"/>
            <a:endCxn id="223" idx="0"/>
          </p:cNvCxnSpPr>
          <p:nvPr/>
        </p:nvCxnSpPr>
        <p:spPr>
          <a:xfrm>
            <a:off x="2768401"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30" name="subarray"/>
          <p:cNvGrpSpPr/>
          <p:nvPr/>
        </p:nvGrpSpPr>
        <p:grpSpPr>
          <a:xfrm>
            <a:off x="4722692" y="3317783"/>
            <a:ext cx="2404037" cy="1216834"/>
            <a:chOff x="5247599" y="2133191"/>
            <a:chExt cx="3205383" cy="1622445"/>
          </a:xfrm>
        </p:grpSpPr>
        <p:sp>
          <p:nvSpPr>
            <p:cNvPr id="231" name="Rounded Rectangle 23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32" name="Straight Connector 231"/>
            <p:cNvCxnSpPr>
              <a:endCxn id="24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33" name="Straight Connector 232"/>
            <p:cNvCxnSpPr>
              <a:endCxn id="24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34" name="Group 233"/>
            <p:cNvGrpSpPr/>
            <p:nvPr/>
          </p:nvGrpSpPr>
          <p:grpSpPr>
            <a:xfrm>
              <a:off x="5861105" y="2133191"/>
              <a:ext cx="365760" cy="1622445"/>
              <a:chOff x="5861105" y="2133191"/>
              <a:chExt cx="365760" cy="1622445"/>
            </a:xfrm>
          </p:grpSpPr>
          <p:grpSp>
            <p:nvGrpSpPr>
              <p:cNvPr id="262" name="Group 261"/>
              <p:cNvGrpSpPr/>
              <p:nvPr/>
            </p:nvGrpSpPr>
            <p:grpSpPr>
              <a:xfrm>
                <a:off x="5861105" y="3065738"/>
                <a:ext cx="365760" cy="689898"/>
                <a:chOff x="7527818" y="3399502"/>
                <a:chExt cx="365760" cy="689898"/>
              </a:xfrm>
            </p:grpSpPr>
            <p:sp>
              <p:nvSpPr>
                <p:cNvPr id="266" name="Rounded Rectangle 26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67" name="Group 266"/>
                <p:cNvGrpSpPr/>
                <p:nvPr/>
              </p:nvGrpSpPr>
              <p:grpSpPr>
                <a:xfrm>
                  <a:off x="7596548" y="3446841"/>
                  <a:ext cx="228300" cy="595221"/>
                  <a:chOff x="6229860" y="2963660"/>
                  <a:chExt cx="228300" cy="595221"/>
                </a:xfrm>
              </p:grpSpPr>
              <p:sp>
                <p:nvSpPr>
                  <p:cNvPr id="268" name="Rounded Rectangle 26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9" name="Rounded Rectangle 26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63" name="Straight Connector 262"/>
              <p:cNvCxnSpPr>
                <a:stCxn id="264" idx="0"/>
                <a:endCxn id="26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64" name="Oval 26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65" name="Oval 26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5" name="Group 234"/>
            <p:cNvGrpSpPr/>
            <p:nvPr/>
          </p:nvGrpSpPr>
          <p:grpSpPr>
            <a:xfrm>
              <a:off x="6603144" y="2133191"/>
              <a:ext cx="365760" cy="1622445"/>
              <a:chOff x="5861105" y="2133191"/>
              <a:chExt cx="365760" cy="1622445"/>
            </a:xfrm>
          </p:grpSpPr>
          <p:grpSp>
            <p:nvGrpSpPr>
              <p:cNvPr id="254" name="Group 253"/>
              <p:cNvGrpSpPr/>
              <p:nvPr/>
            </p:nvGrpSpPr>
            <p:grpSpPr>
              <a:xfrm>
                <a:off x="5861105" y="3065738"/>
                <a:ext cx="365760" cy="689898"/>
                <a:chOff x="7527818" y="3399502"/>
                <a:chExt cx="365760" cy="689898"/>
              </a:xfrm>
            </p:grpSpPr>
            <p:sp>
              <p:nvSpPr>
                <p:cNvPr id="258" name="Rounded Rectangle 25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9" name="Group 258"/>
                <p:cNvGrpSpPr/>
                <p:nvPr/>
              </p:nvGrpSpPr>
              <p:grpSpPr>
                <a:xfrm>
                  <a:off x="7596548" y="3446841"/>
                  <a:ext cx="228300" cy="595221"/>
                  <a:chOff x="6229860" y="2963660"/>
                  <a:chExt cx="228300" cy="595221"/>
                </a:xfrm>
              </p:grpSpPr>
              <p:sp>
                <p:nvSpPr>
                  <p:cNvPr id="260" name="Rounded Rectangle 25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1" name="Rounded Rectangle 26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55" name="Straight Connector 254"/>
              <p:cNvCxnSpPr>
                <a:stCxn id="256" idx="0"/>
                <a:endCxn id="25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6" name="Oval 25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57" name="Oval 25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6" name="Group 235"/>
            <p:cNvGrpSpPr/>
            <p:nvPr/>
          </p:nvGrpSpPr>
          <p:grpSpPr>
            <a:xfrm>
              <a:off x="7345183" y="2133191"/>
              <a:ext cx="365760" cy="1622445"/>
              <a:chOff x="5861105" y="2133191"/>
              <a:chExt cx="365760" cy="1622445"/>
            </a:xfrm>
          </p:grpSpPr>
          <p:grpSp>
            <p:nvGrpSpPr>
              <p:cNvPr id="246" name="Group 245"/>
              <p:cNvGrpSpPr/>
              <p:nvPr/>
            </p:nvGrpSpPr>
            <p:grpSpPr>
              <a:xfrm>
                <a:off x="5861105" y="3065738"/>
                <a:ext cx="365760" cy="689898"/>
                <a:chOff x="7527818" y="3399502"/>
                <a:chExt cx="365760" cy="689898"/>
              </a:xfrm>
            </p:grpSpPr>
            <p:sp>
              <p:nvSpPr>
                <p:cNvPr id="250" name="Rounded Rectangle 24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1" name="Group 250"/>
                <p:cNvGrpSpPr/>
                <p:nvPr/>
              </p:nvGrpSpPr>
              <p:grpSpPr>
                <a:xfrm>
                  <a:off x="7596548" y="3446841"/>
                  <a:ext cx="228300" cy="595221"/>
                  <a:chOff x="6229860" y="2963660"/>
                  <a:chExt cx="228300" cy="595221"/>
                </a:xfrm>
              </p:grpSpPr>
              <p:sp>
                <p:nvSpPr>
                  <p:cNvPr id="252" name="Rounded Rectangle 25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53" name="Rounded Rectangle 25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47" name="Straight Connector 246"/>
              <p:cNvCxnSpPr>
                <a:stCxn id="248" idx="0"/>
                <a:endCxn id="25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8" name="Oval 24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9" name="Oval 24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7" name="Group 236"/>
            <p:cNvGrpSpPr/>
            <p:nvPr/>
          </p:nvGrpSpPr>
          <p:grpSpPr>
            <a:xfrm>
              <a:off x="8087222" y="2133191"/>
              <a:ext cx="365760" cy="1622445"/>
              <a:chOff x="5861105" y="2133191"/>
              <a:chExt cx="365760" cy="1622445"/>
            </a:xfrm>
          </p:grpSpPr>
          <p:grpSp>
            <p:nvGrpSpPr>
              <p:cNvPr id="238" name="Group 237"/>
              <p:cNvGrpSpPr/>
              <p:nvPr/>
            </p:nvGrpSpPr>
            <p:grpSpPr>
              <a:xfrm>
                <a:off x="5861105" y="3065738"/>
                <a:ext cx="365760" cy="689898"/>
                <a:chOff x="7527818" y="3399502"/>
                <a:chExt cx="365760" cy="689898"/>
              </a:xfrm>
            </p:grpSpPr>
            <p:sp>
              <p:nvSpPr>
                <p:cNvPr id="242" name="Rounded Rectangle 2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43" name="Group 242"/>
                <p:cNvGrpSpPr/>
                <p:nvPr/>
              </p:nvGrpSpPr>
              <p:grpSpPr>
                <a:xfrm>
                  <a:off x="7596548" y="3446841"/>
                  <a:ext cx="228300" cy="595221"/>
                  <a:chOff x="6229860" y="2963660"/>
                  <a:chExt cx="228300" cy="595221"/>
                </a:xfrm>
              </p:grpSpPr>
              <p:sp>
                <p:nvSpPr>
                  <p:cNvPr id="244" name="Rounded Rectangle 2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45" name="Rounded Rectangle 2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39" name="Straight Connector 238"/>
              <p:cNvCxnSpPr>
                <a:stCxn id="240" idx="0"/>
                <a:endCxn id="24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0" name="Oval 23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270" name="subarray"/>
          <p:cNvGrpSpPr/>
          <p:nvPr/>
        </p:nvGrpSpPr>
        <p:grpSpPr>
          <a:xfrm>
            <a:off x="501524" y="3322525"/>
            <a:ext cx="2404037" cy="1216834"/>
            <a:chOff x="5247599" y="2133191"/>
            <a:chExt cx="3205383" cy="1622445"/>
          </a:xfrm>
        </p:grpSpPr>
        <p:sp>
          <p:nvSpPr>
            <p:cNvPr id="271" name="Rounded Rectangle 27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72" name="Straight Connector 271"/>
            <p:cNvCxnSpPr>
              <a:endCxn id="28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73" name="Straight Connector 272"/>
            <p:cNvCxnSpPr>
              <a:endCxn id="28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74" name="Group 273"/>
            <p:cNvGrpSpPr/>
            <p:nvPr/>
          </p:nvGrpSpPr>
          <p:grpSpPr>
            <a:xfrm>
              <a:off x="5861105" y="2133191"/>
              <a:ext cx="365760" cy="1622445"/>
              <a:chOff x="5861105" y="2133191"/>
              <a:chExt cx="365760" cy="1622445"/>
            </a:xfrm>
          </p:grpSpPr>
          <p:grpSp>
            <p:nvGrpSpPr>
              <p:cNvPr id="302" name="Group 301"/>
              <p:cNvGrpSpPr/>
              <p:nvPr/>
            </p:nvGrpSpPr>
            <p:grpSpPr>
              <a:xfrm>
                <a:off x="5861105" y="3065738"/>
                <a:ext cx="365760" cy="689898"/>
                <a:chOff x="7527818" y="3399502"/>
                <a:chExt cx="365760" cy="689898"/>
              </a:xfrm>
            </p:grpSpPr>
            <p:sp>
              <p:nvSpPr>
                <p:cNvPr id="306" name="Rounded Rectangle 30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07" name="Group 306"/>
                <p:cNvGrpSpPr/>
                <p:nvPr/>
              </p:nvGrpSpPr>
              <p:grpSpPr>
                <a:xfrm>
                  <a:off x="7596548" y="3446841"/>
                  <a:ext cx="228300" cy="595221"/>
                  <a:chOff x="6229860" y="2963660"/>
                  <a:chExt cx="228300" cy="595221"/>
                </a:xfrm>
              </p:grpSpPr>
              <p:sp>
                <p:nvSpPr>
                  <p:cNvPr id="308" name="Rounded Rectangle 30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9" name="Rounded Rectangle 30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303" name="Straight Connector 302"/>
              <p:cNvCxnSpPr>
                <a:stCxn id="304" idx="0"/>
                <a:endCxn id="30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304" name="Oval 30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05" name="Oval 30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5" name="Group 274"/>
            <p:cNvGrpSpPr/>
            <p:nvPr/>
          </p:nvGrpSpPr>
          <p:grpSpPr>
            <a:xfrm>
              <a:off x="6603144" y="2133191"/>
              <a:ext cx="365760" cy="1622445"/>
              <a:chOff x="5861105" y="2133191"/>
              <a:chExt cx="365760" cy="1622445"/>
            </a:xfrm>
          </p:grpSpPr>
          <p:grpSp>
            <p:nvGrpSpPr>
              <p:cNvPr id="294" name="Group 293"/>
              <p:cNvGrpSpPr/>
              <p:nvPr/>
            </p:nvGrpSpPr>
            <p:grpSpPr>
              <a:xfrm>
                <a:off x="5861105" y="3065738"/>
                <a:ext cx="365760" cy="689898"/>
                <a:chOff x="7527818" y="3399502"/>
                <a:chExt cx="365760" cy="689898"/>
              </a:xfrm>
            </p:grpSpPr>
            <p:sp>
              <p:nvSpPr>
                <p:cNvPr id="298" name="Rounded Rectangle 29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9" name="Group 298"/>
                <p:cNvGrpSpPr/>
                <p:nvPr/>
              </p:nvGrpSpPr>
              <p:grpSpPr>
                <a:xfrm>
                  <a:off x="7596548" y="3446841"/>
                  <a:ext cx="228300" cy="595221"/>
                  <a:chOff x="6229860" y="2963660"/>
                  <a:chExt cx="228300" cy="595221"/>
                </a:xfrm>
              </p:grpSpPr>
              <p:sp>
                <p:nvSpPr>
                  <p:cNvPr id="300" name="Rounded Rectangle 29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1" name="Rounded Rectangle 30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95" name="Straight Connector 294"/>
              <p:cNvCxnSpPr>
                <a:stCxn id="296" idx="0"/>
                <a:endCxn id="29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96" name="Oval 29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97" name="Oval 29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6" name="Group 275"/>
            <p:cNvGrpSpPr/>
            <p:nvPr/>
          </p:nvGrpSpPr>
          <p:grpSpPr>
            <a:xfrm>
              <a:off x="7345183" y="2133191"/>
              <a:ext cx="365760" cy="1622445"/>
              <a:chOff x="5861105" y="2133191"/>
              <a:chExt cx="365760" cy="1622445"/>
            </a:xfrm>
          </p:grpSpPr>
          <p:grpSp>
            <p:nvGrpSpPr>
              <p:cNvPr id="286" name="Group 285"/>
              <p:cNvGrpSpPr/>
              <p:nvPr/>
            </p:nvGrpSpPr>
            <p:grpSpPr>
              <a:xfrm>
                <a:off x="5861105" y="3065738"/>
                <a:ext cx="365760" cy="689898"/>
                <a:chOff x="7527818" y="3399502"/>
                <a:chExt cx="365760" cy="689898"/>
              </a:xfrm>
            </p:grpSpPr>
            <p:sp>
              <p:nvSpPr>
                <p:cNvPr id="290" name="Rounded Rectangle 28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1" name="Group 290"/>
                <p:cNvGrpSpPr/>
                <p:nvPr/>
              </p:nvGrpSpPr>
              <p:grpSpPr>
                <a:xfrm>
                  <a:off x="7596548" y="3446841"/>
                  <a:ext cx="228300" cy="595221"/>
                  <a:chOff x="6229860" y="2963660"/>
                  <a:chExt cx="228300" cy="595221"/>
                </a:xfrm>
              </p:grpSpPr>
              <p:sp>
                <p:nvSpPr>
                  <p:cNvPr id="292" name="Rounded Rectangle 29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93" name="Rounded Rectangle 29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87" name="Straight Connector 286"/>
              <p:cNvCxnSpPr>
                <a:stCxn id="288" idx="0"/>
                <a:endCxn id="29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8" name="Oval 28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9" name="Oval 28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7" name="Group 276"/>
            <p:cNvGrpSpPr/>
            <p:nvPr/>
          </p:nvGrpSpPr>
          <p:grpSpPr>
            <a:xfrm>
              <a:off x="8087222" y="2133191"/>
              <a:ext cx="365760" cy="1622445"/>
              <a:chOff x="5861105" y="2133191"/>
              <a:chExt cx="365760" cy="1622445"/>
            </a:xfrm>
          </p:grpSpPr>
          <p:grpSp>
            <p:nvGrpSpPr>
              <p:cNvPr id="278" name="Group 277"/>
              <p:cNvGrpSpPr/>
              <p:nvPr/>
            </p:nvGrpSpPr>
            <p:grpSpPr>
              <a:xfrm>
                <a:off x="5861105" y="3065738"/>
                <a:ext cx="365760" cy="689898"/>
                <a:chOff x="7527818" y="3399502"/>
                <a:chExt cx="365760" cy="689898"/>
              </a:xfrm>
            </p:grpSpPr>
            <p:sp>
              <p:nvSpPr>
                <p:cNvPr id="282" name="Rounded Rectangle 28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83" name="Group 282"/>
                <p:cNvGrpSpPr/>
                <p:nvPr/>
              </p:nvGrpSpPr>
              <p:grpSpPr>
                <a:xfrm>
                  <a:off x="7596548" y="3446841"/>
                  <a:ext cx="228300" cy="595221"/>
                  <a:chOff x="6229860" y="2963660"/>
                  <a:chExt cx="228300" cy="595221"/>
                </a:xfrm>
              </p:grpSpPr>
              <p:sp>
                <p:nvSpPr>
                  <p:cNvPr id="284" name="Rounded Rectangle 28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85" name="Rounded Rectangle 28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79" name="Straight Connector 278"/>
              <p:cNvCxnSpPr>
                <a:stCxn id="280" idx="0"/>
                <a:endCxn id="28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0" name="Oval 27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1" name="Oval 28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311" name="Group 310"/>
          <p:cNvGrpSpPr/>
          <p:nvPr/>
        </p:nvGrpSpPr>
        <p:grpSpPr>
          <a:xfrm>
            <a:off x="1134177" y="5147915"/>
            <a:ext cx="3441781" cy="670049"/>
            <a:chOff x="1512236" y="5544955"/>
            <a:chExt cx="4589041" cy="893398"/>
          </a:xfrm>
        </p:grpSpPr>
        <p:grpSp>
          <p:nvGrpSpPr>
            <p:cNvPr id="312" name="Group 311"/>
            <p:cNvGrpSpPr/>
            <p:nvPr/>
          </p:nvGrpSpPr>
          <p:grpSpPr>
            <a:xfrm>
              <a:off x="1512236" y="5626100"/>
              <a:ext cx="2570125" cy="812253"/>
              <a:chOff x="1512236" y="5626100"/>
              <a:chExt cx="2570125" cy="812253"/>
            </a:xfrm>
          </p:grpSpPr>
          <p:sp>
            <p:nvSpPr>
              <p:cNvPr id="314" name="Freeform 31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5" name="Freeform 31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6" name="Freeform 31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7" name="Freeform 31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313" name="ref1"/>
            <p:cNvSpPr/>
            <p:nvPr/>
          </p:nvSpPr>
          <p:spPr>
            <a:xfrm>
              <a:off x="3877536" y="5544955"/>
              <a:ext cx="2223741" cy="374766"/>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Tw Cen MT"/>
                </a:rPr>
                <a:t>Precharging</a:t>
              </a:r>
            </a:p>
          </p:txBody>
        </p:sp>
      </p:grpSp>
      <p:sp>
        <p:nvSpPr>
          <p:cNvPr id="318" name="Rounded Rectangle 317"/>
          <p:cNvSpPr/>
          <p:nvPr/>
        </p:nvSpPr>
        <p:spPr>
          <a:xfrm>
            <a:off x="4722692" y="4776208"/>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319" name="Straight Connector 318"/>
          <p:cNvCxnSpPr>
            <a:endCxn id="350" idx="6"/>
          </p:cNvCxnSpPr>
          <p:nvPr/>
        </p:nvCxnSpPr>
        <p:spPr>
          <a:xfrm flipV="1">
            <a:off x="5045662" y="4913369"/>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320" name="Straight Connector 319"/>
          <p:cNvCxnSpPr>
            <a:endCxn id="351" idx="6"/>
          </p:cNvCxnSpPr>
          <p:nvPr/>
        </p:nvCxnSpPr>
        <p:spPr>
          <a:xfrm flipV="1">
            <a:off x="5045662" y="5246571"/>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321" name="Group 320"/>
          <p:cNvGrpSpPr/>
          <p:nvPr/>
        </p:nvGrpSpPr>
        <p:grpSpPr>
          <a:xfrm>
            <a:off x="5182821" y="5475619"/>
            <a:ext cx="274320" cy="517424"/>
            <a:chOff x="7527818" y="3399502"/>
            <a:chExt cx="365760" cy="689898"/>
          </a:xfrm>
        </p:grpSpPr>
        <p:sp>
          <p:nvSpPr>
            <p:cNvPr id="322" name="Rounded Rectangle 32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23" name="Group 322"/>
            <p:cNvGrpSpPr/>
            <p:nvPr/>
          </p:nvGrpSpPr>
          <p:grpSpPr>
            <a:xfrm>
              <a:off x="7596548" y="3446841"/>
              <a:ext cx="228300" cy="595221"/>
              <a:chOff x="6229860" y="2963660"/>
              <a:chExt cx="228300" cy="595221"/>
            </a:xfrm>
          </p:grpSpPr>
          <p:sp>
            <p:nvSpPr>
              <p:cNvPr id="324" name="Rounded Rectangle 32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25" name="Rounded Rectangle 32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26" name="Oval 325"/>
          <p:cNvSpPr/>
          <p:nvPr/>
        </p:nvSpPr>
        <p:spPr>
          <a:xfrm>
            <a:off x="5182821"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27" name="Oval 326"/>
          <p:cNvSpPr/>
          <p:nvPr/>
        </p:nvSpPr>
        <p:spPr>
          <a:xfrm>
            <a:off x="5182821"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28" name="Straight Connector 327"/>
          <p:cNvCxnSpPr>
            <a:stCxn id="326" idx="0"/>
            <a:endCxn id="322" idx="0"/>
          </p:cNvCxnSpPr>
          <p:nvPr/>
        </p:nvCxnSpPr>
        <p:spPr>
          <a:xfrm>
            <a:off x="5319981"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29" name="Group 328"/>
          <p:cNvGrpSpPr/>
          <p:nvPr/>
        </p:nvGrpSpPr>
        <p:grpSpPr>
          <a:xfrm>
            <a:off x="5739350" y="5475619"/>
            <a:ext cx="274320" cy="517424"/>
            <a:chOff x="7527818" y="3399502"/>
            <a:chExt cx="365760" cy="689898"/>
          </a:xfrm>
        </p:grpSpPr>
        <p:sp>
          <p:nvSpPr>
            <p:cNvPr id="330" name="Rounded Rectangle 3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1" name="Group 330"/>
            <p:cNvGrpSpPr/>
            <p:nvPr/>
          </p:nvGrpSpPr>
          <p:grpSpPr>
            <a:xfrm>
              <a:off x="7596548" y="3446841"/>
              <a:ext cx="228300" cy="595221"/>
              <a:chOff x="6229860" y="2963660"/>
              <a:chExt cx="228300" cy="595221"/>
            </a:xfrm>
          </p:grpSpPr>
          <p:sp>
            <p:nvSpPr>
              <p:cNvPr id="332" name="Rounded Rectangle 3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33" name="Rounded Rectangle 3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34" name="Oval 333"/>
          <p:cNvSpPr/>
          <p:nvPr/>
        </p:nvSpPr>
        <p:spPr>
          <a:xfrm>
            <a:off x="573935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35" name="Oval 334"/>
          <p:cNvSpPr/>
          <p:nvPr/>
        </p:nvSpPr>
        <p:spPr>
          <a:xfrm>
            <a:off x="573935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36" name="Straight Connector 335"/>
          <p:cNvCxnSpPr>
            <a:stCxn id="334" idx="0"/>
            <a:endCxn id="330" idx="0"/>
          </p:cNvCxnSpPr>
          <p:nvPr/>
        </p:nvCxnSpPr>
        <p:spPr>
          <a:xfrm>
            <a:off x="587651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37" name="Group 336"/>
          <p:cNvGrpSpPr/>
          <p:nvPr/>
        </p:nvGrpSpPr>
        <p:grpSpPr>
          <a:xfrm>
            <a:off x="6295880" y="5475619"/>
            <a:ext cx="274320" cy="517424"/>
            <a:chOff x="7527818" y="3399502"/>
            <a:chExt cx="365760" cy="689898"/>
          </a:xfrm>
        </p:grpSpPr>
        <p:sp>
          <p:nvSpPr>
            <p:cNvPr id="338" name="Rounded Rectangle 3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9" name="Group 338"/>
            <p:cNvGrpSpPr/>
            <p:nvPr/>
          </p:nvGrpSpPr>
          <p:grpSpPr>
            <a:xfrm>
              <a:off x="7596548" y="3446841"/>
              <a:ext cx="228300" cy="595221"/>
              <a:chOff x="6229860" y="2963660"/>
              <a:chExt cx="228300" cy="595221"/>
            </a:xfrm>
          </p:grpSpPr>
          <p:sp>
            <p:nvSpPr>
              <p:cNvPr id="340" name="Rounded Rectangle 3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1" name="Rounded Rectangle 3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42" name="Oval 341"/>
          <p:cNvSpPr/>
          <p:nvPr/>
        </p:nvSpPr>
        <p:spPr>
          <a:xfrm>
            <a:off x="629588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43" name="Oval 342"/>
          <p:cNvSpPr/>
          <p:nvPr/>
        </p:nvSpPr>
        <p:spPr>
          <a:xfrm>
            <a:off x="629588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44" name="Straight Connector 343"/>
          <p:cNvCxnSpPr>
            <a:stCxn id="342" idx="0"/>
            <a:endCxn id="338" idx="0"/>
          </p:cNvCxnSpPr>
          <p:nvPr/>
        </p:nvCxnSpPr>
        <p:spPr>
          <a:xfrm>
            <a:off x="643304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45" name="Group 344"/>
          <p:cNvGrpSpPr/>
          <p:nvPr/>
        </p:nvGrpSpPr>
        <p:grpSpPr>
          <a:xfrm>
            <a:off x="6852409" y="5475619"/>
            <a:ext cx="274320" cy="517424"/>
            <a:chOff x="7527818" y="3399502"/>
            <a:chExt cx="365760" cy="689898"/>
          </a:xfrm>
        </p:grpSpPr>
        <p:sp>
          <p:nvSpPr>
            <p:cNvPr id="346" name="Rounded Rectangle 34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47" name="Group 346"/>
            <p:cNvGrpSpPr/>
            <p:nvPr/>
          </p:nvGrpSpPr>
          <p:grpSpPr>
            <a:xfrm>
              <a:off x="7596548" y="3446841"/>
              <a:ext cx="228300" cy="595221"/>
              <a:chOff x="6229860" y="2963660"/>
              <a:chExt cx="228300" cy="595221"/>
            </a:xfrm>
          </p:grpSpPr>
          <p:sp>
            <p:nvSpPr>
              <p:cNvPr id="348" name="Rounded Rectangle 34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9" name="Rounded Rectangle 34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50" name="Oval 349"/>
          <p:cNvSpPr/>
          <p:nvPr/>
        </p:nvSpPr>
        <p:spPr>
          <a:xfrm>
            <a:off x="6852409"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51" name="Oval 350"/>
          <p:cNvSpPr/>
          <p:nvPr/>
        </p:nvSpPr>
        <p:spPr>
          <a:xfrm>
            <a:off x="6852409"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52" name="Straight Connector 351"/>
          <p:cNvCxnSpPr>
            <a:stCxn id="350" idx="0"/>
            <a:endCxn id="346" idx="0"/>
          </p:cNvCxnSpPr>
          <p:nvPr/>
        </p:nvCxnSpPr>
        <p:spPr>
          <a:xfrm>
            <a:off x="6989569"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sp>
        <p:nvSpPr>
          <p:cNvPr id="353" name="ref1"/>
          <p:cNvSpPr/>
          <p:nvPr/>
        </p:nvSpPr>
        <p:spPr>
          <a:xfrm>
            <a:off x="7086454" y="4817683"/>
            <a:ext cx="1729997" cy="281075"/>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ea typeface="+mn-ea"/>
                <a:cs typeface="Tw Cen MT"/>
              </a:rPr>
              <a:t>Activated row</a:t>
            </a:r>
          </a:p>
        </p:txBody>
      </p:sp>
      <p:grpSp>
        <p:nvGrpSpPr>
          <p:cNvPr id="194" name="closed iso"/>
          <p:cNvGrpSpPr/>
          <p:nvPr/>
        </p:nvGrpSpPr>
        <p:grpSpPr>
          <a:xfrm>
            <a:off x="4964479" y="4481110"/>
            <a:ext cx="2243432" cy="310138"/>
            <a:chOff x="6235520" y="3801189"/>
            <a:chExt cx="1648889" cy="467501"/>
          </a:xfrm>
        </p:grpSpPr>
        <p:sp>
          <p:nvSpPr>
            <p:cNvPr id="383"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384" name="Group 383"/>
            <p:cNvGrpSpPr/>
            <p:nvPr/>
          </p:nvGrpSpPr>
          <p:grpSpPr>
            <a:xfrm>
              <a:off x="6495645" y="3805186"/>
              <a:ext cx="2327" cy="462341"/>
              <a:chOff x="2211208" y="3911669"/>
              <a:chExt cx="2327" cy="462341"/>
            </a:xfrm>
          </p:grpSpPr>
          <p:cxnSp>
            <p:nvCxnSpPr>
              <p:cNvPr id="399" name="Straight Connector 398"/>
              <p:cNvCxnSpPr/>
              <p:nvPr/>
            </p:nvCxnSpPr>
            <p:spPr>
              <a:xfrm>
                <a:off x="2212371"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211208"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p:nvGrpSpPr>
          <p:grpSpPr>
            <a:xfrm>
              <a:off x="6905534" y="3806349"/>
              <a:ext cx="2327" cy="462341"/>
              <a:chOff x="2204374" y="3911669"/>
              <a:chExt cx="2327" cy="462341"/>
            </a:xfrm>
          </p:grpSpPr>
          <p:cxnSp>
            <p:nvCxnSpPr>
              <p:cNvPr id="397" name="Straight Connector 396"/>
              <p:cNvCxnSpPr/>
              <p:nvPr/>
            </p:nvCxnSpPr>
            <p:spPr>
              <a:xfrm>
                <a:off x="220553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2204374"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p:nvGrpSpPr>
          <p:grpSpPr>
            <a:xfrm>
              <a:off x="7312195" y="3806349"/>
              <a:ext cx="2115" cy="462341"/>
              <a:chOff x="2193959" y="3911669"/>
              <a:chExt cx="2115" cy="462341"/>
            </a:xfrm>
          </p:grpSpPr>
          <p:cxnSp>
            <p:nvCxnSpPr>
              <p:cNvPr id="395" name="Straight Connector 394"/>
              <p:cNvCxnSpPr/>
              <p:nvPr/>
            </p:nvCxnSpPr>
            <p:spPr>
              <a:xfrm>
                <a:off x="2195019"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2193959" y="4318103"/>
                <a:ext cx="2115"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p:nvGrpSpPr>
          <p:grpSpPr>
            <a:xfrm>
              <a:off x="7722766" y="3801189"/>
              <a:ext cx="2327" cy="462341"/>
              <a:chOff x="2190615" y="3911669"/>
              <a:chExt cx="2327" cy="462341"/>
            </a:xfrm>
          </p:grpSpPr>
          <p:cxnSp>
            <p:nvCxnSpPr>
              <p:cNvPr id="393" name="Straight Connector 392"/>
              <p:cNvCxnSpPr/>
              <p:nvPr/>
            </p:nvCxnSpPr>
            <p:spPr>
              <a:xfrm>
                <a:off x="219177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2190615"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389" name="Straight Connector 388"/>
            <p:cNvCxnSpPr/>
            <p:nvPr/>
          </p:nvCxnSpPr>
          <p:spPr>
            <a:xfrm>
              <a:off x="649680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906697"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7313252"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7723929"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8" name="iso_highlight"/>
          <p:cNvGrpSpPr/>
          <p:nvPr/>
        </p:nvGrpSpPr>
        <p:grpSpPr>
          <a:xfrm>
            <a:off x="824495" y="5551204"/>
            <a:ext cx="2785433" cy="461665"/>
            <a:chOff x="824495" y="5551204"/>
            <a:chExt cx="2785433" cy="461665"/>
          </a:xfrm>
        </p:grpSpPr>
        <p:sp>
          <p:nvSpPr>
            <p:cNvPr id="355"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6" name="iso_highlight"/>
          <p:cNvGrpSpPr/>
          <p:nvPr/>
        </p:nvGrpSpPr>
        <p:grpSpPr>
          <a:xfrm>
            <a:off x="5024730" y="5597740"/>
            <a:ext cx="2785433" cy="461665"/>
            <a:chOff x="824495" y="5551204"/>
            <a:chExt cx="2785433" cy="461665"/>
          </a:xfrm>
        </p:grpSpPr>
        <p:sp>
          <p:nvSpPr>
            <p:cNvPr id="357"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58" name="TextBox 357"/>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9" name="iso_highlight"/>
          <p:cNvGrpSpPr/>
          <p:nvPr/>
        </p:nvGrpSpPr>
        <p:grpSpPr>
          <a:xfrm>
            <a:off x="5024730" y="4143048"/>
            <a:ext cx="2785433" cy="461665"/>
            <a:chOff x="824495" y="5551204"/>
            <a:chExt cx="2785433" cy="461665"/>
          </a:xfrm>
        </p:grpSpPr>
        <p:sp>
          <p:nvSpPr>
            <p:cNvPr id="360"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61" name="TextBox 360"/>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401" name="linked_pre"/>
          <p:cNvGrpSpPr/>
          <p:nvPr/>
        </p:nvGrpSpPr>
        <p:grpSpPr>
          <a:xfrm>
            <a:off x="5335650" y="4453997"/>
            <a:ext cx="3541459" cy="1533523"/>
            <a:chOff x="6983729" y="4507306"/>
            <a:chExt cx="4645193" cy="1982225"/>
          </a:xfrm>
        </p:grpSpPr>
        <p:grpSp>
          <p:nvGrpSpPr>
            <p:cNvPr id="402" name="Group 401"/>
            <p:cNvGrpSpPr/>
            <p:nvPr/>
          </p:nvGrpSpPr>
          <p:grpSpPr>
            <a:xfrm>
              <a:off x="6988060" y="5620188"/>
              <a:ext cx="4640862" cy="869343"/>
              <a:chOff x="1512236" y="5569010"/>
              <a:chExt cx="4640862" cy="869343"/>
            </a:xfrm>
          </p:grpSpPr>
          <p:grpSp>
            <p:nvGrpSpPr>
              <p:cNvPr id="408" name="Group 407"/>
              <p:cNvGrpSpPr/>
              <p:nvPr/>
            </p:nvGrpSpPr>
            <p:grpSpPr>
              <a:xfrm>
                <a:off x="1512236" y="5626100"/>
                <a:ext cx="2570125" cy="812253"/>
                <a:chOff x="1512236" y="5626100"/>
                <a:chExt cx="2570125" cy="812253"/>
              </a:xfrm>
            </p:grpSpPr>
            <p:sp>
              <p:nvSpPr>
                <p:cNvPr id="410" name="Freeform 409"/>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1" name="Freeform 410"/>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2" name="Freeform 411"/>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3" name="Freeform 412"/>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409" name="ref1"/>
              <p:cNvSpPr/>
              <p:nvPr/>
            </p:nvSpPr>
            <p:spPr>
              <a:xfrm>
                <a:off x="3929356" y="5569010"/>
                <a:ext cx="2223742" cy="374767"/>
              </a:xfrm>
              <a:prstGeom prst="roundRect">
                <a:avLst/>
              </a:prstGeom>
              <a:no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Linked</a:t>
                </a:r>
                <a:br>
                  <a:rPr kumimoji="0" lang="en-US" sz="2000" b="1" i="0" u="none" strike="noStrike" kern="1200" cap="none" spc="0" normalizeH="0" baseline="0" noProof="0" dirty="0">
                    <a:ln>
                      <a:noFill/>
                    </a:ln>
                    <a:solidFill>
                      <a:prstClr val="black"/>
                    </a:solidFill>
                    <a:effectLst/>
                    <a:uLnTx/>
                    <a:uFillTx/>
                    <a:latin typeface="Gill Sans MT"/>
                    <a:ea typeface="+mn-ea"/>
                    <a:cs typeface="Tw Cen MT"/>
                  </a:rPr>
                </a:b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Precharging</a:t>
                </a:r>
              </a:p>
            </p:txBody>
          </p:sp>
        </p:grpSp>
        <p:grpSp>
          <p:nvGrpSpPr>
            <p:cNvPr id="403" name="Group 402"/>
            <p:cNvGrpSpPr/>
            <p:nvPr/>
          </p:nvGrpSpPr>
          <p:grpSpPr>
            <a:xfrm flipV="1">
              <a:off x="6983729" y="4507306"/>
              <a:ext cx="2570125" cy="812253"/>
              <a:chOff x="1512236" y="5626100"/>
              <a:chExt cx="2570125" cy="812253"/>
            </a:xfrm>
          </p:grpSpPr>
          <p:sp>
            <p:nvSpPr>
              <p:cNvPr id="404" name="Freeform 40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5" name="Freeform 40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6" name="Freeform 40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7" name="Freeform 40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82" name="blind" hidden="1"/>
          <p:cNvSpPr/>
          <p:nvPr/>
        </p:nvSpPr>
        <p:spPr>
          <a:xfrm>
            <a:off x="276621" y="3200400"/>
            <a:ext cx="3750538" cy="1433957"/>
          </a:xfrm>
          <a:prstGeom prst="roundRect">
            <a:avLst>
              <a:gd name="adj" fmla="val 0"/>
            </a:avLst>
          </a:prstGeom>
          <a:solidFill>
            <a:srgbClr val="FFFFFF">
              <a:alpha val="74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469228" y="6090001"/>
            <a:ext cx="3146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Conventional DRAM</a:t>
            </a:r>
          </a:p>
        </p:txBody>
      </p:sp>
      <p:sp>
        <p:nvSpPr>
          <p:cNvPr id="354" name="TextBox 353"/>
          <p:cNvSpPr txBox="1"/>
          <p:nvPr/>
        </p:nvSpPr>
        <p:spPr>
          <a:xfrm>
            <a:off x="5314857" y="6091535"/>
            <a:ext cx="1955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MT"/>
                <a:ea typeface="+mn-ea"/>
                <a:cs typeface="+mn-cs"/>
              </a:rPr>
              <a:t>LISA DRAM</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7" name="Straight Connector 6"/>
          <p:cNvCxnSpPr/>
          <p:nvPr/>
        </p:nvCxnSpPr>
        <p:spPr>
          <a:xfrm>
            <a:off x="4343400" y="3200400"/>
            <a:ext cx="0" cy="3204865"/>
          </a:xfrm>
          <a:prstGeom prst="line">
            <a:avLst/>
          </a:prstGeom>
          <a:ln w="34925" cap="rnd">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85" name="Rectangle 384"/>
          <p:cNvSpPr/>
          <p:nvPr/>
        </p:nvSpPr>
        <p:spPr>
          <a:xfrm>
            <a:off x="0" y="4943696"/>
            <a:ext cx="9144000" cy="1533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Reduces precharge latency by 2.6x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(43% </a:t>
            </a:r>
            <a:r>
              <a:rPr kumimoji="0" lang="en-US" sz="3200" b="0" i="0" u="none" strike="noStrike" kern="0" cap="none" spc="0" normalizeH="0" baseline="0" noProof="0" dirty="0" err="1">
                <a:ln>
                  <a:noFill/>
                </a:ln>
                <a:solidFill>
                  <a:prstClr val="white"/>
                </a:solidFill>
                <a:effectLst/>
                <a:uLnTx/>
                <a:uFillTx/>
                <a:latin typeface="Arial Rounded MT Bold" panose="020F0704030504030204" pitchFamily="34" charset="0"/>
                <a:ea typeface="+mn-ea"/>
                <a:cs typeface="+mn-cs"/>
              </a:rPr>
              <a:t>guardband</a:t>
            </a: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a:t>
            </a:r>
          </a:p>
        </p:txBody>
      </p:sp>
    </p:spTree>
    <p:extLst>
      <p:ext uri="{BB962C8B-B14F-4D97-AF65-F5344CB8AC3E}">
        <p14:creationId xmlns:p14="http://schemas.microsoft.com/office/powerpoint/2010/main" val="381730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7" presetClass="emph" presetSubtype="2" fill="hold" nodeType="withEffect">
                                  <p:stCondLst>
                                    <p:cond delay="0"/>
                                  </p:stCondLst>
                                  <p:childTnLst>
                                    <p:animClr clrSpc="rgb" dir="cw">
                                      <p:cBhvr>
                                        <p:cTn id="8" dur="2000" fill="hold"/>
                                        <p:tgtEl>
                                          <p:spTgt spid="221"/>
                                        </p:tgtEl>
                                        <p:attrNameLst>
                                          <p:attrName>stroke.color</p:attrName>
                                        </p:attrNameLst>
                                      </p:cBhvr>
                                      <p:to>
                                        <a:schemeClr val="tx1"/>
                                      </p:to>
                                    </p:animClr>
                                    <p:set>
                                      <p:cBhvr>
                                        <p:cTn id="9" dur="2000" fill="hold"/>
                                        <p:tgtEl>
                                          <p:spTgt spid="221"/>
                                        </p:tgtEl>
                                        <p:attrNameLst>
                                          <p:attrName>stroke.on</p:attrName>
                                        </p:attrNameLst>
                                      </p:cBhvr>
                                      <p:to>
                                        <p:strVal val="true"/>
                                      </p:to>
                                    </p:set>
                                  </p:childTnLst>
                                </p:cTn>
                              </p:par>
                              <p:par>
                                <p:cTn id="10" presetID="7" presetClass="emph" presetSubtype="2" fill="hold" nodeType="withEffect">
                                  <p:stCondLst>
                                    <p:cond delay="0"/>
                                  </p:stCondLst>
                                  <p:childTnLst>
                                    <p:animClr clrSpc="rgb" dir="cw">
                                      <p:cBhvr>
                                        <p:cTn id="11" dur="2000" fill="hold"/>
                                        <p:tgtEl>
                                          <p:spTgt spid="229"/>
                                        </p:tgtEl>
                                        <p:attrNameLst>
                                          <p:attrName>stroke.color</p:attrName>
                                        </p:attrNameLst>
                                      </p:cBhvr>
                                      <p:to>
                                        <a:schemeClr val="tx1"/>
                                      </p:to>
                                    </p:animClr>
                                    <p:set>
                                      <p:cBhvr>
                                        <p:cTn id="12" dur="2000" fill="hold"/>
                                        <p:tgtEl>
                                          <p:spTgt spid="229"/>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2000" fill="hold"/>
                                        <p:tgtEl>
                                          <p:spTgt spid="213"/>
                                        </p:tgtEl>
                                        <p:attrNameLst>
                                          <p:attrName>stroke.color</p:attrName>
                                        </p:attrNameLst>
                                      </p:cBhvr>
                                      <p:to>
                                        <a:schemeClr val="tx1"/>
                                      </p:to>
                                    </p:animClr>
                                    <p:set>
                                      <p:cBhvr>
                                        <p:cTn id="15" dur="2000" fill="hold"/>
                                        <p:tgtEl>
                                          <p:spTgt spid="213"/>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2000" fill="hold"/>
                                        <p:tgtEl>
                                          <p:spTgt spid="205"/>
                                        </p:tgtEl>
                                        <p:attrNameLst>
                                          <p:attrName>stroke.color</p:attrName>
                                        </p:attrNameLst>
                                      </p:cBhvr>
                                      <p:to>
                                        <a:schemeClr val="tx1"/>
                                      </p:to>
                                    </p:animClr>
                                    <p:set>
                                      <p:cBhvr>
                                        <p:cTn id="18" dur="2000" fill="hold"/>
                                        <p:tgtEl>
                                          <p:spTgt spid="205"/>
                                        </p:tgtEl>
                                        <p:attrNameLst>
                                          <p:attrName>stroke.on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27"/>
                                        </p:tgtEl>
                                        <p:attrNameLst>
                                          <p:attrName>fillcolor</p:attrName>
                                        </p:attrNameLst>
                                      </p:cBhvr>
                                      <p:to>
                                        <a:srgbClr val="D9D9D9"/>
                                      </p:to>
                                    </p:animClr>
                                    <p:set>
                                      <p:cBhvr>
                                        <p:cTn id="21" dur="2000" fill="hold"/>
                                        <p:tgtEl>
                                          <p:spTgt spid="227"/>
                                        </p:tgtEl>
                                        <p:attrNameLst>
                                          <p:attrName>fill.type</p:attrName>
                                        </p:attrNameLst>
                                      </p:cBhvr>
                                      <p:to>
                                        <p:strVal val="solid"/>
                                      </p:to>
                                    </p:set>
                                    <p:set>
                                      <p:cBhvr>
                                        <p:cTn id="22" dur="2000" fill="hold"/>
                                        <p:tgtEl>
                                          <p:spTgt spid="227"/>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219"/>
                                        </p:tgtEl>
                                        <p:attrNameLst>
                                          <p:attrName>fillcolor</p:attrName>
                                        </p:attrNameLst>
                                      </p:cBhvr>
                                      <p:to>
                                        <a:srgbClr val="D9D9D9"/>
                                      </p:to>
                                    </p:animClr>
                                    <p:set>
                                      <p:cBhvr>
                                        <p:cTn id="25" dur="2000" fill="hold"/>
                                        <p:tgtEl>
                                          <p:spTgt spid="219"/>
                                        </p:tgtEl>
                                        <p:attrNameLst>
                                          <p:attrName>fill.type</p:attrName>
                                        </p:attrNameLst>
                                      </p:cBhvr>
                                      <p:to>
                                        <p:strVal val="solid"/>
                                      </p:to>
                                    </p:set>
                                    <p:set>
                                      <p:cBhvr>
                                        <p:cTn id="26" dur="2000" fill="hold"/>
                                        <p:tgtEl>
                                          <p:spTgt spid="219"/>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211"/>
                                        </p:tgtEl>
                                        <p:attrNameLst>
                                          <p:attrName>fillcolor</p:attrName>
                                        </p:attrNameLst>
                                      </p:cBhvr>
                                      <p:to>
                                        <a:srgbClr val="D9D9D9"/>
                                      </p:to>
                                    </p:animClr>
                                    <p:set>
                                      <p:cBhvr>
                                        <p:cTn id="29" dur="2000" fill="hold"/>
                                        <p:tgtEl>
                                          <p:spTgt spid="211"/>
                                        </p:tgtEl>
                                        <p:attrNameLst>
                                          <p:attrName>fill.type</p:attrName>
                                        </p:attrNameLst>
                                      </p:cBhvr>
                                      <p:to>
                                        <p:strVal val="solid"/>
                                      </p:to>
                                    </p:set>
                                    <p:set>
                                      <p:cBhvr>
                                        <p:cTn id="30" dur="2000" fill="hold"/>
                                        <p:tgtEl>
                                          <p:spTgt spid="211"/>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03"/>
                                        </p:tgtEl>
                                        <p:attrNameLst>
                                          <p:attrName>fillcolor</p:attrName>
                                        </p:attrNameLst>
                                      </p:cBhvr>
                                      <p:to>
                                        <a:srgbClr val="D9D9D9"/>
                                      </p:to>
                                    </p:animClr>
                                    <p:set>
                                      <p:cBhvr>
                                        <p:cTn id="33" dur="2000" fill="hold"/>
                                        <p:tgtEl>
                                          <p:spTgt spid="203"/>
                                        </p:tgtEl>
                                        <p:attrNameLst>
                                          <p:attrName>fill.type</p:attrName>
                                        </p:attrNameLst>
                                      </p:cBhvr>
                                      <p:to>
                                        <p:strVal val="solid"/>
                                      </p:to>
                                    </p:set>
                                    <p:set>
                                      <p:cBhvr>
                                        <p:cTn id="34" dur="2000" fill="hold"/>
                                        <p:tgtEl>
                                          <p:spTgt spid="203"/>
                                        </p:tgtEl>
                                        <p:attrNameLst>
                                          <p:attrName>fill.on</p:attrName>
                                        </p:attrNameLst>
                                      </p:cBhvr>
                                      <p:to>
                                        <p:strVal val="true"/>
                                      </p:to>
                                    </p:set>
                                  </p:childTnLst>
                                </p:cTn>
                              </p:par>
                              <p:par>
                                <p:cTn id="35" presetID="1"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2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9"/>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5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7" presetClass="emph" presetSubtype="2" fill="hold" nodeType="clickEffect">
                                  <p:stCondLst>
                                    <p:cond delay="0"/>
                                  </p:stCondLst>
                                  <p:childTnLst>
                                    <p:animClr clrSpc="rgb" dir="cw">
                                      <p:cBhvr>
                                        <p:cTn id="102" dur="2000" fill="hold"/>
                                        <p:tgtEl>
                                          <p:spTgt spid="344"/>
                                        </p:tgtEl>
                                        <p:attrNameLst>
                                          <p:attrName>stroke.color</p:attrName>
                                        </p:attrNameLst>
                                      </p:cBhvr>
                                      <p:to>
                                        <a:schemeClr val="tx1"/>
                                      </p:to>
                                    </p:animClr>
                                    <p:set>
                                      <p:cBhvr>
                                        <p:cTn id="103" dur="2000" fill="hold"/>
                                        <p:tgtEl>
                                          <p:spTgt spid="344"/>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2000" fill="hold"/>
                                        <p:tgtEl>
                                          <p:spTgt spid="352"/>
                                        </p:tgtEl>
                                        <p:attrNameLst>
                                          <p:attrName>stroke.color</p:attrName>
                                        </p:attrNameLst>
                                      </p:cBhvr>
                                      <p:to>
                                        <a:schemeClr val="tx1"/>
                                      </p:to>
                                    </p:animClr>
                                    <p:set>
                                      <p:cBhvr>
                                        <p:cTn id="106" dur="2000" fill="hold"/>
                                        <p:tgtEl>
                                          <p:spTgt spid="352"/>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2000" fill="hold"/>
                                        <p:tgtEl>
                                          <p:spTgt spid="336"/>
                                        </p:tgtEl>
                                        <p:attrNameLst>
                                          <p:attrName>stroke.color</p:attrName>
                                        </p:attrNameLst>
                                      </p:cBhvr>
                                      <p:to>
                                        <a:schemeClr val="tx1"/>
                                      </p:to>
                                    </p:animClr>
                                    <p:set>
                                      <p:cBhvr>
                                        <p:cTn id="109" dur="2000" fill="hold"/>
                                        <p:tgtEl>
                                          <p:spTgt spid="336"/>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2000" fill="hold"/>
                                        <p:tgtEl>
                                          <p:spTgt spid="328"/>
                                        </p:tgtEl>
                                        <p:attrNameLst>
                                          <p:attrName>stroke.color</p:attrName>
                                        </p:attrNameLst>
                                      </p:cBhvr>
                                      <p:to>
                                        <a:schemeClr val="tx1"/>
                                      </p:to>
                                    </p:animClr>
                                    <p:set>
                                      <p:cBhvr>
                                        <p:cTn id="112" dur="2000" fill="hold"/>
                                        <p:tgtEl>
                                          <p:spTgt spid="328"/>
                                        </p:tgtEl>
                                        <p:attrNameLst>
                                          <p:attrName>stroke.on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350"/>
                                        </p:tgtEl>
                                        <p:attrNameLst>
                                          <p:attrName>fillcolor</p:attrName>
                                        </p:attrNameLst>
                                      </p:cBhvr>
                                      <p:to>
                                        <a:srgbClr val="D9D9D9"/>
                                      </p:to>
                                    </p:animClr>
                                    <p:set>
                                      <p:cBhvr>
                                        <p:cTn id="115" dur="2000" fill="hold"/>
                                        <p:tgtEl>
                                          <p:spTgt spid="350"/>
                                        </p:tgtEl>
                                        <p:attrNameLst>
                                          <p:attrName>fill.type</p:attrName>
                                        </p:attrNameLst>
                                      </p:cBhvr>
                                      <p:to>
                                        <p:strVal val="solid"/>
                                      </p:to>
                                    </p:set>
                                    <p:set>
                                      <p:cBhvr>
                                        <p:cTn id="116" dur="2000" fill="hold"/>
                                        <p:tgtEl>
                                          <p:spTgt spid="350"/>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342"/>
                                        </p:tgtEl>
                                        <p:attrNameLst>
                                          <p:attrName>fillcolor</p:attrName>
                                        </p:attrNameLst>
                                      </p:cBhvr>
                                      <p:to>
                                        <a:srgbClr val="D9D9D9"/>
                                      </p:to>
                                    </p:animClr>
                                    <p:set>
                                      <p:cBhvr>
                                        <p:cTn id="119" dur="2000" fill="hold"/>
                                        <p:tgtEl>
                                          <p:spTgt spid="342"/>
                                        </p:tgtEl>
                                        <p:attrNameLst>
                                          <p:attrName>fill.type</p:attrName>
                                        </p:attrNameLst>
                                      </p:cBhvr>
                                      <p:to>
                                        <p:strVal val="solid"/>
                                      </p:to>
                                    </p:set>
                                    <p:set>
                                      <p:cBhvr>
                                        <p:cTn id="120" dur="2000" fill="hold"/>
                                        <p:tgtEl>
                                          <p:spTgt spid="342"/>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334"/>
                                        </p:tgtEl>
                                        <p:attrNameLst>
                                          <p:attrName>fillcolor</p:attrName>
                                        </p:attrNameLst>
                                      </p:cBhvr>
                                      <p:to>
                                        <a:srgbClr val="D9D9D9"/>
                                      </p:to>
                                    </p:animClr>
                                    <p:set>
                                      <p:cBhvr>
                                        <p:cTn id="123" dur="2000" fill="hold"/>
                                        <p:tgtEl>
                                          <p:spTgt spid="334"/>
                                        </p:tgtEl>
                                        <p:attrNameLst>
                                          <p:attrName>fill.type</p:attrName>
                                        </p:attrNameLst>
                                      </p:cBhvr>
                                      <p:to>
                                        <p:strVal val="solid"/>
                                      </p:to>
                                    </p:set>
                                    <p:set>
                                      <p:cBhvr>
                                        <p:cTn id="124" dur="2000" fill="hold"/>
                                        <p:tgtEl>
                                          <p:spTgt spid="33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326"/>
                                        </p:tgtEl>
                                        <p:attrNameLst>
                                          <p:attrName>fillcolor</p:attrName>
                                        </p:attrNameLst>
                                      </p:cBhvr>
                                      <p:to>
                                        <a:srgbClr val="D9D9D9"/>
                                      </p:to>
                                    </p:animClr>
                                    <p:set>
                                      <p:cBhvr>
                                        <p:cTn id="127" dur="2000" fill="hold"/>
                                        <p:tgtEl>
                                          <p:spTgt spid="326"/>
                                        </p:tgtEl>
                                        <p:attrNameLst>
                                          <p:attrName>fill.type</p:attrName>
                                        </p:attrNameLst>
                                      </p:cBhvr>
                                      <p:to>
                                        <p:strVal val="solid"/>
                                      </p:to>
                                    </p:set>
                                    <p:set>
                                      <p:cBhvr>
                                        <p:cTn id="128" dur="2000" fill="hold"/>
                                        <p:tgtEl>
                                          <p:spTgt spid="326"/>
                                        </p:tgtEl>
                                        <p:attrNameLst>
                                          <p:attrName>fill.on</p:attrName>
                                        </p:attrNameLst>
                                      </p:cBhvr>
                                      <p:to>
                                        <p:strVal val="true"/>
                                      </p:to>
                                    </p:set>
                                  </p:childTnLst>
                                </p:cTn>
                              </p:par>
                              <p:par>
                                <p:cTn id="129" presetID="1" presetClass="exit" presetSubtype="0" fill="hold" grpId="0" nodeType="withEffect">
                                  <p:stCondLst>
                                    <p:cond delay="0"/>
                                  </p:stCondLst>
                                  <p:childTnLst>
                                    <p:set>
                                      <p:cBhvr>
                                        <p:cTn id="130" dur="1" fill="hold">
                                          <p:stCondLst>
                                            <p:cond delay="0"/>
                                          </p:stCondLst>
                                        </p:cTn>
                                        <p:tgtEl>
                                          <p:spTgt spid="353"/>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4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18" grpId="0" animBg="1"/>
      <p:bldP spid="326" grpId="0" animBg="1"/>
      <p:bldP spid="327" grpId="0" animBg="1"/>
      <p:bldP spid="334" grpId="0" animBg="1"/>
      <p:bldP spid="335" grpId="0" animBg="1"/>
      <p:bldP spid="342" grpId="0" animBg="1"/>
      <p:bldP spid="343" grpId="0" animBg="1"/>
      <p:bldP spid="350" grpId="0" animBg="1"/>
      <p:bldP spid="351" grpId="0" animBg="1"/>
      <p:bldP spid="353" grpId="0"/>
      <p:bldP spid="353" grpId="1"/>
      <p:bldP spid="382" grpId="0" animBg="1"/>
      <p:bldP spid="354" grpId="0"/>
      <p:bldP spid="38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795707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3672298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873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977047631"/>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413286900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324238521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675440197"/>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891044152"/>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918683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412776"/>
            <a:ext cx="7924800" cy="1752600"/>
          </a:xfrm>
        </p:spPr>
        <p:txBody>
          <a:bodyPr/>
          <a:lstStyle/>
          <a:p>
            <a:r>
              <a:rPr lang="en-US" dirty="0"/>
              <a:t>SALP: Reducing DRAM Bank Conflict Impact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Rectangle 8"/>
          <p:cNvSpPr/>
          <p:nvPr/>
        </p:nvSpPr>
        <p:spPr>
          <a:xfrm>
            <a:off x="467544" y="4149080"/>
            <a:ext cx="846043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charset="0"/>
                <a:ea typeface="+mn-ea"/>
                <a:cs typeface="+mn-cs"/>
              </a:rPr>
              <a:t>Kim, Seshadri, Lee, Liu, Mutlu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charset="0"/>
                <a:ea typeface="+mn-ea"/>
                <a:cs typeface="+mn-cs"/>
                <a:hlinkClick r:id="rId2"/>
              </a:rPr>
              <a:t>A Case for Exploiting Subarray-Level Parallelism (SALP) in DRAM</a:t>
            </a:r>
            <a:r>
              <a:rPr kumimoji="0" lang="en-US" altLang="ja-JP" sz="2800" b="0" i="0" u="none" strike="noStrike" kern="1200" cap="none" spc="0" normalizeH="0" baseline="0" noProof="0" dirty="0">
                <a:ln>
                  <a:noFill/>
                </a:ln>
                <a:solidFill>
                  <a:srgbClr val="000000"/>
                </a:solidFill>
                <a:effectLst/>
                <a:uLnTx/>
                <a:uFillTx/>
                <a:latin typeface="Tahoma"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Tahoma" charset="0"/>
                <a:ea typeface="+mn-ea"/>
                <a:cs typeface="+mn-cs"/>
              </a:rPr>
              <a:t>ISCA 2012.</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039809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Problem, Goal, Observations</a:t>
            </a:r>
          </a:p>
        </p:txBody>
      </p:sp>
      <p:sp>
        <p:nvSpPr>
          <p:cNvPr id="3" name="Content Placeholder 2"/>
          <p:cNvSpPr>
            <a:spLocks noGrp="1"/>
          </p:cNvSpPr>
          <p:nvPr>
            <p:ph idx="1"/>
          </p:nvPr>
        </p:nvSpPr>
        <p:spPr>
          <a:xfrm>
            <a:off x="228600" y="1052736"/>
            <a:ext cx="8915400" cy="5195664"/>
          </a:xfrm>
        </p:spPr>
        <p:txBody>
          <a:bodyPr/>
          <a:lstStyle/>
          <a:p>
            <a:r>
              <a:rPr lang="en-US" sz="2200" dirty="0"/>
              <a:t>Problem: </a:t>
            </a:r>
            <a:r>
              <a:rPr lang="en-US" sz="2200" dirty="0">
                <a:solidFill>
                  <a:srgbClr val="FF0000"/>
                </a:solidFill>
              </a:rPr>
              <a:t>Bank conflicts are costly for performance and energy</a:t>
            </a:r>
          </a:p>
          <a:p>
            <a:pPr lvl="1"/>
            <a:r>
              <a:rPr lang="en-US" sz="2000" dirty="0">
                <a:sym typeface="Wingdings"/>
              </a:rPr>
              <a:t>serialized requests, wasted energy (thrashing of row buffer, busy wait)</a:t>
            </a:r>
            <a:endParaRPr lang="en-US" sz="2200" dirty="0"/>
          </a:p>
          <a:p>
            <a:r>
              <a:rPr lang="en-US" sz="2200" dirty="0"/>
              <a:t>Goal: </a:t>
            </a:r>
            <a:r>
              <a:rPr lang="en-US" sz="2200" dirty="0">
                <a:solidFill>
                  <a:srgbClr val="0000FF"/>
                </a:solidFill>
              </a:rPr>
              <a:t>Reduce bank conflicts without adding more banks (low cost)</a:t>
            </a:r>
          </a:p>
          <a:p>
            <a:r>
              <a:rPr lang="en-US" sz="2200" dirty="0"/>
              <a:t>Observation 1:</a:t>
            </a:r>
            <a:r>
              <a:rPr lang="en-US" sz="2200" dirty="0">
                <a:solidFill>
                  <a:srgbClr val="0000FF"/>
                </a:solidFill>
              </a:rPr>
              <a:t> A DRAM bank is divided into subarrays </a:t>
            </a:r>
            <a:r>
              <a:rPr lang="en-US" sz="2200" dirty="0">
                <a:solidFill>
                  <a:srgbClr val="000000"/>
                </a:solidFill>
              </a:rPr>
              <a:t>and</a:t>
            </a:r>
            <a:r>
              <a:rPr lang="en-US" sz="2200" dirty="0">
                <a:solidFill>
                  <a:srgbClr val="0000FF"/>
                </a:solidFill>
              </a:rPr>
              <a:t> each subarray has its own local row buffer</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83568" y="3046394"/>
            <a:ext cx="7344816" cy="3550958"/>
          </a:xfrm>
          <a:prstGeom prst="rect">
            <a:avLst/>
          </a:prstGeom>
        </p:spPr>
      </p:pic>
    </p:spTree>
    <p:extLst>
      <p:ext uri="{BB962C8B-B14F-4D97-AF65-F5344CB8AC3E}">
        <p14:creationId xmlns:p14="http://schemas.microsoft.com/office/powerpoint/2010/main" val="3745982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Key Ideas</a:t>
            </a:r>
          </a:p>
        </p:txBody>
      </p:sp>
      <p:sp>
        <p:nvSpPr>
          <p:cNvPr id="3" name="Content Placeholder 2"/>
          <p:cNvSpPr>
            <a:spLocks noGrp="1"/>
          </p:cNvSpPr>
          <p:nvPr>
            <p:ph idx="1"/>
          </p:nvPr>
        </p:nvSpPr>
        <p:spPr>
          <a:xfrm>
            <a:off x="228600" y="1124744"/>
            <a:ext cx="8610600" cy="5123656"/>
          </a:xfrm>
        </p:spPr>
        <p:txBody>
          <a:bodyPr/>
          <a:lstStyle/>
          <a:p>
            <a:r>
              <a:rPr lang="en-US" dirty="0"/>
              <a:t>Observation 2: </a:t>
            </a:r>
            <a:r>
              <a:rPr lang="en-US" dirty="0">
                <a:solidFill>
                  <a:srgbClr val="0000FF"/>
                </a:solidFill>
              </a:rPr>
              <a:t>Subarrays are mostly independent</a:t>
            </a:r>
          </a:p>
          <a:p>
            <a:pPr lvl="1"/>
            <a:r>
              <a:rPr lang="en-US" dirty="0"/>
              <a:t>Except when sharing </a:t>
            </a:r>
            <a:r>
              <a:rPr lang="en-US" dirty="0">
                <a:solidFill>
                  <a:srgbClr val="FF0000"/>
                </a:solidFill>
              </a:rPr>
              <a:t>global structures </a:t>
            </a:r>
            <a:r>
              <a:rPr lang="en-US" dirty="0"/>
              <a:t>to reduce cost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979712" y="2060848"/>
            <a:ext cx="4536504" cy="2518223"/>
          </a:xfrm>
          <a:prstGeom prst="rect">
            <a:avLst/>
          </a:prstGeom>
        </p:spPr>
      </p:pic>
      <p:sp>
        <p:nvSpPr>
          <p:cNvPr id="6" name="Rectangle 5"/>
          <p:cNvSpPr>
            <a:spLocks noChangeArrowheads="1"/>
          </p:cNvSpPr>
          <p:nvPr/>
        </p:nvSpPr>
        <p:spPr bwMode="auto">
          <a:xfrm>
            <a:off x="4033924" y="3933056"/>
            <a:ext cx="2448272" cy="64807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Rectangle 6"/>
          <p:cNvSpPr>
            <a:spLocks noChangeArrowheads="1"/>
          </p:cNvSpPr>
          <p:nvPr/>
        </p:nvSpPr>
        <p:spPr bwMode="auto">
          <a:xfrm>
            <a:off x="2051720" y="2204864"/>
            <a:ext cx="936104" cy="187220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p:cNvSpPr txBox="1"/>
          <p:nvPr/>
        </p:nvSpPr>
        <p:spPr>
          <a:xfrm>
            <a:off x="251520" y="4725144"/>
            <a:ext cx="8712968" cy="461665"/>
          </a:xfrm>
          <a:prstGeom prst="rect">
            <a:avLst/>
          </a:prstGeom>
          <a:solidFill>
            <a:sysClr val="window" lastClr="FFFFFF"/>
          </a:solidFill>
          <a:ln w="25400" cap="flat" cmpd="sng" algn="ctr">
            <a:solidFill>
              <a:srgbClr val="0000FF"/>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ahoma"/>
                <a:ea typeface="+mn-ea"/>
                <a:cs typeface="+mn-cs"/>
              </a:rPr>
              <a:t>Key Idea of SALP: </a:t>
            </a:r>
            <a:r>
              <a:rPr kumimoji="0" lang="en-US" sz="2400" b="0" i="0" u="none" strike="noStrike" kern="1200" cap="none" spc="0" normalizeH="0" baseline="0" noProof="0" dirty="0">
                <a:ln>
                  <a:noFill/>
                </a:ln>
                <a:solidFill>
                  <a:srgbClr val="0000FF"/>
                </a:solidFill>
                <a:effectLst/>
                <a:uLnTx/>
                <a:uFillTx/>
                <a:latin typeface="Tahoma"/>
                <a:ea typeface="+mn-ea"/>
                <a:cs typeface="+mn-cs"/>
              </a:rPr>
              <a:t>Minimally reduce sharing of global structures</a:t>
            </a:r>
          </a:p>
        </p:txBody>
      </p:sp>
      <p:sp>
        <p:nvSpPr>
          <p:cNvPr id="9" name="TextBox 8"/>
          <p:cNvSpPr txBox="1"/>
          <p:nvPr/>
        </p:nvSpPr>
        <p:spPr>
          <a:xfrm>
            <a:off x="251520" y="5229200"/>
            <a:ext cx="8712968" cy="1200328"/>
          </a:xfrm>
          <a:prstGeom prst="rect">
            <a:avLst/>
          </a:prstGeom>
          <a:solidFill>
            <a:sysClr val="window" lastClr="FFFFFF"/>
          </a:solidFill>
          <a:ln w="25400" cap="flat" cmpd="sng" algn="ctr">
            <a:solidFill>
              <a:srgbClr val="0000FF"/>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ahoma"/>
                <a:ea typeface="+mn-ea"/>
                <a:cs typeface="+mn-cs"/>
              </a:rPr>
              <a:t>Reduce the sharing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ahoma"/>
                <a:ea typeface="+mn-ea"/>
                <a:cs typeface="+mn-cs"/>
              </a:rPr>
              <a:t>Global decoder </a:t>
            </a:r>
            <a:r>
              <a:rPr kumimoji="0" lang="en-US" sz="2400" b="0" i="0" u="none" strike="noStrike" kern="1200" cap="none" spc="0" normalizeH="0" baseline="0" noProof="0" dirty="0">
                <a:ln>
                  <a:noFill/>
                </a:ln>
                <a:solidFill>
                  <a:srgbClr val="0000FF"/>
                </a:solidFill>
                <a:effectLst/>
                <a:uLnTx/>
                <a:uFillTx/>
                <a:latin typeface="Tahoma"/>
                <a:ea typeface="+mn-ea"/>
                <a:cs typeface="+mn-cs"/>
                <a:sym typeface="Wingdings"/>
              </a:rPr>
              <a:t></a:t>
            </a:r>
            <a:r>
              <a:rPr kumimoji="0" lang="en-US" sz="2400" b="0" i="0" u="none" strike="noStrike" kern="1200" cap="none" spc="0" normalizeH="0" baseline="0" noProof="0" dirty="0">
                <a:ln>
                  <a:noFill/>
                </a:ln>
                <a:solidFill>
                  <a:srgbClr val="0000FF"/>
                </a:solidFill>
                <a:effectLst/>
                <a:uLnTx/>
                <a:uFillTx/>
                <a:latin typeface="Tahoma"/>
                <a:ea typeface="+mn-ea"/>
                <a:cs typeface="+mn-cs"/>
              </a:rPr>
              <a:t> Enables almost parallel access to subarrays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ahoma"/>
                <a:ea typeface="+mn-ea"/>
                <a:cs typeface="+mn-cs"/>
              </a:rPr>
              <a:t>Global row buffer </a:t>
            </a:r>
            <a:r>
              <a:rPr kumimoji="0" lang="en-US" sz="2400" b="0" i="0" u="none" strike="noStrike" kern="1200" cap="none" spc="0" normalizeH="0" baseline="0" noProof="0" dirty="0">
                <a:ln>
                  <a:noFill/>
                </a:ln>
                <a:solidFill>
                  <a:srgbClr val="0000FF"/>
                </a:solidFill>
                <a:effectLst/>
                <a:uLnTx/>
                <a:uFillTx/>
                <a:latin typeface="Tahoma"/>
                <a:ea typeface="+mn-ea"/>
                <a:cs typeface="+mn-cs"/>
                <a:sym typeface="Wingdings"/>
              </a:rPr>
              <a:t> Utilizes multiple local row buffers</a:t>
            </a:r>
            <a:endParaRPr kumimoji="0" lang="en-US" sz="24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284640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noChangeArrowheads="1"/>
          </p:cNvSpPr>
          <p:nvPr>
            <p:ph type="ctrTitle"/>
          </p:nvPr>
        </p:nvSpPr>
        <p:spPr>
          <a:xfrm>
            <a:off x="366713" y="1828800"/>
            <a:ext cx="8428037" cy="822325"/>
          </a:xfrm>
        </p:spPr>
        <p:txBody>
          <a:bodyPr/>
          <a:lstStyle/>
          <a:p>
            <a:pPr algn="ctr" eaLnBrk="1" hangingPunct="1"/>
            <a:r>
              <a:rPr lang="en-US" dirty="0">
                <a:latin typeface="Garamond" charset="0"/>
              </a:rPr>
              <a:t>Runahead Execution</a:t>
            </a:r>
          </a:p>
        </p:txBody>
      </p:sp>
      <p:sp>
        <p:nvSpPr>
          <p:cNvPr id="46082"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9657068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Reduce Sharing of Global Decoder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5" name="localrb"/>
          <p:cNvSpPr txBox="1"/>
          <p:nvPr/>
        </p:nvSpPr>
        <p:spPr>
          <a:xfrm>
            <a:off x="6934200" y="2763966"/>
            <a:ext cx="2057400"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Local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96" name="localrb"/>
          <p:cNvSpPr txBox="1"/>
          <p:nvPr/>
        </p:nvSpPr>
        <p:spPr>
          <a:xfrm>
            <a:off x="6934200" y="5126166"/>
            <a:ext cx="2057400"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Local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97" name="localrb"/>
          <p:cNvSpPr txBox="1"/>
          <p:nvPr/>
        </p:nvSpPr>
        <p:spPr>
          <a:xfrm>
            <a:off x="6934200" y="5889654"/>
            <a:ext cx="2057400"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Global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98" name="movebluerow"/>
          <p:cNvSpPr/>
          <p:nvPr/>
        </p:nvSpPr>
        <p:spPr>
          <a:xfrm>
            <a:off x="4906190" y="1772821"/>
            <a:ext cx="1875609"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9" name="movebluerow"/>
          <p:cNvSpPr/>
          <p:nvPr/>
        </p:nvSpPr>
        <p:spPr>
          <a:xfrm>
            <a:off x="4915715" y="4123881"/>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0" name="longblack"/>
          <p:cNvCxnSpPr/>
          <p:nvPr/>
        </p:nvCxnSpPr>
        <p:spPr>
          <a:xfrm flipV="1">
            <a:off x="2647934" y="2228464"/>
            <a:ext cx="1498927" cy="1557"/>
          </a:xfrm>
          <a:prstGeom prst="line">
            <a:avLst/>
          </a:prstGeom>
          <a:noFill/>
          <a:ln w="76200" cap="flat" cmpd="sng" algn="ctr">
            <a:solidFill>
              <a:sysClr val="window" lastClr="FFFFFF">
                <a:lumMod val="65000"/>
              </a:sysClr>
            </a:solidFill>
            <a:prstDash val="solid"/>
          </a:ln>
          <a:effectLst/>
        </p:spPr>
      </p:cxnSp>
      <p:cxnSp>
        <p:nvCxnSpPr>
          <p:cNvPr id="101" name="longblack"/>
          <p:cNvCxnSpPr/>
          <p:nvPr/>
        </p:nvCxnSpPr>
        <p:spPr>
          <a:xfrm>
            <a:off x="2647934" y="4581076"/>
            <a:ext cx="1489121" cy="0"/>
          </a:xfrm>
          <a:prstGeom prst="line">
            <a:avLst/>
          </a:prstGeom>
          <a:noFill/>
          <a:ln w="76200" cap="flat" cmpd="sng" algn="ctr">
            <a:solidFill>
              <a:sysClr val="window" lastClr="FFFFFF">
                <a:lumMod val="65000"/>
              </a:sysClr>
            </a:solidFill>
            <a:prstDash val="solid"/>
          </a:ln>
          <a:effectLst/>
        </p:spPr>
      </p:cxnSp>
      <p:cxnSp>
        <p:nvCxnSpPr>
          <p:cNvPr id="102" name="black"/>
          <p:cNvCxnSpPr/>
          <p:nvPr/>
        </p:nvCxnSpPr>
        <p:spPr>
          <a:xfrm>
            <a:off x="1177883" y="3616514"/>
            <a:ext cx="1470051" cy="0"/>
          </a:xfrm>
          <a:prstGeom prst="line">
            <a:avLst/>
          </a:prstGeom>
          <a:noFill/>
          <a:ln w="76200" cap="flat" cmpd="sng" algn="ctr">
            <a:solidFill>
              <a:sysClr val="window" lastClr="FFFFFF">
                <a:lumMod val="65000"/>
              </a:sysClr>
            </a:solidFill>
            <a:prstDash val="solid"/>
          </a:ln>
          <a:effectLst/>
        </p:spPr>
      </p:cxnSp>
      <p:sp>
        <p:nvSpPr>
          <p:cNvPr id="103" name="smallrow"/>
          <p:cNvSpPr/>
          <p:nvPr/>
        </p:nvSpPr>
        <p:spPr>
          <a:xfrm>
            <a:off x="4906191" y="2230019"/>
            <a:ext cx="1875609" cy="457200"/>
          </a:xfrm>
          <a:prstGeom prst="rect">
            <a:avLst/>
          </a:prstGeom>
          <a:no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4" name="TextBox 103"/>
          <p:cNvSpPr txBox="1"/>
          <p:nvPr/>
        </p:nvSpPr>
        <p:spPr>
          <a:xfrm rot="16200000">
            <a:off x="5334398" y="3315630"/>
            <a:ext cx="978910" cy="63758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ysClr val="windowText" lastClr="000000"/>
                </a:solidFill>
                <a:effectLst/>
                <a:uLnTx/>
                <a:uFillTx/>
                <a:latin typeface="Tahoma"/>
                <a:ea typeface="+mn-ea"/>
                <a:cs typeface="+mn-cs"/>
              </a:rPr>
              <a:t>···</a:t>
            </a:r>
          </a:p>
        </p:txBody>
      </p:sp>
      <p:cxnSp>
        <p:nvCxnSpPr>
          <p:cNvPr id="105" name="Straight Connector 104"/>
          <p:cNvCxnSpPr/>
          <p:nvPr/>
        </p:nvCxnSpPr>
        <p:spPr>
          <a:xfrm>
            <a:off x="4488461" y="2458619"/>
            <a:ext cx="2750539" cy="0"/>
          </a:xfrm>
          <a:prstGeom prst="line">
            <a:avLst/>
          </a:prstGeom>
          <a:noFill/>
          <a:ln w="19050" cap="flat" cmpd="sng" algn="ctr">
            <a:solidFill>
              <a:sysClr val="windowText" lastClr="000000"/>
            </a:solidFill>
            <a:prstDash val="sysDash"/>
          </a:ln>
          <a:effectLst/>
        </p:spPr>
      </p:cxnSp>
      <p:cxnSp>
        <p:nvCxnSpPr>
          <p:cNvPr id="106" name="black"/>
          <p:cNvCxnSpPr/>
          <p:nvPr/>
        </p:nvCxnSpPr>
        <p:spPr>
          <a:xfrm>
            <a:off x="2647933" y="1772819"/>
            <a:ext cx="0" cy="3722110"/>
          </a:xfrm>
          <a:prstGeom prst="line">
            <a:avLst/>
          </a:prstGeom>
          <a:noFill/>
          <a:ln w="76200" cap="flat" cmpd="sng" algn="ctr">
            <a:solidFill>
              <a:sysClr val="window" lastClr="FFFFFF">
                <a:lumMod val="65000"/>
              </a:sysClr>
            </a:solidFill>
            <a:prstDash val="solid"/>
          </a:ln>
          <a:effectLst/>
        </p:spPr>
      </p:cxnSp>
      <p:cxnSp>
        <p:nvCxnSpPr>
          <p:cNvPr id="107" name="black"/>
          <p:cNvCxnSpPr/>
          <p:nvPr/>
        </p:nvCxnSpPr>
        <p:spPr>
          <a:xfrm>
            <a:off x="3679848" y="2230019"/>
            <a:ext cx="457206" cy="0"/>
          </a:xfrm>
          <a:prstGeom prst="line">
            <a:avLst/>
          </a:prstGeom>
          <a:noFill/>
          <a:ln w="76200" cap="flat" cmpd="sng" algn="ctr">
            <a:solidFill>
              <a:sysClr val="window" lastClr="FFFFFF">
                <a:lumMod val="65000"/>
              </a:sysClr>
            </a:solidFill>
            <a:prstDash val="solid"/>
          </a:ln>
          <a:effectLst/>
        </p:spPr>
      </p:cxnSp>
      <p:sp>
        <p:nvSpPr>
          <p:cNvPr id="108" name="smallrow"/>
          <p:cNvSpPr/>
          <p:nvPr/>
        </p:nvSpPr>
        <p:spPr>
          <a:xfrm>
            <a:off x="4915716" y="1772819"/>
            <a:ext cx="1866084"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smallrow"/>
          <p:cNvSpPr/>
          <p:nvPr/>
        </p:nvSpPr>
        <p:spPr>
          <a:xfrm>
            <a:off x="4906191" y="4580529"/>
            <a:ext cx="1875609" cy="457200"/>
          </a:xfrm>
          <a:prstGeom prst="rect">
            <a:avLst/>
          </a:prstGeom>
          <a:no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smallrow"/>
          <p:cNvSpPr/>
          <p:nvPr/>
        </p:nvSpPr>
        <p:spPr>
          <a:xfrm>
            <a:off x="4915716" y="4123329"/>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1" name="Straight Connector 110"/>
          <p:cNvCxnSpPr/>
          <p:nvPr/>
        </p:nvCxnSpPr>
        <p:spPr>
          <a:xfrm flipV="1">
            <a:off x="4488460" y="4809128"/>
            <a:ext cx="2750540" cy="1"/>
          </a:xfrm>
          <a:prstGeom prst="line">
            <a:avLst/>
          </a:prstGeom>
          <a:noFill/>
          <a:ln w="19050" cap="flat" cmpd="sng" algn="ctr">
            <a:solidFill>
              <a:sysClr val="windowText" lastClr="000000"/>
            </a:solidFill>
            <a:prstDash val="sysDash"/>
          </a:ln>
          <a:effectLst/>
        </p:spPr>
      </p:cxnSp>
      <p:cxnSp>
        <p:nvCxnSpPr>
          <p:cNvPr id="112" name="black"/>
          <p:cNvCxnSpPr>
            <a:endCxn id="128" idx="0"/>
          </p:cNvCxnSpPr>
          <p:nvPr/>
        </p:nvCxnSpPr>
        <p:spPr>
          <a:xfrm>
            <a:off x="3679848" y="4580528"/>
            <a:ext cx="457206" cy="0"/>
          </a:xfrm>
          <a:prstGeom prst="line">
            <a:avLst/>
          </a:prstGeom>
          <a:noFill/>
          <a:ln w="76200" cap="flat" cmpd="sng" algn="ctr">
            <a:solidFill>
              <a:sysClr val="window" lastClr="FFFFFF">
                <a:lumMod val="65000"/>
              </a:sysClr>
            </a:solidFill>
            <a:prstDash val="solid"/>
          </a:ln>
          <a:effectLst/>
        </p:spPr>
      </p:cxnSp>
      <p:cxnSp>
        <p:nvCxnSpPr>
          <p:cNvPr id="113" name="blue"/>
          <p:cNvCxnSpPr/>
          <p:nvPr/>
        </p:nvCxnSpPr>
        <p:spPr>
          <a:xfrm>
            <a:off x="3679848" y="2230019"/>
            <a:ext cx="457206" cy="0"/>
          </a:xfrm>
          <a:prstGeom prst="line">
            <a:avLst/>
          </a:prstGeom>
          <a:noFill/>
          <a:ln w="76200" cap="flat" cmpd="sng" algn="ctr">
            <a:solidFill>
              <a:srgbClr val="0070C0"/>
            </a:solidFill>
            <a:prstDash val="solid"/>
          </a:ln>
          <a:effectLst/>
        </p:spPr>
      </p:cxnSp>
      <p:cxnSp>
        <p:nvCxnSpPr>
          <p:cNvPr id="115" name="orange"/>
          <p:cNvCxnSpPr>
            <a:endCxn id="129" idx="0"/>
          </p:cNvCxnSpPr>
          <p:nvPr/>
        </p:nvCxnSpPr>
        <p:spPr>
          <a:xfrm flipV="1">
            <a:off x="3679848" y="4580525"/>
            <a:ext cx="457206" cy="3"/>
          </a:xfrm>
          <a:prstGeom prst="line">
            <a:avLst/>
          </a:prstGeom>
          <a:noFill/>
          <a:ln w="76200" cap="flat" cmpd="sng" algn="ctr">
            <a:solidFill>
              <a:srgbClr val="EEB500"/>
            </a:solidFill>
            <a:prstDash val="solid"/>
          </a:ln>
          <a:effectLst/>
        </p:spPr>
      </p:cxnSp>
      <p:sp>
        <p:nvSpPr>
          <p:cNvPr id="116" name="globaldecoder"/>
          <p:cNvSpPr/>
          <p:nvPr/>
        </p:nvSpPr>
        <p:spPr>
          <a:xfrm rot="16200000">
            <a:off x="-949959" y="3332376"/>
            <a:ext cx="3687400" cy="568282"/>
          </a:xfrm>
          <a:prstGeom prst="trapezoid">
            <a:avLst/>
          </a:prstGeom>
          <a:solidFill>
            <a:sysClr val="windowText" lastClr="000000">
              <a:lumMod val="75000"/>
              <a:lumOff val="25000"/>
            </a:sys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 lastClr="FFFFFF"/>
                </a:solidFill>
                <a:effectLst/>
                <a:uLnTx/>
                <a:uFillTx/>
                <a:latin typeface="Calibri"/>
                <a:ea typeface="+mn-ea"/>
                <a:cs typeface="+mn-cs"/>
              </a:rPr>
              <a:t>Global Decoder</a:t>
            </a:r>
          </a:p>
        </p:txBody>
      </p:sp>
      <p:sp>
        <p:nvSpPr>
          <p:cNvPr id="118" name="globallatch"/>
          <p:cNvSpPr/>
          <p:nvPr/>
        </p:nvSpPr>
        <p:spPr>
          <a:xfrm rot="16200000">
            <a:off x="978175" y="3357012"/>
            <a:ext cx="1869464" cy="519006"/>
          </a:xfrm>
          <a:prstGeom prst="hexagon">
            <a:avLst/>
          </a:prstGeom>
          <a:solidFill>
            <a:sysClr val="windowText" lastClr="000000">
              <a:lumMod val="75000"/>
              <a:lumOff val="25000"/>
            </a:sys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ysClr val="window" lastClr="FFFFFF"/>
                </a:solidFill>
                <a:effectLst/>
                <a:uLnTx/>
                <a:uFillTx/>
                <a:latin typeface="Calibri"/>
                <a:ea typeface="+mn-ea"/>
                <a:cs typeface="+mn-cs"/>
              </a:rPr>
              <a:t>Latch</a:t>
            </a:r>
          </a:p>
        </p:txBody>
      </p:sp>
      <p:sp>
        <p:nvSpPr>
          <p:cNvPr id="119" name="movebluerow"/>
          <p:cNvSpPr/>
          <p:nvPr/>
        </p:nvSpPr>
        <p:spPr>
          <a:xfrm>
            <a:off x="4906191" y="1772816"/>
            <a:ext cx="1875609"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0" name="bankblank"/>
          <p:cNvSpPr/>
          <p:nvPr/>
        </p:nvSpPr>
        <p:spPr>
          <a:xfrm>
            <a:off x="4906190" y="1772819"/>
            <a:ext cx="1875610" cy="914401"/>
          </a:xfrm>
          <a:prstGeom prst="rect">
            <a:avLst/>
          </a:prstGeom>
          <a:no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1" name="wlblueraised"/>
          <p:cNvCxnSpPr/>
          <p:nvPr/>
        </p:nvCxnSpPr>
        <p:spPr>
          <a:xfrm>
            <a:off x="4488461" y="2001420"/>
            <a:ext cx="2750539" cy="0"/>
          </a:xfrm>
          <a:prstGeom prst="line">
            <a:avLst/>
          </a:prstGeom>
          <a:noFill/>
          <a:ln w="76200" cap="flat" cmpd="sng" algn="ctr">
            <a:solidFill>
              <a:srgbClr val="FF0000"/>
            </a:solidFill>
            <a:prstDash val="solid"/>
          </a:ln>
          <a:effectLst/>
        </p:spPr>
      </p:cxnSp>
      <p:sp>
        <p:nvSpPr>
          <p:cNvPr id="122" name="row-buffer"/>
          <p:cNvSpPr/>
          <p:nvPr/>
        </p:nvSpPr>
        <p:spPr>
          <a:xfrm>
            <a:off x="4906190" y="2687219"/>
            <a:ext cx="1875610"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decoder"/>
          <p:cNvSpPr/>
          <p:nvPr/>
        </p:nvSpPr>
        <p:spPr>
          <a:xfrm rot="16200000">
            <a:off x="3855558" y="2054318"/>
            <a:ext cx="914402" cy="351407"/>
          </a:xfrm>
          <a:prstGeom prst="trapezoid">
            <a:avLst/>
          </a:prstGeom>
          <a:solidFill>
            <a:sysClr val="windowText" lastClr="000000">
              <a:lumMod val="75000"/>
              <a:lumOff val="25000"/>
            </a:sys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movebluerow"/>
          <p:cNvSpPr/>
          <p:nvPr/>
        </p:nvSpPr>
        <p:spPr>
          <a:xfrm>
            <a:off x="4915716" y="4123876"/>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bankblank"/>
          <p:cNvSpPr/>
          <p:nvPr/>
        </p:nvSpPr>
        <p:spPr>
          <a:xfrm>
            <a:off x="4906190" y="4123329"/>
            <a:ext cx="1875610" cy="914401"/>
          </a:xfrm>
          <a:prstGeom prst="rect">
            <a:avLst/>
          </a:prstGeom>
          <a:no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row-buffer"/>
          <p:cNvSpPr/>
          <p:nvPr/>
        </p:nvSpPr>
        <p:spPr>
          <a:xfrm>
            <a:off x="4906191" y="5785850"/>
            <a:ext cx="1875609"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7" name="wlorangeraised"/>
          <p:cNvCxnSpPr/>
          <p:nvPr/>
        </p:nvCxnSpPr>
        <p:spPr>
          <a:xfrm>
            <a:off x="4488460" y="4351928"/>
            <a:ext cx="2750540" cy="1"/>
          </a:xfrm>
          <a:prstGeom prst="line">
            <a:avLst/>
          </a:prstGeom>
          <a:noFill/>
          <a:ln w="76200" cap="flat" cmpd="sng" algn="ctr">
            <a:solidFill>
              <a:srgbClr val="FF0000"/>
            </a:solidFill>
            <a:prstDash val="solid"/>
          </a:ln>
          <a:effectLst/>
        </p:spPr>
      </p:cxnSp>
      <p:sp>
        <p:nvSpPr>
          <p:cNvPr id="128" name="decoder"/>
          <p:cNvSpPr/>
          <p:nvPr/>
        </p:nvSpPr>
        <p:spPr>
          <a:xfrm rot="16200000">
            <a:off x="3855556" y="4404824"/>
            <a:ext cx="914402" cy="351407"/>
          </a:xfrm>
          <a:prstGeom prst="trapezoid">
            <a:avLst/>
          </a:prstGeom>
          <a:solidFill>
            <a:sysClr val="windowText" lastClr="000000">
              <a:lumMod val="75000"/>
              <a:lumOff val="25000"/>
            </a:sys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orangedecoder"/>
          <p:cNvSpPr/>
          <p:nvPr/>
        </p:nvSpPr>
        <p:spPr>
          <a:xfrm rot="16200000">
            <a:off x="3855556" y="4404821"/>
            <a:ext cx="914402" cy="351407"/>
          </a:xfrm>
          <a:prstGeom prst="trapezoid">
            <a:avLst/>
          </a:prstGeom>
          <a:solidFill>
            <a:srgbClr val="FFC000">
              <a:alpha val="75000"/>
            </a:srgb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w-buffer"/>
          <p:cNvSpPr/>
          <p:nvPr/>
        </p:nvSpPr>
        <p:spPr>
          <a:xfrm>
            <a:off x="4906190" y="5037729"/>
            <a:ext cx="1875610"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1" name="black"/>
          <p:cNvCxnSpPr/>
          <p:nvPr/>
        </p:nvCxnSpPr>
        <p:spPr>
          <a:xfrm>
            <a:off x="2647934" y="2228464"/>
            <a:ext cx="552466" cy="1557"/>
          </a:xfrm>
          <a:prstGeom prst="line">
            <a:avLst/>
          </a:prstGeom>
          <a:noFill/>
          <a:ln w="76200" cap="flat" cmpd="sng" algn="ctr">
            <a:solidFill>
              <a:sysClr val="window" lastClr="FFFFFF">
                <a:lumMod val="65000"/>
              </a:sysClr>
            </a:solidFill>
            <a:prstDash val="solid"/>
          </a:ln>
          <a:effectLst/>
        </p:spPr>
      </p:cxnSp>
      <p:cxnSp>
        <p:nvCxnSpPr>
          <p:cNvPr id="132" name="black"/>
          <p:cNvCxnSpPr/>
          <p:nvPr/>
        </p:nvCxnSpPr>
        <p:spPr>
          <a:xfrm flipV="1">
            <a:off x="2647933" y="4580524"/>
            <a:ext cx="552467" cy="552"/>
          </a:xfrm>
          <a:prstGeom prst="line">
            <a:avLst/>
          </a:prstGeom>
          <a:noFill/>
          <a:ln w="76200" cap="flat" cmpd="sng" algn="ctr">
            <a:solidFill>
              <a:sysClr val="window" lastClr="FFFFFF">
                <a:lumMod val="65000"/>
              </a:sysClr>
            </a:solidFill>
            <a:prstDash val="solid"/>
          </a:ln>
          <a:effectLst/>
        </p:spPr>
      </p:cxnSp>
      <p:sp>
        <p:nvSpPr>
          <p:cNvPr id="133" name="bluegloballatch"/>
          <p:cNvSpPr/>
          <p:nvPr/>
        </p:nvSpPr>
        <p:spPr>
          <a:xfrm rot="16200000">
            <a:off x="1136418" y="3357011"/>
            <a:ext cx="1552978" cy="519006"/>
          </a:xfrm>
          <a:prstGeom prst="hexagon">
            <a:avLst/>
          </a:prstGeom>
          <a:solidFill>
            <a:srgbClr val="0070C0">
              <a:alpha val="75000"/>
            </a:srgb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ysClr val="window" lastClr="FFFFFF"/>
                </a:solidFill>
                <a:effectLst/>
                <a:uLnTx/>
                <a:uFillTx/>
                <a:latin typeface="Calibri"/>
                <a:ea typeface="+mn-ea"/>
                <a:cs typeface="+mn-cs"/>
              </a:rPr>
              <a:t>Latch</a:t>
            </a:r>
          </a:p>
        </p:txBody>
      </p:sp>
      <p:sp>
        <p:nvSpPr>
          <p:cNvPr id="134" name="orangegloballatch"/>
          <p:cNvSpPr/>
          <p:nvPr/>
        </p:nvSpPr>
        <p:spPr>
          <a:xfrm rot="16200000">
            <a:off x="1136419" y="3357009"/>
            <a:ext cx="1552977" cy="519006"/>
          </a:xfrm>
          <a:prstGeom prst="hexagon">
            <a:avLst/>
          </a:prstGeom>
          <a:solidFill>
            <a:srgbClr val="FFC000">
              <a:alpha val="75000"/>
            </a:srgb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ysClr val="windowText" lastClr="000000"/>
                </a:solidFill>
                <a:effectLst/>
                <a:uLnTx/>
                <a:uFillTx/>
                <a:latin typeface="Calibri"/>
                <a:ea typeface="+mn-ea"/>
                <a:cs typeface="+mn-cs"/>
              </a:rPr>
              <a:t>Latch</a:t>
            </a:r>
          </a:p>
        </p:txBody>
      </p:sp>
      <p:sp>
        <p:nvSpPr>
          <p:cNvPr id="135" name="bluedecoder"/>
          <p:cNvSpPr/>
          <p:nvPr/>
        </p:nvSpPr>
        <p:spPr>
          <a:xfrm rot="16200000">
            <a:off x="3855557" y="2054316"/>
            <a:ext cx="914402" cy="351407"/>
          </a:xfrm>
          <a:prstGeom prst="trapezoid">
            <a:avLst/>
          </a:prstGeom>
          <a:solidFill>
            <a:srgbClr val="0070C0">
              <a:alpha val="75000"/>
            </a:srgb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36" name="wlorangelowered"/>
          <p:cNvCxnSpPr/>
          <p:nvPr/>
        </p:nvCxnSpPr>
        <p:spPr>
          <a:xfrm>
            <a:off x="4488463" y="4351925"/>
            <a:ext cx="2750537" cy="4"/>
          </a:xfrm>
          <a:prstGeom prst="line">
            <a:avLst/>
          </a:prstGeom>
          <a:noFill/>
          <a:ln w="19050" cap="flat" cmpd="sng" algn="ctr">
            <a:solidFill>
              <a:sysClr val="windowText" lastClr="000000"/>
            </a:solidFill>
            <a:prstDash val="sysDash"/>
          </a:ln>
          <a:effectLst/>
        </p:spPr>
      </p:cxnSp>
      <p:cxnSp>
        <p:nvCxnSpPr>
          <p:cNvPr id="137" name="wlbluelowered"/>
          <p:cNvCxnSpPr/>
          <p:nvPr/>
        </p:nvCxnSpPr>
        <p:spPr>
          <a:xfrm flipV="1">
            <a:off x="4488461" y="2001416"/>
            <a:ext cx="2750539" cy="3"/>
          </a:xfrm>
          <a:prstGeom prst="line">
            <a:avLst/>
          </a:prstGeom>
          <a:noFill/>
          <a:ln w="19050" cap="flat" cmpd="sng" algn="ctr">
            <a:solidFill>
              <a:sysClr val="windowText" lastClr="000000"/>
            </a:solidFill>
            <a:prstDash val="sysDash"/>
          </a:ln>
          <a:effectLst/>
        </p:spPr>
      </p:cxnSp>
      <p:sp>
        <p:nvSpPr>
          <p:cNvPr id="140" name="localrb"/>
          <p:cNvSpPr txBox="1"/>
          <p:nvPr/>
        </p:nvSpPr>
        <p:spPr>
          <a:xfrm>
            <a:off x="179512" y="1108526"/>
            <a:ext cx="8812088"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FF"/>
                </a:solidFill>
                <a:effectLst/>
                <a:uLnTx/>
                <a:uFillTx/>
                <a:latin typeface="Tahoma"/>
                <a:ea typeface="+mn-ea"/>
                <a:cs typeface="+mn-cs"/>
              </a:rPr>
              <a:t>Instead of a global latch, have </a:t>
            </a:r>
            <a:r>
              <a:rPr kumimoji="0" lang="en-US" sz="2800" b="1" i="1" u="none" strike="noStrike" kern="0" cap="none" spc="0" normalizeH="0" baseline="0" noProof="0" dirty="0">
                <a:ln>
                  <a:noFill/>
                </a:ln>
                <a:solidFill>
                  <a:srgbClr val="0000FF"/>
                </a:solidFill>
                <a:effectLst/>
                <a:uLnTx/>
                <a:uFillTx/>
                <a:latin typeface="Tahoma"/>
                <a:ea typeface="+mn-ea"/>
                <a:cs typeface="+mn-cs"/>
              </a:rPr>
              <a:t>per-</a:t>
            </a:r>
            <a:r>
              <a:rPr kumimoji="0" lang="en-US" sz="2800" b="1" i="1" u="none" strike="noStrike" kern="0" cap="none" spc="0" normalizeH="0" baseline="0" noProof="0" dirty="0" err="1">
                <a:ln>
                  <a:noFill/>
                </a:ln>
                <a:solidFill>
                  <a:srgbClr val="0000FF"/>
                </a:solidFill>
                <a:effectLst/>
                <a:uLnTx/>
                <a:uFillTx/>
                <a:latin typeface="Tahoma"/>
                <a:ea typeface="+mn-ea"/>
                <a:cs typeface="+mn-cs"/>
              </a:rPr>
              <a:t>subarray</a:t>
            </a:r>
            <a:r>
              <a:rPr kumimoji="0" lang="en-US" sz="2800" b="1" i="1" u="none" strike="noStrike" kern="0" cap="none" spc="0" normalizeH="0" baseline="0" noProof="0" dirty="0">
                <a:ln>
                  <a:noFill/>
                </a:ln>
                <a:solidFill>
                  <a:srgbClr val="0000FF"/>
                </a:solidFill>
                <a:effectLst/>
                <a:uLnTx/>
                <a:uFillTx/>
                <a:latin typeface="Tahoma"/>
                <a:ea typeface="+mn-ea"/>
                <a:cs typeface="+mn-cs"/>
              </a:rPr>
              <a:t> latches</a:t>
            </a:r>
            <a:endParaRPr kumimoji="0" lang="en-US" sz="2400" b="1" i="1" u="none" strike="noStrike" kern="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273132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8"/>
                                        </p:tgtEl>
                                      </p:cBhvr>
                                    </p:animEffect>
                                    <p:set>
                                      <p:cBhvr>
                                        <p:cTn id="7" dur="1" fill="hold">
                                          <p:stCondLst>
                                            <p:cond delay="499"/>
                                          </p:stCondLst>
                                        </p:cTn>
                                        <p:tgtEl>
                                          <p:spTgt spid="1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p:cTn id="11" dur="500"/>
                                        <p:tgtEl>
                                          <p:spTgt spid="134"/>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fade">
                                      <p:cBhvr>
                                        <p:cTn id="14" dur="500"/>
                                        <p:tgtEl>
                                          <p:spTgt spid="133"/>
                                        </p:tgtEl>
                                      </p:cBhvr>
                                    </p:animEffect>
                                  </p:childTnLst>
                                </p:cTn>
                              </p:par>
                              <p:par>
                                <p:cTn id="15" presetID="42" presetClass="path" presetSubtype="0" accel="50000" decel="50000" fill="hold" grpId="0" nodeType="withEffect">
                                  <p:stCondLst>
                                    <p:cond delay="0"/>
                                  </p:stCondLst>
                                  <p:childTnLst>
                                    <p:animMotion origin="layout" path="M -1.38889E-6 -3.33333E-6 L 0.1658 0.14236 " pathEditMode="relative" rAng="0" ptsTypes="AA">
                                      <p:cBhvr>
                                        <p:cTn id="16" dur="2000" fill="hold"/>
                                        <p:tgtEl>
                                          <p:spTgt spid="134"/>
                                        </p:tgtEl>
                                        <p:attrNameLst>
                                          <p:attrName>ppt_x</p:attrName>
                                          <p:attrName>ppt_y</p:attrName>
                                        </p:attrNameLst>
                                      </p:cBhvr>
                                      <p:rCtr x="8281" y="7106"/>
                                    </p:animMotion>
                                  </p:childTnLst>
                                </p:cTn>
                              </p:par>
                              <p:par>
                                <p:cTn id="17" presetID="42" presetClass="path" presetSubtype="0" accel="50000" decel="50000" fill="hold" grpId="0" nodeType="withEffect">
                                  <p:stCondLst>
                                    <p:cond delay="0"/>
                                  </p:stCondLst>
                                  <p:childTnLst>
                                    <p:animMotion origin="layout" path="M -1.38889E-6 -3.33333E-6 L 0.1658 -0.20208 " pathEditMode="relative" rAng="0" ptsTypes="AA">
                                      <p:cBhvr>
                                        <p:cTn id="18" dur="2000" fill="hold"/>
                                        <p:tgtEl>
                                          <p:spTgt spid="133"/>
                                        </p:tgtEl>
                                        <p:attrNameLst>
                                          <p:attrName>ppt_x</p:attrName>
                                          <p:attrName>ppt_y</p:attrName>
                                        </p:attrNameLst>
                                      </p:cBhvr>
                                      <p:rCtr x="8281" y="-10116"/>
                                    </p:animMotion>
                                  </p:childTnLst>
                                </p:cTn>
                              </p:par>
                            </p:childTnLst>
                          </p:cTn>
                        </p:par>
                        <p:par>
                          <p:cTn id="19" fill="hold">
                            <p:stCondLst>
                              <p:cond delay="2500"/>
                            </p:stCondLst>
                            <p:childTnLst>
                              <p:par>
                                <p:cTn id="20" presetID="1" presetClass="exit" presetSubtype="0" fill="hold" nodeType="afterEffect">
                                  <p:stCondLst>
                                    <p:cond delay="0"/>
                                  </p:stCondLst>
                                  <p:childTnLst>
                                    <p:set>
                                      <p:cBhvr>
                                        <p:cTn id="21" dur="1" fill="hold">
                                          <p:stCondLst>
                                            <p:cond delay="0"/>
                                          </p:stCondLst>
                                        </p:cTn>
                                        <p:tgtEl>
                                          <p:spTgt spid="101"/>
                                        </p:tgtEl>
                                        <p:attrNameLst>
                                          <p:attrName>style.visibility</p:attrName>
                                        </p:attrNameLst>
                                      </p:cBhvr>
                                      <p:to>
                                        <p:strVal val="hidden"/>
                                      </p:to>
                                    </p:set>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5"/>
                                        </p:tgtEl>
                                        <p:attrNameLst>
                                          <p:attrName>style.visibility</p:attrName>
                                        </p:attrNameLst>
                                      </p:cBhvr>
                                      <p:to>
                                        <p:strVal val="visible"/>
                                      </p:to>
                                    </p:set>
                                    <p:animEffect transition="in" filter="fade">
                                      <p:cBhvr>
                                        <p:cTn id="29" dur="500"/>
                                        <p:tgtEl>
                                          <p:spTgt spid="1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500"/>
                                        <p:tgtEl>
                                          <p:spTgt spid="129"/>
                                        </p:tgtEl>
                                      </p:cBhvr>
                                    </p:animEffect>
                                  </p:childTnLst>
                                </p:cTn>
                              </p:par>
                              <p:par>
                                <p:cTn id="33" presetID="10" presetClass="exit" presetSubtype="0" fill="hold" grpId="0" nodeType="withEffect">
                                  <p:stCondLst>
                                    <p:cond delay="0"/>
                                  </p:stCondLst>
                                  <p:childTnLst>
                                    <p:animEffect transition="out" filter="fade">
                                      <p:cBhvr>
                                        <p:cTn id="34" dur="500"/>
                                        <p:tgtEl>
                                          <p:spTgt spid="123"/>
                                        </p:tgtEl>
                                      </p:cBhvr>
                                    </p:animEffect>
                                    <p:set>
                                      <p:cBhvr>
                                        <p:cTn id="35" dur="1" fill="hold">
                                          <p:stCondLst>
                                            <p:cond delay="499"/>
                                          </p:stCondLst>
                                        </p:cTn>
                                        <p:tgtEl>
                                          <p:spTgt spid="12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28"/>
                                        </p:tgtEl>
                                      </p:cBhvr>
                                    </p:animEffect>
                                    <p:set>
                                      <p:cBhvr>
                                        <p:cTn id="38" dur="1" fill="hold">
                                          <p:stCondLst>
                                            <p:cond delay="499"/>
                                          </p:stCondLst>
                                        </p:cTn>
                                        <p:tgtEl>
                                          <p:spTgt spid="12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fade">
                                      <p:cBhvr>
                                        <p:cTn id="41" dur="500"/>
                                        <p:tgtEl>
                                          <p:spTgt spid="115"/>
                                        </p:tgtEl>
                                      </p:cBhvr>
                                    </p:animEffect>
                                  </p:childTnLst>
                                </p:cTn>
                              </p:par>
                              <p:par>
                                <p:cTn id="42" presetID="10" presetClass="entr" presetSubtype="0" fill="hold" nodeType="with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fade">
                                      <p:cBhvr>
                                        <p:cTn id="44" dur="500"/>
                                        <p:tgtEl>
                                          <p:spTgt spid="113"/>
                                        </p:tgtEl>
                                      </p:cBhvr>
                                    </p:animEffect>
                                  </p:childTnLst>
                                </p:cTn>
                              </p:par>
                              <p:par>
                                <p:cTn id="45" presetID="10" presetClass="exit" presetSubtype="0" fill="hold" nodeType="withEffect">
                                  <p:stCondLst>
                                    <p:cond delay="0"/>
                                  </p:stCondLst>
                                  <p:childTnLst>
                                    <p:animEffect transition="out" filter="fade">
                                      <p:cBhvr>
                                        <p:cTn id="46" dur="500"/>
                                        <p:tgtEl>
                                          <p:spTgt spid="107"/>
                                        </p:tgtEl>
                                      </p:cBhvr>
                                    </p:animEffect>
                                    <p:set>
                                      <p:cBhvr>
                                        <p:cTn id="47" dur="1" fill="hold">
                                          <p:stCondLst>
                                            <p:cond delay="499"/>
                                          </p:stCondLst>
                                        </p:cTn>
                                        <p:tgtEl>
                                          <p:spTgt spid="10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2"/>
                                        </p:tgtEl>
                                      </p:cBhvr>
                                    </p:animEffect>
                                    <p:set>
                                      <p:cBhvr>
                                        <p:cTn id="50" dur="1" fill="hold">
                                          <p:stCondLst>
                                            <p:cond delay="499"/>
                                          </p:stCondLst>
                                        </p:cTn>
                                        <p:tgtEl>
                                          <p:spTgt spid="112"/>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21"/>
                                        </p:tgtEl>
                                        <p:attrNameLst>
                                          <p:attrName>style.visibility</p:attrName>
                                        </p:attrNameLst>
                                      </p:cBhvr>
                                      <p:to>
                                        <p:strVal val="visible"/>
                                      </p:to>
                                    </p:set>
                                    <p:animEffect transition="in" filter="fade">
                                      <p:cBhvr>
                                        <p:cTn id="54" dur="500"/>
                                        <p:tgtEl>
                                          <p:spTgt spid="121"/>
                                        </p:tgtEl>
                                      </p:cBhvr>
                                    </p:animEffect>
                                  </p:childTnLst>
                                </p:cTn>
                              </p:par>
                              <p:par>
                                <p:cTn id="55" presetID="10" presetClass="entr" presetSubtype="0"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animEffect transition="in" filter="fade">
                                      <p:cBhvr>
                                        <p:cTn id="57" dur="500"/>
                                        <p:tgtEl>
                                          <p:spTgt spid="127"/>
                                        </p:tgtEl>
                                      </p:cBhvr>
                                    </p:animEffect>
                                  </p:childTnLst>
                                </p:cTn>
                              </p:par>
                              <p:par>
                                <p:cTn id="58" presetID="10" presetClass="exit" presetSubtype="0" fill="hold" nodeType="withEffect">
                                  <p:stCondLst>
                                    <p:cond delay="0"/>
                                  </p:stCondLst>
                                  <p:childTnLst>
                                    <p:animEffect transition="out" filter="fade">
                                      <p:cBhvr>
                                        <p:cTn id="59" dur="500"/>
                                        <p:tgtEl>
                                          <p:spTgt spid="136"/>
                                        </p:tgtEl>
                                      </p:cBhvr>
                                    </p:animEffect>
                                    <p:set>
                                      <p:cBhvr>
                                        <p:cTn id="60" dur="1" fill="hold">
                                          <p:stCondLst>
                                            <p:cond delay="499"/>
                                          </p:stCondLst>
                                        </p:cTn>
                                        <p:tgtEl>
                                          <p:spTgt spid="13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37"/>
                                        </p:tgtEl>
                                      </p:cBhvr>
                                    </p:animEffect>
                                    <p:set>
                                      <p:cBhvr>
                                        <p:cTn id="63" dur="1" fill="hold">
                                          <p:stCondLst>
                                            <p:cond delay="499"/>
                                          </p:stCondLst>
                                        </p:cTn>
                                        <p:tgtEl>
                                          <p:spTgt spid="13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1" nodeType="after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par>
                                <p:cTn id="68" presetID="42" presetClass="path" presetSubtype="0" accel="50000" decel="50000" fill="hold" grpId="0" nodeType="withEffect">
                                  <p:stCondLst>
                                    <p:cond delay="0"/>
                                  </p:stCondLst>
                                  <p:childTnLst>
                                    <p:animMotion origin="layout" path="M -1.38889E-6 -2.59259E-6 L -1.38889E-6 0.13588 " pathEditMode="relative" rAng="0" ptsTypes="AA">
                                      <p:cBhvr>
                                        <p:cTn id="69" dur="2000" fill="hold"/>
                                        <p:tgtEl>
                                          <p:spTgt spid="98"/>
                                        </p:tgtEl>
                                        <p:attrNameLst>
                                          <p:attrName>ppt_x</p:attrName>
                                          <p:attrName>ppt_y</p:attrName>
                                        </p:attrNameLst>
                                      </p:cBhvr>
                                      <p:rCtr x="0" y="6782"/>
                                    </p:animMotion>
                                  </p:childTnLst>
                                </p:cTn>
                              </p:par>
                              <p:par>
                                <p:cTn id="70" presetID="10" presetClass="entr" presetSubtype="0" fill="hold" grpId="0" nodeType="with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fade">
                                      <p:cBhvr>
                                        <p:cTn id="72" dur="500"/>
                                        <p:tgtEl>
                                          <p:spTgt spid="99"/>
                                        </p:tgtEl>
                                      </p:cBhvr>
                                    </p:animEffect>
                                  </p:childTnLst>
                                </p:cTn>
                              </p:par>
                              <p:par>
                                <p:cTn id="73" presetID="42" presetClass="path" presetSubtype="0" accel="50000" decel="50000" fill="hold" grpId="1" nodeType="withEffect">
                                  <p:stCondLst>
                                    <p:cond delay="0"/>
                                  </p:stCondLst>
                                  <p:childTnLst>
                                    <p:animMotion origin="layout" path="M -2.77778E-6 3.33333E-6 L -2.77778E-6 0.13426 " pathEditMode="relative" rAng="0" ptsTypes="AA">
                                      <p:cBhvr>
                                        <p:cTn id="74" dur="2000" fill="hold"/>
                                        <p:tgtEl>
                                          <p:spTgt spid="99"/>
                                        </p:tgtEl>
                                        <p:attrNameLst>
                                          <p:attrName>ppt_x</p:attrName>
                                          <p:attrName>ppt_y</p:attrName>
                                        </p:attrNameLst>
                                      </p:cBhvr>
                                      <p:rCtr x="0" y="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8" grpId="1" animBg="1"/>
      <p:bldP spid="99" grpId="0" animBg="1"/>
      <p:bldP spid="99" grpId="1" animBg="1"/>
      <p:bldP spid="118" grpId="0" animBg="1"/>
      <p:bldP spid="123" grpId="0" animBg="1"/>
      <p:bldP spid="128" grpId="0" animBg="1"/>
      <p:bldP spid="129" grpId="0" animBg="1"/>
      <p:bldP spid="133" grpId="0" animBg="1"/>
      <p:bldP spid="133" grpId="1" animBg="1"/>
      <p:bldP spid="134" grpId="0" animBg="1"/>
      <p:bldP spid="134" grpId="1" animBg="1"/>
      <p:bldP spid="13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SALP: Reduce Sharing of Global Row-Buffer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46" name="thickline0"/>
          <p:cNvCxnSpPr/>
          <p:nvPr/>
        </p:nvCxnSpPr>
        <p:spPr>
          <a:xfrm flipH="1">
            <a:off x="1409700" y="1873529"/>
            <a:ext cx="1192" cy="4578175"/>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wire"/>
          <p:cNvSpPr txBox="1"/>
          <p:nvPr/>
        </p:nvSpPr>
        <p:spPr>
          <a:xfrm rot="16200000">
            <a:off x="438958" y="3711452"/>
            <a:ext cx="1311867" cy="571500"/>
          </a:xfrm>
          <a:prstGeom prst="rect">
            <a:avLst/>
          </a:prstGeom>
          <a:no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ahoma"/>
                <a:ea typeface="+mn-ea"/>
                <a:cs typeface="+mn-cs"/>
              </a:rPr>
              <a:t>Wire</a:t>
            </a:r>
            <a:endParaRPr kumimoji="0" lang="en-US" sz="3200" b="1" i="1" u="none" strike="noStrike" kern="1200" cap="none" spc="0" normalizeH="0" baseline="0" noProof="0" dirty="0">
              <a:ln>
                <a:noFill/>
              </a:ln>
              <a:solidFill>
                <a:srgbClr val="000000"/>
              </a:solidFill>
              <a:effectLst/>
              <a:uLnTx/>
              <a:uFillTx/>
              <a:latin typeface="Tahoma"/>
              <a:ea typeface="+mn-ea"/>
              <a:cs typeface="+mn-cs"/>
            </a:endParaRPr>
          </a:p>
        </p:txBody>
      </p:sp>
      <p:cxnSp>
        <p:nvCxnSpPr>
          <p:cNvPr id="48" name="on1"/>
          <p:cNvCxnSpPr/>
          <p:nvPr/>
        </p:nvCxnSpPr>
        <p:spPr>
          <a:xfrm>
            <a:off x="4226681" y="4696587"/>
            <a:ext cx="0" cy="6168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on1"/>
          <p:cNvCxnSpPr/>
          <p:nvPr/>
        </p:nvCxnSpPr>
        <p:spPr>
          <a:xfrm>
            <a:off x="3165108" y="4691828"/>
            <a:ext cx="0" cy="6168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on0"/>
          <p:cNvCxnSpPr/>
          <p:nvPr/>
        </p:nvCxnSpPr>
        <p:spPr>
          <a:xfrm>
            <a:off x="4226681" y="2791040"/>
            <a:ext cx="0" cy="6168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on0"/>
          <p:cNvCxnSpPr/>
          <p:nvPr/>
        </p:nvCxnSpPr>
        <p:spPr>
          <a:xfrm>
            <a:off x="3165108" y="2786281"/>
            <a:ext cx="0" cy="6168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bus0"/>
          <p:cNvCxnSpPr/>
          <p:nvPr/>
        </p:nvCxnSpPr>
        <p:spPr>
          <a:xfrm>
            <a:off x="2057400" y="3403704"/>
            <a:ext cx="6248400" cy="0"/>
          </a:xfrm>
          <a:prstGeom prst="line">
            <a:avLst/>
          </a:prstGeom>
          <a:ln w="76200"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bus1"/>
          <p:cNvCxnSpPr/>
          <p:nvPr/>
        </p:nvCxnSpPr>
        <p:spPr>
          <a:xfrm>
            <a:off x="2057400" y="5308704"/>
            <a:ext cx="6248400" cy="0"/>
          </a:xfrm>
          <a:prstGeom prst="line">
            <a:avLst/>
          </a:prstGeom>
          <a:ln w="76200" cmpd="sng">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off1"/>
          <p:cNvCxnSpPr/>
          <p:nvPr/>
        </p:nvCxnSpPr>
        <p:spPr>
          <a:xfrm flipH="1">
            <a:off x="2827154" y="4696111"/>
            <a:ext cx="345708" cy="3942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off1"/>
          <p:cNvCxnSpPr/>
          <p:nvPr/>
        </p:nvCxnSpPr>
        <p:spPr>
          <a:xfrm flipH="1">
            <a:off x="3880973" y="4696111"/>
            <a:ext cx="345708" cy="3942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off0"/>
          <p:cNvCxnSpPr/>
          <p:nvPr/>
        </p:nvCxnSpPr>
        <p:spPr>
          <a:xfrm flipH="1">
            <a:off x="2827154" y="2780842"/>
            <a:ext cx="345708" cy="3942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off0"/>
          <p:cNvCxnSpPr/>
          <p:nvPr/>
        </p:nvCxnSpPr>
        <p:spPr>
          <a:xfrm flipH="1">
            <a:off x="3880973" y="2780842"/>
            <a:ext cx="345708" cy="3942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bank"/>
          <p:cNvSpPr/>
          <p:nvPr/>
        </p:nvSpPr>
        <p:spPr>
          <a:xfrm>
            <a:off x="2749560" y="1873529"/>
            <a:ext cx="1866085" cy="90731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59" name="bank"/>
          <p:cNvSpPr/>
          <p:nvPr/>
        </p:nvSpPr>
        <p:spPr>
          <a:xfrm>
            <a:off x="2759087" y="3784707"/>
            <a:ext cx="1870847" cy="91140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cxnSp>
        <p:nvCxnSpPr>
          <p:cNvPr id="60" name="long"/>
          <p:cNvCxnSpPr/>
          <p:nvPr/>
        </p:nvCxnSpPr>
        <p:spPr>
          <a:xfrm>
            <a:off x="7310417" y="2383960"/>
            <a:ext cx="1" cy="35343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long"/>
          <p:cNvCxnSpPr/>
          <p:nvPr/>
        </p:nvCxnSpPr>
        <p:spPr>
          <a:xfrm>
            <a:off x="6249601" y="2383960"/>
            <a:ext cx="0" cy="35343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movebluerow"/>
          <p:cNvSpPr/>
          <p:nvPr/>
        </p:nvSpPr>
        <p:spPr>
          <a:xfrm>
            <a:off x="2749561" y="2482031"/>
            <a:ext cx="1866084" cy="304251"/>
          </a:xfrm>
          <a:prstGeom prst="rect">
            <a:avLst/>
          </a:prstGeom>
          <a:solidFill>
            <a:srgbClr val="0070C0">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63" name="globalbitline"/>
          <p:cNvSpPr txBox="1"/>
          <p:nvPr/>
        </p:nvSpPr>
        <p:spPr>
          <a:xfrm>
            <a:off x="5141892" y="1827912"/>
            <a:ext cx="3278984" cy="556048"/>
          </a:xfrm>
          <a:prstGeom prst="rect">
            <a:avLst/>
          </a:prstGeom>
          <a:no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ahoma"/>
                <a:ea typeface="+mn-ea"/>
                <a:cs typeface="+mn-cs"/>
              </a:rPr>
              <a:t>Global </a:t>
            </a:r>
            <a:r>
              <a:rPr kumimoji="0" lang="en-US" sz="3200" b="1" i="1" u="none" strike="noStrike" kern="1200" cap="none" spc="0" normalizeH="0" baseline="0" noProof="0" dirty="0" err="1">
                <a:ln>
                  <a:noFill/>
                </a:ln>
                <a:solidFill>
                  <a:srgbClr val="FF0000"/>
                </a:solidFill>
                <a:effectLst/>
                <a:uLnTx/>
                <a:uFillTx/>
                <a:latin typeface="Tahoma"/>
                <a:ea typeface="+mn-ea"/>
                <a:cs typeface="+mn-cs"/>
              </a:rPr>
              <a:t>bitlines</a:t>
            </a:r>
            <a:endParaRPr kumimoji="0" lang="en-US" sz="2800" b="0" i="1" u="none" strike="noStrike" kern="1200" cap="none" spc="0" normalizeH="0" baseline="0" noProof="0" dirty="0">
              <a:ln>
                <a:noFill/>
              </a:ln>
              <a:solidFill>
                <a:srgbClr val="FF0000"/>
              </a:solidFill>
              <a:effectLst/>
              <a:uLnTx/>
              <a:uFillTx/>
              <a:latin typeface="Tahoma"/>
              <a:ea typeface="+mn-ea"/>
              <a:cs typeface="+mn-cs"/>
            </a:endParaRPr>
          </a:p>
        </p:txBody>
      </p:sp>
      <p:sp>
        <p:nvSpPr>
          <p:cNvPr id="64" name="globalrb"/>
          <p:cNvSpPr txBox="1"/>
          <p:nvPr/>
        </p:nvSpPr>
        <p:spPr>
          <a:xfrm>
            <a:off x="3313092" y="5918854"/>
            <a:ext cx="2364584" cy="304250"/>
          </a:xfrm>
          <a:prstGeom prst="rect">
            <a:avLst/>
          </a:prstGeom>
          <a:noFill/>
        </p:spPr>
        <p:txBody>
          <a:bodyPr wrap="square" rtlCol="0" anchor="ctr">
            <a:no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Tahoma"/>
                <a:ea typeface="+mn-ea"/>
                <a:cs typeface="+mn-cs"/>
              </a:rPr>
              <a:t>Global </a:t>
            </a:r>
            <a:br>
              <a:rPr kumimoji="0" lang="en-US" sz="3600" b="0" i="1" u="none" strike="noStrike" kern="1200" cap="none" spc="0" normalizeH="0" baseline="0" noProof="0">
                <a:ln>
                  <a:noFill/>
                </a:ln>
                <a:solidFill>
                  <a:srgbClr val="000000"/>
                </a:solidFill>
                <a:effectLst/>
                <a:uLnTx/>
                <a:uFillTx/>
                <a:latin typeface="Tahoma"/>
                <a:ea typeface="+mn-ea"/>
                <a:cs typeface="+mn-cs"/>
              </a:rPr>
            </a:br>
            <a:r>
              <a:rPr kumimoji="0" lang="en-US" sz="3600" b="0" i="1" u="none" strike="noStrike" kern="1200" cap="none" spc="0" normalizeH="0" baseline="0" noProof="0">
                <a:ln>
                  <a:noFill/>
                </a:ln>
                <a:solidFill>
                  <a:srgbClr val="000000"/>
                </a:solidFill>
                <a:effectLst/>
                <a:uLnTx/>
                <a:uFillTx/>
                <a:latin typeface="Tahoma"/>
                <a:ea typeface="+mn-ea"/>
                <a:cs typeface="+mn-cs"/>
              </a:rPr>
              <a:t>row-buffer</a:t>
            </a:r>
            <a:endParaRPr kumimoji="0" lang="en-US" sz="3200" b="0" i="1" u="none" strike="noStrike" kern="1200" cap="none" spc="0" normalizeH="0" baseline="0" noProof="0">
              <a:ln>
                <a:noFill/>
              </a:ln>
              <a:solidFill>
                <a:srgbClr val="000000"/>
              </a:solidFill>
              <a:effectLst/>
              <a:uLnTx/>
              <a:uFillTx/>
              <a:latin typeface="Tahoma"/>
              <a:ea typeface="+mn-ea"/>
              <a:cs typeface="+mn-cs"/>
            </a:endParaRPr>
          </a:p>
        </p:txBody>
      </p:sp>
      <p:sp>
        <p:nvSpPr>
          <p:cNvPr id="65" name="row-buffer"/>
          <p:cNvSpPr/>
          <p:nvPr/>
        </p:nvSpPr>
        <p:spPr>
          <a:xfrm>
            <a:off x="2749560" y="2482031"/>
            <a:ext cx="1866085" cy="304797"/>
          </a:xfrm>
          <a:prstGeom prst="rect">
            <a:avLst/>
          </a:prstGeom>
          <a:solidFill>
            <a:srgbClr val="0070C0">
              <a:alpha val="75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Tahoma"/>
              <a:ea typeface="+mn-ea"/>
              <a:cs typeface="+mn-cs"/>
            </a:endParaRPr>
          </a:p>
        </p:txBody>
      </p:sp>
      <p:sp>
        <p:nvSpPr>
          <p:cNvPr id="66" name="movebluerow"/>
          <p:cNvSpPr/>
          <p:nvPr/>
        </p:nvSpPr>
        <p:spPr>
          <a:xfrm>
            <a:off x="2749561" y="1873529"/>
            <a:ext cx="1866084" cy="304251"/>
          </a:xfrm>
          <a:prstGeom prst="rect">
            <a:avLst/>
          </a:prstGeom>
          <a:solidFill>
            <a:srgbClr val="0070C0">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67" name="bankblank"/>
          <p:cNvSpPr/>
          <p:nvPr/>
        </p:nvSpPr>
        <p:spPr>
          <a:xfrm>
            <a:off x="2749560" y="1873530"/>
            <a:ext cx="1866085" cy="60850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68" name="moveorangerow"/>
          <p:cNvSpPr/>
          <p:nvPr/>
        </p:nvSpPr>
        <p:spPr>
          <a:xfrm>
            <a:off x="2759086" y="4390212"/>
            <a:ext cx="1870847" cy="304251"/>
          </a:xfrm>
          <a:prstGeom prst="rect">
            <a:avLst/>
          </a:prstGeom>
          <a:solidFill>
            <a:srgbClr val="FFC000">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69" name="row-buffer"/>
          <p:cNvSpPr/>
          <p:nvPr/>
        </p:nvSpPr>
        <p:spPr>
          <a:xfrm>
            <a:off x="5838816" y="5918307"/>
            <a:ext cx="1875610" cy="30479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Tahoma"/>
              <a:ea typeface="+mn-ea"/>
              <a:cs typeface="+mn-cs"/>
            </a:endParaRPr>
          </a:p>
        </p:txBody>
      </p:sp>
      <p:sp>
        <p:nvSpPr>
          <p:cNvPr id="70" name="row-buffer"/>
          <p:cNvSpPr/>
          <p:nvPr/>
        </p:nvSpPr>
        <p:spPr>
          <a:xfrm>
            <a:off x="2754324" y="4390212"/>
            <a:ext cx="1875610" cy="304797"/>
          </a:xfrm>
          <a:prstGeom prst="rect">
            <a:avLst/>
          </a:prstGeom>
          <a:solidFill>
            <a:srgbClr val="FFC000">
              <a:alpha val="75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Tahoma"/>
              <a:ea typeface="+mn-ea"/>
              <a:cs typeface="+mn-cs"/>
            </a:endParaRPr>
          </a:p>
        </p:txBody>
      </p:sp>
      <p:sp>
        <p:nvSpPr>
          <p:cNvPr id="71" name="movebluerow"/>
          <p:cNvSpPr/>
          <p:nvPr/>
        </p:nvSpPr>
        <p:spPr>
          <a:xfrm>
            <a:off x="2759087" y="3781710"/>
            <a:ext cx="1866084" cy="304251"/>
          </a:xfrm>
          <a:prstGeom prst="rect">
            <a:avLst/>
          </a:prstGeom>
          <a:solidFill>
            <a:srgbClr val="FFC000">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72" name="localrb"/>
          <p:cNvSpPr txBox="1"/>
          <p:nvPr/>
        </p:nvSpPr>
        <p:spPr>
          <a:xfrm>
            <a:off x="228600" y="2482031"/>
            <a:ext cx="2364584" cy="304250"/>
          </a:xfrm>
          <a:prstGeom prst="rect">
            <a:avLst/>
          </a:prstGeom>
          <a:noFill/>
        </p:spPr>
        <p:txBody>
          <a:bodyPr wrap="square" rtlCol="0" anchor="ctr">
            <a:no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Tahoma"/>
                <a:ea typeface="+mn-ea"/>
                <a:cs typeface="+mn-cs"/>
              </a:rPr>
              <a:t>Local</a:t>
            </a:r>
            <a:br>
              <a:rPr kumimoji="0" lang="en-US" sz="2800" b="0" i="1" u="none" strike="noStrike" kern="1200" cap="none" spc="0" normalizeH="0" baseline="0" noProof="0" dirty="0">
                <a:ln>
                  <a:noFill/>
                </a:ln>
                <a:solidFill>
                  <a:srgbClr val="0070C0"/>
                </a:solidFill>
                <a:effectLst/>
                <a:uLnTx/>
                <a:uFillTx/>
                <a:latin typeface="Tahoma"/>
                <a:ea typeface="+mn-ea"/>
                <a:cs typeface="+mn-cs"/>
              </a:rPr>
            </a:br>
            <a:r>
              <a:rPr kumimoji="0" lang="en-US" sz="2800" b="0" i="1" u="none" strike="noStrike" kern="1200" cap="none" spc="0" normalizeH="0" baseline="0" noProof="0" dirty="0">
                <a:ln>
                  <a:noFill/>
                </a:ln>
                <a:solidFill>
                  <a:srgbClr val="0070C0"/>
                </a:solidFill>
                <a:effectLst/>
                <a:uLnTx/>
                <a:uFillTx/>
                <a:latin typeface="Tahoma"/>
                <a:ea typeface="+mn-ea"/>
                <a:cs typeface="+mn-cs"/>
              </a:rPr>
              <a:t>row-buffer</a:t>
            </a:r>
            <a:endParaRPr kumimoji="0" lang="en-US" sz="2400" b="0" i="1" u="none" strike="noStrike" kern="1200" cap="none" spc="0" normalizeH="0" baseline="0" noProof="0" dirty="0">
              <a:ln>
                <a:noFill/>
              </a:ln>
              <a:solidFill>
                <a:srgbClr val="0070C0"/>
              </a:solidFill>
              <a:effectLst/>
              <a:uLnTx/>
              <a:uFillTx/>
              <a:latin typeface="Tahoma"/>
              <a:ea typeface="+mn-ea"/>
              <a:cs typeface="+mn-cs"/>
            </a:endParaRPr>
          </a:p>
        </p:txBody>
      </p:sp>
      <p:sp>
        <p:nvSpPr>
          <p:cNvPr id="73" name="localrb"/>
          <p:cNvSpPr txBox="1"/>
          <p:nvPr/>
        </p:nvSpPr>
        <p:spPr>
          <a:xfrm>
            <a:off x="228600" y="4390212"/>
            <a:ext cx="2364584" cy="304250"/>
          </a:xfrm>
          <a:prstGeom prst="rect">
            <a:avLst/>
          </a:prstGeom>
          <a:noFill/>
        </p:spPr>
        <p:txBody>
          <a:bodyPr wrap="square" rtlCol="0" anchor="ctr">
            <a:no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E2AC00"/>
                </a:solidFill>
                <a:effectLst/>
                <a:uLnTx/>
                <a:uFillTx/>
                <a:latin typeface="Tahoma"/>
                <a:ea typeface="+mn-ea"/>
                <a:cs typeface="+mn-cs"/>
              </a:rPr>
              <a:t>Local </a:t>
            </a:r>
            <a:br>
              <a:rPr kumimoji="0" lang="en-US" sz="2800" b="0" i="1" u="none" strike="noStrike" kern="1200" cap="none" spc="0" normalizeH="0" baseline="0" noProof="0" dirty="0">
                <a:ln>
                  <a:noFill/>
                </a:ln>
                <a:solidFill>
                  <a:srgbClr val="E2AC00"/>
                </a:solidFill>
                <a:effectLst/>
                <a:uLnTx/>
                <a:uFillTx/>
                <a:latin typeface="Tahoma"/>
                <a:ea typeface="+mn-ea"/>
                <a:cs typeface="+mn-cs"/>
              </a:rPr>
            </a:br>
            <a:r>
              <a:rPr kumimoji="0" lang="en-US" sz="3200" b="0" i="1" u="none" strike="noStrike" kern="1200" cap="none" spc="0" normalizeH="0" baseline="0" noProof="0" dirty="0">
                <a:ln>
                  <a:noFill/>
                </a:ln>
                <a:solidFill>
                  <a:srgbClr val="E2AC00"/>
                </a:solidFill>
                <a:effectLst/>
                <a:uLnTx/>
                <a:uFillTx/>
                <a:latin typeface="Tahoma"/>
                <a:ea typeface="+mn-ea"/>
                <a:cs typeface="+mn-cs"/>
              </a:rPr>
              <a:t>row-buffer</a:t>
            </a:r>
            <a:endParaRPr kumimoji="0" lang="en-US" sz="2400" b="0" i="1" u="none" strike="noStrike" kern="1200" cap="none" spc="0" normalizeH="0" baseline="0" noProof="0" dirty="0">
              <a:ln>
                <a:noFill/>
              </a:ln>
              <a:solidFill>
                <a:srgbClr val="E2AC00"/>
              </a:solidFill>
              <a:effectLst/>
              <a:uLnTx/>
              <a:uFillTx/>
              <a:latin typeface="Tahoma"/>
              <a:ea typeface="+mn-ea"/>
              <a:cs typeface="+mn-cs"/>
            </a:endParaRPr>
          </a:p>
        </p:txBody>
      </p:sp>
      <p:sp>
        <p:nvSpPr>
          <p:cNvPr id="74" name="bankblank"/>
          <p:cNvSpPr/>
          <p:nvPr/>
        </p:nvSpPr>
        <p:spPr>
          <a:xfrm>
            <a:off x="2754324" y="3781711"/>
            <a:ext cx="1875610" cy="60850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ahoma"/>
              <a:ea typeface="+mn-ea"/>
              <a:cs typeface="+mn-cs"/>
            </a:endParaRPr>
          </a:p>
        </p:txBody>
      </p:sp>
      <p:sp>
        <p:nvSpPr>
          <p:cNvPr id="75" name="switch"/>
          <p:cNvSpPr txBox="1"/>
          <p:nvPr/>
        </p:nvSpPr>
        <p:spPr>
          <a:xfrm>
            <a:off x="4399124" y="2946504"/>
            <a:ext cx="1696876" cy="304250"/>
          </a:xfrm>
          <a:prstGeom prst="rect">
            <a:avLst/>
          </a:prstGeom>
          <a:noFill/>
        </p:spPr>
        <p:txBody>
          <a:bodyPr wrap="square"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ahoma"/>
                <a:ea typeface="+mn-ea"/>
                <a:cs typeface="+mn-cs"/>
              </a:rPr>
              <a:t>Switch</a:t>
            </a:r>
            <a:endParaRPr kumimoji="0" lang="en-US" sz="2800" b="1" i="1" u="none" strike="noStrike" kern="1200" cap="none" spc="0" normalizeH="0" baseline="0" noProof="0" dirty="0">
              <a:ln>
                <a:noFill/>
              </a:ln>
              <a:solidFill>
                <a:srgbClr val="FF0000"/>
              </a:solidFill>
              <a:effectLst/>
              <a:uLnTx/>
              <a:uFillTx/>
              <a:latin typeface="Tahoma"/>
              <a:ea typeface="+mn-ea"/>
              <a:cs typeface="+mn-cs"/>
            </a:endParaRPr>
          </a:p>
        </p:txBody>
      </p:sp>
      <p:sp>
        <p:nvSpPr>
          <p:cNvPr id="76" name="switch"/>
          <p:cNvSpPr txBox="1"/>
          <p:nvPr/>
        </p:nvSpPr>
        <p:spPr>
          <a:xfrm>
            <a:off x="4399124" y="4866018"/>
            <a:ext cx="1696876" cy="304250"/>
          </a:xfrm>
          <a:prstGeom prst="rect">
            <a:avLst/>
          </a:prstGeom>
          <a:noFill/>
        </p:spPr>
        <p:txBody>
          <a:bodyPr wrap="square"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ahoma"/>
                <a:ea typeface="+mn-ea"/>
                <a:cs typeface="+mn-cs"/>
              </a:rPr>
              <a:t>Switch</a:t>
            </a:r>
            <a:endParaRPr kumimoji="0" lang="en-US" sz="2800" b="1" i="1" u="none" strike="noStrike" kern="1200" cap="none" spc="0" normalizeH="0" baseline="0" noProof="0" dirty="0">
              <a:ln>
                <a:noFill/>
              </a:ln>
              <a:solidFill>
                <a:srgbClr val="FF0000"/>
              </a:solidFill>
              <a:effectLst/>
              <a:uLnTx/>
              <a:uFillTx/>
              <a:latin typeface="Tahoma"/>
              <a:ea typeface="+mn-ea"/>
              <a:cs typeface="+mn-cs"/>
            </a:endParaRPr>
          </a:p>
        </p:txBody>
      </p:sp>
      <p:sp>
        <p:nvSpPr>
          <p:cNvPr id="77" name="readblue"/>
          <p:cNvSpPr/>
          <p:nvPr/>
        </p:nvSpPr>
        <p:spPr>
          <a:xfrm>
            <a:off x="908181" y="5611494"/>
            <a:ext cx="2444619" cy="913850"/>
          </a:xfrm>
          <a:prstGeom prst="rightArrow">
            <a:avLst>
              <a:gd name="adj1" fmla="val 60319"/>
              <a:gd name="adj2" fmla="val 5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ourier New" pitchFamily="49" charset="0"/>
                <a:ea typeface="+mn-ea"/>
                <a:cs typeface="Courier New" pitchFamily="49" charset="0"/>
              </a:rPr>
              <a:t>READ</a:t>
            </a:r>
          </a:p>
        </p:txBody>
      </p:sp>
      <p:sp>
        <p:nvSpPr>
          <p:cNvPr id="78" name="readorange"/>
          <p:cNvSpPr/>
          <p:nvPr/>
        </p:nvSpPr>
        <p:spPr>
          <a:xfrm>
            <a:off x="908181" y="5611494"/>
            <a:ext cx="2444619" cy="913850"/>
          </a:xfrm>
          <a:prstGeom prst="rightArrow">
            <a:avLst>
              <a:gd name="adj1" fmla="val 60319"/>
              <a:gd name="adj2" fmla="val 50000"/>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ourier New" pitchFamily="49" charset="0"/>
                <a:ea typeface="+mn-ea"/>
                <a:cs typeface="Courier New" pitchFamily="49" charset="0"/>
              </a:rPr>
              <a:t>READ</a:t>
            </a:r>
          </a:p>
        </p:txBody>
      </p:sp>
      <p:cxnSp>
        <p:nvCxnSpPr>
          <p:cNvPr id="79" name="line0"/>
          <p:cNvCxnSpPr/>
          <p:nvPr/>
        </p:nvCxnSpPr>
        <p:spPr>
          <a:xfrm>
            <a:off x="1676400" y="3021487"/>
            <a:ext cx="272272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0" name="line1"/>
          <p:cNvCxnSpPr/>
          <p:nvPr/>
        </p:nvCxnSpPr>
        <p:spPr>
          <a:xfrm>
            <a:off x="1676400" y="4932105"/>
            <a:ext cx="272272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thickline0"/>
          <p:cNvCxnSpPr/>
          <p:nvPr/>
        </p:nvCxnSpPr>
        <p:spPr>
          <a:xfrm>
            <a:off x="1676400" y="3021486"/>
            <a:ext cx="2722724" cy="0"/>
          </a:xfrm>
          <a:prstGeom prst="line">
            <a:avLst/>
          </a:prstGeom>
          <a:ln w="762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2" name="thickline1"/>
          <p:cNvCxnSpPr>
            <a:stCxn id="86" idx="3"/>
          </p:cNvCxnSpPr>
          <p:nvPr/>
        </p:nvCxnSpPr>
        <p:spPr>
          <a:xfrm flipV="1">
            <a:off x="1676400" y="4932105"/>
            <a:ext cx="2722724" cy="2"/>
          </a:xfrm>
          <a:prstGeom prst="line">
            <a:avLst/>
          </a:prstGeom>
          <a:ln w="76200">
            <a:solidFill>
              <a:srgbClr val="E2AC00"/>
            </a:solidFill>
            <a:prstDash val="solid"/>
          </a:ln>
        </p:spPr>
        <p:style>
          <a:lnRef idx="1">
            <a:schemeClr val="accent1"/>
          </a:lnRef>
          <a:fillRef idx="0">
            <a:schemeClr val="accent1"/>
          </a:fillRef>
          <a:effectRef idx="0">
            <a:schemeClr val="accent1"/>
          </a:effectRef>
          <a:fontRef idx="minor">
            <a:schemeClr val="tx1"/>
          </a:fontRef>
        </p:style>
      </p:cxnSp>
      <p:sp>
        <p:nvSpPr>
          <p:cNvPr id="83" name="d0blue"/>
          <p:cNvSpPr/>
          <p:nvPr/>
        </p:nvSpPr>
        <p:spPr>
          <a:xfrm>
            <a:off x="1143000" y="2767746"/>
            <a:ext cx="533400" cy="507484"/>
          </a:xfrm>
          <a:prstGeom prst="roundRect">
            <a:avLst/>
          </a:prstGeom>
          <a:solidFill>
            <a:srgbClr val="0070C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Tahoma"/>
                <a:ea typeface="+mn-ea"/>
                <a:cs typeface="+mn-cs"/>
              </a:rPr>
              <a:t>D</a:t>
            </a:r>
          </a:p>
        </p:txBody>
      </p:sp>
      <p:sp>
        <p:nvSpPr>
          <p:cNvPr id="84" name="d0black"/>
          <p:cNvSpPr/>
          <p:nvPr/>
        </p:nvSpPr>
        <p:spPr>
          <a:xfrm>
            <a:off x="1143000" y="2767746"/>
            <a:ext cx="533400" cy="507484"/>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Tahoma"/>
                <a:ea typeface="+mn-ea"/>
                <a:cs typeface="+mn-cs"/>
              </a:rPr>
              <a:t>D</a:t>
            </a:r>
          </a:p>
        </p:txBody>
      </p:sp>
      <p:sp>
        <p:nvSpPr>
          <p:cNvPr id="85" name="d1black"/>
          <p:cNvSpPr/>
          <p:nvPr/>
        </p:nvSpPr>
        <p:spPr>
          <a:xfrm>
            <a:off x="1143000" y="4678365"/>
            <a:ext cx="533400" cy="507484"/>
          </a:xfrm>
          <a:prstGeom prst="roundRect">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Tahoma"/>
                <a:ea typeface="+mn-ea"/>
                <a:cs typeface="+mn-cs"/>
              </a:rPr>
              <a:t>D</a:t>
            </a:r>
          </a:p>
        </p:txBody>
      </p:sp>
      <p:sp>
        <p:nvSpPr>
          <p:cNvPr id="86" name="d1orange"/>
          <p:cNvSpPr/>
          <p:nvPr/>
        </p:nvSpPr>
        <p:spPr>
          <a:xfrm>
            <a:off x="1143000" y="4678365"/>
            <a:ext cx="533400" cy="507484"/>
          </a:xfrm>
          <a:prstGeom prst="roundRect">
            <a:avLst/>
          </a:prstGeom>
          <a:solidFill>
            <a:srgbClr val="FFC000"/>
          </a:solidFill>
          <a:ln w="57150">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Tahoma"/>
                <a:ea typeface="+mn-ea"/>
                <a:cs typeface="+mn-cs"/>
              </a:rPr>
              <a:t>D</a:t>
            </a:r>
          </a:p>
        </p:txBody>
      </p:sp>
      <p:sp>
        <p:nvSpPr>
          <p:cNvPr id="94" name="localrb"/>
          <p:cNvSpPr txBox="1"/>
          <p:nvPr/>
        </p:nvSpPr>
        <p:spPr>
          <a:xfrm>
            <a:off x="323528" y="1180534"/>
            <a:ext cx="8496944" cy="304250"/>
          </a:xfrm>
          <a:prstGeom prst="rect">
            <a:avLst/>
          </a:prstGeom>
          <a:noFill/>
        </p:spPr>
        <p:txBody>
          <a:bodyPr wrap="square"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FF"/>
                </a:solidFill>
                <a:effectLst/>
                <a:uLnTx/>
                <a:uFillTx/>
                <a:latin typeface="Tahoma"/>
                <a:ea typeface="+mn-ea"/>
                <a:cs typeface="+mn-cs"/>
              </a:rPr>
              <a:t>Selectively connect local row-buffers to global row-buffer using a </a:t>
            </a:r>
            <a:r>
              <a:rPr kumimoji="0" lang="en-US" sz="2800" b="1" i="1" u="none" strike="noStrike" kern="0" cap="none" spc="0" normalizeH="0" baseline="0" noProof="0" dirty="0">
                <a:ln>
                  <a:noFill/>
                </a:ln>
                <a:solidFill>
                  <a:srgbClr val="0000FF"/>
                </a:solidFill>
                <a:effectLst/>
                <a:uLnTx/>
                <a:uFillTx/>
                <a:latin typeface="Tahoma"/>
                <a:ea typeface="+mn-ea"/>
                <a:cs typeface="+mn-cs"/>
              </a:rPr>
              <a:t>Designated</a:t>
            </a:r>
            <a:r>
              <a:rPr kumimoji="0" lang="en-US" sz="2800" b="0" i="0" u="none" strike="noStrike" kern="0" cap="none" spc="0" normalizeH="0" baseline="0" noProof="0" dirty="0">
                <a:ln>
                  <a:noFill/>
                </a:ln>
                <a:solidFill>
                  <a:srgbClr val="0000FF"/>
                </a:solidFill>
                <a:effectLst/>
                <a:uLnTx/>
                <a:uFillTx/>
                <a:latin typeface="Tahoma"/>
                <a:ea typeface="+mn-ea"/>
                <a:cs typeface="+mn-cs"/>
              </a:rPr>
              <a:t> single-bit latch</a:t>
            </a:r>
            <a:endParaRPr kumimoji="0" lang="en-US" sz="2400" b="0" i="0" u="none" strike="noStrike" kern="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595077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3"/>
                                        </p:tgtEl>
                                      </p:cBhvr>
                                    </p:animEffect>
                                    <p:set>
                                      <p:cBhvr>
                                        <p:cTn id="10" dur="1" fill="hold">
                                          <p:stCondLst>
                                            <p:cond delay="499"/>
                                          </p:stCondLst>
                                        </p:cTn>
                                        <p:tgtEl>
                                          <p:spTgt spid="7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par>
                                <p:cTn id="15" presetID="26" presetClass="emph" presetSubtype="0" fill="hold" grpId="1" nodeType="withEffect">
                                  <p:stCondLst>
                                    <p:cond delay="0"/>
                                  </p:stCondLst>
                                  <p:childTnLst>
                                    <p:animEffect transition="out" filter="fade">
                                      <p:cBhvr>
                                        <p:cTn id="16" dur="500" tmFilter="0, 0; .2, .5; .8, .5; 1, 0"/>
                                        <p:tgtEl>
                                          <p:spTgt spid="84"/>
                                        </p:tgtEl>
                                      </p:cBhvr>
                                    </p:animEffect>
                                    <p:animScale>
                                      <p:cBhvr>
                                        <p:cTn id="17" dur="250" autoRev="1" fill="hold"/>
                                        <p:tgtEl>
                                          <p:spTgt spid="84"/>
                                        </p:tgtEl>
                                      </p:cBhvr>
                                      <p:by x="105000" y="105000"/>
                                    </p:animScale>
                                  </p:childTnLst>
                                </p:cTn>
                              </p:par>
                              <p:par>
                                <p:cTn id="18" presetID="10" presetClass="entr" presetSubtype="0"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par>
                                <p:cTn id="21" presetID="26" presetClass="emph" presetSubtype="0" fill="hold" grpId="1" nodeType="withEffect">
                                  <p:stCondLst>
                                    <p:cond delay="0"/>
                                  </p:stCondLst>
                                  <p:childTnLst>
                                    <p:animEffect transition="out" filter="fade">
                                      <p:cBhvr>
                                        <p:cTn id="22" dur="500" tmFilter="0, 0; .2, .5; .8, .5; 1, 0"/>
                                        <p:tgtEl>
                                          <p:spTgt spid="85"/>
                                        </p:tgtEl>
                                      </p:cBhvr>
                                    </p:animEffect>
                                    <p:animScale>
                                      <p:cBhvr>
                                        <p:cTn id="23" dur="250" autoRev="1" fill="hold"/>
                                        <p:tgtEl>
                                          <p:spTgt spid="85"/>
                                        </p:tgtEl>
                                      </p:cBhvr>
                                      <p:by x="105000" y="105000"/>
                                    </p:animScale>
                                  </p:childTnLst>
                                </p:cTn>
                              </p:par>
                              <p:par>
                                <p:cTn id="24" presetID="10" presetClass="entr" presetSubtype="0"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fade">
                                      <p:cBhvr>
                                        <p:cTn id="26" dur="500"/>
                                        <p:tgtEl>
                                          <p:spTgt spid="79"/>
                                        </p:tgtEl>
                                      </p:cBhvr>
                                    </p:animEffect>
                                  </p:childTnLst>
                                </p:cTn>
                              </p:par>
                              <p:par>
                                <p:cTn id="27" presetID="26" presetClass="emph" presetSubtype="0" fill="hold" nodeType="withEffect">
                                  <p:stCondLst>
                                    <p:cond delay="0"/>
                                  </p:stCondLst>
                                  <p:childTnLst>
                                    <p:animEffect transition="out" filter="fade">
                                      <p:cBhvr>
                                        <p:cTn id="28" dur="500" tmFilter="0, 0; .2, .5; .8, .5; 1, 0"/>
                                        <p:tgtEl>
                                          <p:spTgt spid="79"/>
                                        </p:tgtEl>
                                      </p:cBhvr>
                                    </p:animEffect>
                                    <p:animScale>
                                      <p:cBhvr>
                                        <p:cTn id="29" dur="250" autoRev="1" fill="hold"/>
                                        <p:tgtEl>
                                          <p:spTgt spid="79"/>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par>
                                <p:cTn id="33" presetID="26" presetClass="emph" presetSubtype="0" fill="hold" nodeType="withEffect">
                                  <p:stCondLst>
                                    <p:cond delay="0"/>
                                  </p:stCondLst>
                                  <p:childTnLst>
                                    <p:animEffect transition="out" filter="fade">
                                      <p:cBhvr>
                                        <p:cTn id="34" dur="500" tmFilter="0, 0; .2, .5; .8, .5; 1, 0"/>
                                        <p:tgtEl>
                                          <p:spTgt spid="80"/>
                                        </p:tgtEl>
                                      </p:cBhvr>
                                    </p:animEffect>
                                    <p:animScale>
                                      <p:cBhvr>
                                        <p:cTn id="35" dur="250" autoRev="1" fill="hold"/>
                                        <p:tgtEl>
                                          <p:spTgt spid="80"/>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childTnLst>
                                </p:cTn>
                              </p:par>
                              <p:par>
                                <p:cTn id="46" presetID="10" presetClass="entr" presetSubtype="0" fill="hold"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fade">
                                      <p:cBhvr>
                                        <p:cTn id="48" dur="500"/>
                                        <p:tgtEl>
                                          <p:spTgt spid="81"/>
                                        </p:tgtEl>
                                      </p:cBhvr>
                                    </p:animEffect>
                                  </p:childTnLst>
                                </p:cTn>
                              </p:par>
                              <p:par>
                                <p:cTn id="49" presetID="10" presetClass="exit" presetSubtype="0" fill="hold" grpId="2" nodeType="withEffect">
                                  <p:stCondLst>
                                    <p:cond delay="0"/>
                                  </p:stCondLst>
                                  <p:childTnLst>
                                    <p:animEffect transition="out" filter="fade">
                                      <p:cBhvr>
                                        <p:cTn id="50" dur="500"/>
                                        <p:tgtEl>
                                          <p:spTgt spid="84"/>
                                        </p:tgtEl>
                                      </p:cBhvr>
                                    </p:animEffect>
                                    <p:set>
                                      <p:cBhvr>
                                        <p:cTn id="51" dur="1" fill="hold">
                                          <p:stCondLst>
                                            <p:cond delay="499"/>
                                          </p:stCondLst>
                                        </p:cTn>
                                        <p:tgtEl>
                                          <p:spTgt spid="84"/>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xit" presetSubtype="0" fill="hold" nodeType="with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6"/>
                                        </p:tgtEl>
                                      </p:cBhvr>
                                    </p:animEffect>
                                    <p:set>
                                      <p:cBhvr>
                                        <p:cTn id="64" dur="1" fill="hold">
                                          <p:stCondLst>
                                            <p:cond delay="499"/>
                                          </p:stCondLst>
                                        </p:cTn>
                                        <p:tgtEl>
                                          <p:spTgt spid="56"/>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par>
                                <p:cTn id="69" presetID="42" presetClass="path" presetSubtype="0" accel="50000" decel="50000" fill="hold" grpId="1" nodeType="withEffect">
                                  <p:stCondLst>
                                    <p:cond delay="0"/>
                                  </p:stCondLst>
                                  <p:childTnLst>
                                    <p:animMotion origin="layout" path="M 5E-6 7.40741E-7 L 5E-6 0.11227 " pathEditMode="relative" rAng="0" ptsTypes="AA">
                                      <p:cBhvr>
                                        <p:cTn id="70" dur="1000" fill="hold"/>
                                        <p:tgtEl>
                                          <p:spTgt spid="62"/>
                                        </p:tgtEl>
                                        <p:attrNameLst>
                                          <p:attrName>ppt_x</p:attrName>
                                          <p:attrName>ppt_y</p:attrName>
                                        </p:attrNameLst>
                                      </p:cBhvr>
                                      <p:rCtr x="0" y="5602"/>
                                    </p:animMotion>
                                  </p:childTnLst>
                                </p:cTn>
                              </p:par>
                            </p:childTnLst>
                          </p:cTn>
                        </p:par>
                        <p:par>
                          <p:cTn id="71" fill="hold">
                            <p:stCondLst>
                              <p:cond delay="2000"/>
                            </p:stCondLst>
                            <p:childTnLst>
                              <p:par>
                                <p:cTn id="72" presetID="42" presetClass="path" presetSubtype="0" accel="50000" decel="50000" fill="hold" grpId="2" nodeType="afterEffect">
                                  <p:stCondLst>
                                    <p:cond delay="0"/>
                                  </p:stCondLst>
                                  <p:childTnLst>
                                    <p:animMotion origin="layout" path="M -4.16667E-6 0.11227 L 0.33907 0.11227 " pathEditMode="relative" rAng="0" ptsTypes="AA">
                                      <p:cBhvr>
                                        <p:cTn id="73" dur="1000" fill="hold"/>
                                        <p:tgtEl>
                                          <p:spTgt spid="62"/>
                                        </p:tgtEl>
                                        <p:attrNameLst>
                                          <p:attrName>ppt_x</p:attrName>
                                          <p:attrName>ppt_y</p:attrName>
                                        </p:attrNameLst>
                                      </p:cBhvr>
                                      <p:rCtr x="16944" y="0"/>
                                    </p:animMotion>
                                  </p:childTnLst>
                                </p:cTn>
                              </p:par>
                            </p:childTnLst>
                          </p:cTn>
                        </p:par>
                        <p:par>
                          <p:cTn id="74" fill="hold">
                            <p:stCondLst>
                              <p:cond delay="3000"/>
                            </p:stCondLst>
                            <p:childTnLst>
                              <p:par>
                                <p:cTn id="75" presetID="42" presetClass="path" presetSubtype="0" accel="50000" decel="50000" fill="hold" grpId="3" nodeType="afterEffect">
                                  <p:stCondLst>
                                    <p:cond delay="0"/>
                                  </p:stCondLst>
                                  <p:childTnLst>
                                    <p:animMotion origin="layout" path="M 0.33907 0.11227 L 0.33907 0.50116 " pathEditMode="relative" rAng="0" ptsTypes="AA">
                                      <p:cBhvr>
                                        <p:cTn id="76" dur="1000" fill="hold"/>
                                        <p:tgtEl>
                                          <p:spTgt spid="62"/>
                                        </p:tgtEl>
                                        <p:attrNameLst>
                                          <p:attrName>ppt_x</p:attrName>
                                          <p:attrName>ppt_y</p:attrName>
                                        </p:attrNameLst>
                                      </p:cBhvr>
                                      <p:rCtr x="0" y="19444"/>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77"/>
                                        </p:tgtEl>
                                      </p:cBhvr>
                                    </p:animEffect>
                                    <p:set>
                                      <p:cBhvr>
                                        <p:cTn id="81" dur="1" fill="hold">
                                          <p:stCondLst>
                                            <p:cond delay="499"/>
                                          </p:stCondLst>
                                        </p:cTn>
                                        <p:tgtEl>
                                          <p:spTgt spid="77"/>
                                        </p:tgtEl>
                                        <p:attrNameLst>
                                          <p:attrName>style.visibility</p:attrName>
                                        </p:attrNameLst>
                                      </p:cBhvr>
                                      <p:to>
                                        <p:strVal val="hidden"/>
                                      </p:to>
                                    </p:set>
                                  </p:childTnLst>
                                </p:cTn>
                              </p:par>
                              <p:par>
                                <p:cTn id="82" presetID="10" presetClass="exit" presetSubtype="0" fill="hold" grpId="4" nodeType="withEffect">
                                  <p:stCondLst>
                                    <p:cond delay="0"/>
                                  </p:stCondLst>
                                  <p:childTnLst>
                                    <p:animEffect transition="out" filter="fade">
                                      <p:cBhvr>
                                        <p:cTn id="83" dur="500"/>
                                        <p:tgtEl>
                                          <p:spTgt spid="62"/>
                                        </p:tgtEl>
                                      </p:cBhvr>
                                    </p:animEffect>
                                    <p:set>
                                      <p:cBhvr>
                                        <p:cTn id="84" dur="1" fill="hold">
                                          <p:stCondLst>
                                            <p:cond delay="499"/>
                                          </p:stCondLst>
                                        </p:cTn>
                                        <p:tgtEl>
                                          <p:spTgt spid="6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81"/>
                                        </p:tgtEl>
                                      </p:cBhvr>
                                    </p:animEffect>
                                    <p:set>
                                      <p:cBhvr>
                                        <p:cTn id="90" dur="1" fill="hold">
                                          <p:stCondLst>
                                            <p:cond delay="499"/>
                                          </p:stCondLst>
                                        </p:cTn>
                                        <p:tgtEl>
                                          <p:spTgt spid="81"/>
                                        </p:tgtEl>
                                        <p:attrNameLst>
                                          <p:attrName>style.visibility</p:attrName>
                                        </p:attrNameLst>
                                      </p:cBhvr>
                                      <p:to>
                                        <p:strVal val="hidden"/>
                                      </p:to>
                                    </p:set>
                                  </p:childTnLst>
                                </p:cTn>
                              </p:par>
                              <p:par>
                                <p:cTn id="91" presetID="10" presetClass="entr" presetSubtype="0" fill="hold" grpId="3" nodeType="withEffect">
                                  <p:stCondLst>
                                    <p:cond delay="0"/>
                                  </p:stCondLst>
                                  <p:childTnLst>
                                    <p:set>
                                      <p:cBhvr>
                                        <p:cTn id="92" dur="1" fill="hold">
                                          <p:stCondLst>
                                            <p:cond delay="0"/>
                                          </p:stCondLst>
                                        </p:cTn>
                                        <p:tgtEl>
                                          <p:spTgt spid="84"/>
                                        </p:tgtEl>
                                        <p:attrNameLst>
                                          <p:attrName>style.visibility</p:attrName>
                                        </p:attrNameLst>
                                      </p:cBhvr>
                                      <p:to>
                                        <p:strVal val="visible"/>
                                      </p:to>
                                    </p:set>
                                    <p:animEffect transition="in" filter="fade">
                                      <p:cBhvr>
                                        <p:cTn id="93" dur="500"/>
                                        <p:tgtEl>
                                          <p:spTgt spid="84"/>
                                        </p:tgtEl>
                                      </p:cBhvr>
                                    </p:animEffect>
                                  </p:child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childTnLst>
                                </p:cTn>
                              </p:par>
                              <p:par>
                                <p:cTn id="97" presetID="10" presetClass="exit" presetSubtype="0" fill="hold" nodeType="with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0"/>
                                        </p:tgtEl>
                                      </p:cBhvr>
                                    </p:animEffect>
                                    <p:set>
                                      <p:cBhvr>
                                        <p:cTn id="102" dur="1" fill="hold">
                                          <p:stCondLst>
                                            <p:cond delay="499"/>
                                          </p:stCondLst>
                                        </p:cTn>
                                        <p:tgtEl>
                                          <p:spTgt spid="50"/>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fade">
                                      <p:cBhvr>
                                        <p:cTn id="105" dur="500"/>
                                        <p:tgtEl>
                                          <p:spTgt spid="57"/>
                                        </p:tgtEl>
                                      </p:cBhvr>
                                    </p:animEffect>
                                  </p:childTnLst>
                                </p:cTn>
                              </p:par>
                              <p:par>
                                <p:cTn id="106" presetID="10" presetClass="entr" presetSubtype="0" fill="hold" nodeType="with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500"/>
                                        <p:tgtEl>
                                          <p:spTgt spid="5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animEffect transition="in" filter="fade">
                                      <p:cBhvr>
                                        <p:cTn id="113" dur="500"/>
                                        <p:tgtEl>
                                          <p:spTgt spid="7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6"/>
                                        </p:tgtEl>
                                        <p:attrNameLst>
                                          <p:attrName>style.visibility</p:attrName>
                                        </p:attrNameLst>
                                      </p:cBhvr>
                                      <p:to>
                                        <p:strVal val="visible"/>
                                      </p:to>
                                    </p:set>
                                    <p:animEffect transition="in" filter="fade">
                                      <p:cBhvr>
                                        <p:cTn id="116" dur="500"/>
                                        <p:tgtEl>
                                          <p:spTgt spid="86"/>
                                        </p:tgtEl>
                                      </p:cBhvr>
                                    </p:animEffect>
                                  </p:childTnLst>
                                </p:cTn>
                              </p:par>
                              <p:par>
                                <p:cTn id="117" presetID="10" presetClass="entr" presetSubtype="0" fill="hold" nodeType="with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500"/>
                                        <p:tgtEl>
                                          <p:spTgt spid="82"/>
                                        </p:tgtEl>
                                      </p:cBhvr>
                                    </p:animEffect>
                                  </p:childTnLst>
                                </p:cTn>
                              </p:par>
                              <p:par>
                                <p:cTn id="120" presetID="10" presetClass="exit" presetSubtype="0" fill="hold" grpId="2" nodeType="withEffect">
                                  <p:stCondLst>
                                    <p:cond delay="0"/>
                                  </p:stCondLst>
                                  <p:childTnLst>
                                    <p:animEffect transition="out" filter="fade">
                                      <p:cBhvr>
                                        <p:cTn id="121" dur="500"/>
                                        <p:tgtEl>
                                          <p:spTgt spid="85"/>
                                        </p:tgtEl>
                                      </p:cBhvr>
                                    </p:animEffect>
                                    <p:set>
                                      <p:cBhvr>
                                        <p:cTn id="122" dur="1" fill="hold">
                                          <p:stCondLst>
                                            <p:cond delay="499"/>
                                          </p:stCondLst>
                                        </p:cTn>
                                        <p:tgtEl>
                                          <p:spTgt spid="85"/>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par>
                                <p:cTn id="126" presetID="10" presetClass="entr" presetSubtype="0" fill="hold"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500"/>
                                        <p:tgtEl>
                                          <p:spTgt spid="48"/>
                                        </p:tgtEl>
                                      </p:cBhvr>
                                    </p:animEffect>
                                  </p:childTnLst>
                                </p:cTn>
                              </p:par>
                              <p:par>
                                <p:cTn id="129" presetID="10" presetClass="exit" presetSubtype="0" fill="hold" nodeType="withEffect">
                                  <p:stCondLst>
                                    <p:cond delay="0"/>
                                  </p:stCondLst>
                                  <p:childTnLst>
                                    <p:animEffect transition="out" filter="fade">
                                      <p:cBhvr>
                                        <p:cTn id="130" dur="500"/>
                                        <p:tgtEl>
                                          <p:spTgt spid="55"/>
                                        </p:tgtEl>
                                      </p:cBhvr>
                                    </p:animEffect>
                                    <p:set>
                                      <p:cBhvr>
                                        <p:cTn id="131" dur="1" fill="hold">
                                          <p:stCondLst>
                                            <p:cond delay="499"/>
                                          </p:stCondLst>
                                        </p:cTn>
                                        <p:tgtEl>
                                          <p:spTgt spid="5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500"/>
                                        <p:tgtEl>
                                          <p:spTgt spid="68"/>
                                        </p:tgtEl>
                                      </p:cBhvr>
                                    </p:animEffect>
                                  </p:childTnLst>
                                </p:cTn>
                              </p:par>
                              <p:par>
                                <p:cTn id="139" presetID="42" presetClass="path" presetSubtype="0" accel="50000" decel="50000" fill="hold" grpId="1" nodeType="withEffect">
                                  <p:stCondLst>
                                    <p:cond delay="0"/>
                                  </p:stCondLst>
                                  <p:childTnLst>
                                    <p:animMotion origin="layout" path="M 5E-6 1.11022E-16 L 5E-6 0.11181 " pathEditMode="relative" rAng="0" ptsTypes="AA">
                                      <p:cBhvr>
                                        <p:cTn id="140" dur="1000" fill="hold"/>
                                        <p:tgtEl>
                                          <p:spTgt spid="68"/>
                                        </p:tgtEl>
                                        <p:attrNameLst>
                                          <p:attrName>ppt_x</p:attrName>
                                          <p:attrName>ppt_y</p:attrName>
                                        </p:attrNameLst>
                                      </p:cBhvr>
                                      <p:rCtr x="0" y="5579"/>
                                    </p:animMotion>
                                  </p:childTnLst>
                                </p:cTn>
                              </p:par>
                            </p:childTnLst>
                          </p:cTn>
                        </p:par>
                        <p:par>
                          <p:cTn id="141" fill="hold">
                            <p:stCondLst>
                              <p:cond delay="1500"/>
                            </p:stCondLst>
                            <p:childTnLst>
                              <p:par>
                                <p:cTn id="142" presetID="42" presetClass="path" presetSubtype="0" accel="50000" decel="50000" fill="hold" grpId="2" nodeType="afterEffect">
                                  <p:stCondLst>
                                    <p:cond delay="0"/>
                                  </p:stCondLst>
                                  <p:childTnLst>
                                    <p:animMotion origin="layout" path="M 5E-6 0.11181 L 0.33855 0.11181 " pathEditMode="relative" rAng="0" ptsTypes="AA">
                                      <p:cBhvr>
                                        <p:cTn id="143" dur="1000" fill="hold"/>
                                        <p:tgtEl>
                                          <p:spTgt spid="68"/>
                                        </p:tgtEl>
                                        <p:attrNameLst>
                                          <p:attrName>ppt_x</p:attrName>
                                          <p:attrName>ppt_y</p:attrName>
                                        </p:attrNameLst>
                                      </p:cBhvr>
                                      <p:rCtr x="16927" y="0"/>
                                    </p:animMotion>
                                  </p:childTnLst>
                                </p:cTn>
                              </p:par>
                            </p:childTnLst>
                          </p:cTn>
                        </p:par>
                        <p:par>
                          <p:cTn id="144" fill="hold">
                            <p:stCondLst>
                              <p:cond delay="2500"/>
                            </p:stCondLst>
                            <p:childTnLst>
                              <p:par>
                                <p:cTn id="145" presetID="42" presetClass="path" presetSubtype="0" accel="50000" decel="50000" fill="hold" grpId="3" nodeType="afterEffect">
                                  <p:stCondLst>
                                    <p:cond delay="0"/>
                                  </p:stCondLst>
                                  <p:childTnLst>
                                    <p:animMotion origin="layout" path="M 0.33854 0.11181 L 0.33854 0.22292 " pathEditMode="relative" rAng="0" ptsTypes="AA">
                                      <p:cBhvr>
                                        <p:cTn id="146" dur="1000" fill="hold"/>
                                        <p:tgtEl>
                                          <p:spTgt spid="68"/>
                                        </p:tgtEl>
                                        <p:attrNameLst>
                                          <p:attrName>ppt_x</p:attrName>
                                          <p:attrName>ppt_y</p:attrName>
                                        </p:attrNameLst>
                                      </p:cBhvr>
                                      <p:rCtr x="0" y="5556"/>
                                    </p:animMotion>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78"/>
                                        </p:tgtEl>
                                      </p:cBhvr>
                                    </p:animEffect>
                                    <p:set>
                                      <p:cBhvr>
                                        <p:cTn id="151" dur="1" fill="hold">
                                          <p:stCondLst>
                                            <p:cond delay="499"/>
                                          </p:stCondLst>
                                        </p:cTn>
                                        <p:tgtEl>
                                          <p:spTgt spid="78"/>
                                        </p:tgtEl>
                                        <p:attrNameLst>
                                          <p:attrName>style.visibility</p:attrName>
                                        </p:attrNameLst>
                                      </p:cBhvr>
                                      <p:to>
                                        <p:strVal val="hidden"/>
                                      </p:to>
                                    </p:set>
                                  </p:childTnLst>
                                </p:cTn>
                              </p:par>
                              <p:par>
                                <p:cTn id="152" presetID="10" presetClass="exit" presetSubtype="0" fill="hold" grpId="4" nodeType="withEffect">
                                  <p:stCondLst>
                                    <p:cond delay="0"/>
                                  </p:stCondLst>
                                  <p:childTnLst>
                                    <p:animEffect transition="out" filter="fade">
                                      <p:cBhvr>
                                        <p:cTn id="153" dur="500"/>
                                        <p:tgtEl>
                                          <p:spTgt spid="68"/>
                                        </p:tgtEl>
                                      </p:cBhvr>
                                    </p:animEffect>
                                    <p:set>
                                      <p:cBhvr>
                                        <p:cTn id="154" dur="1" fill="hold">
                                          <p:stCondLst>
                                            <p:cond delay="499"/>
                                          </p:stCondLst>
                                        </p:cTn>
                                        <p:tgtEl>
                                          <p:spTgt spid="6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animEffect transition="in" filter="fade">
                                      <p:cBhvr>
                                        <p:cTn id="159" dur="500"/>
                                        <p:tgtEl>
                                          <p:spTgt spid="47"/>
                                        </p:tgtEl>
                                      </p:cBhvr>
                                    </p:animEffect>
                                  </p:childTnLst>
                                </p:cTn>
                              </p:par>
                              <p:par>
                                <p:cTn id="160" presetID="10" presetClass="entr" presetSubtype="0" fill="hold" nodeType="withEffect">
                                  <p:stCondLst>
                                    <p:cond delay="0"/>
                                  </p:stCondLst>
                                  <p:childTnLst>
                                    <p:set>
                                      <p:cBhvr>
                                        <p:cTn id="161" dur="1" fill="hold">
                                          <p:stCondLst>
                                            <p:cond delay="0"/>
                                          </p:stCondLst>
                                        </p:cTn>
                                        <p:tgtEl>
                                          <p:spTgt spid="46"/>
                                        </p:tgtEl>
                                        <p:attrNameLst>
                                          <p:attrName>style.visibility</p:attrName>
                                        </p:attrNameLst>
                                      </p:cBhvr>
                                      <p:to>
                                        <p:strVal val="visible"/>
                                      </p:to>
                                    </p:set>
                                    <p:animEffect transition="in" filter="fade">
                                      <p:cBhvr>
                                        <p:cTn id="1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2" grpId="0" animBg="1"/>
      <p:bldP spid="62" grpId="1" animBg="1"/>
      <p:bldP spid="62" grpId="2" animBg="1"/>
      <p:bldP spid="62" grpId="3" animBg="1"/>
      <p:bldP spid="62" grpId="4" animBg="1"/>
      <p:bldP spid="68" grpId="0" animBg="1"/>
      <p:bldP spid="68" grpId="1" animBg="1"/>
      <p:bldP spid="68" grpId="2" animBg="1"/>
      <p:bldP spid="68" grpId="3" animBg="1"/>
      <p:bldP spid="68" grpId="4" animBg="1"/>
      <p:bldP spid="72" grpId="0"/>
      <p:bldP spid="73" grpId="0"/>
      <p:bldP spid="77" grpId="0" animBg="1"/>
      <p:bldP spid="77" grpId="1" animBg="1"/>
      <p:bldP spid="78" grpId="0" animBg="1"/>
      <p:bldP spid="78" grpId="1" animBg="1"/>
      <p:bldP spid="83" grpId="0" animBg="1"/>
      <p:bldP spid="83" grpId="1" animBg="1"/>
      <p:bldP spid="84" grpId="0" animBg="1"/>
      <p:bldP spid="84" grpId="1" animBg="1"/>
      <p:bldP spid="84" grpId="2" animBg="1"/>
      <p:bldP spid="84" grpId="3" animBg="1"/>
      <p:bldP spid="85" grpId="0" animBg="1"/>
      <p:bldP spid="85" grpId="1" animBg="1"/>
      <p:bldP spid="85" grpId="2" animBg="1"/>
      <p:bldP spid="8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Baseline Bank Organization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97" name="on0"/>
          <p:cNvCxnSpPr/>
          <p:nvPr/>
        </p:nvCxnSpPr>
        <p:spPr>
          <a:xfrm>
            <a:off x="5328989" y="2599608"/>
            <a:ext cx="0" cy="472095"/>
          </a:xfrm>
          <a:prstGeom prst="line">
            <a:avLst/>
          </a:prstGeom>
          <a:noFill/>
          <a:ln w="57150" cap="flat" cmpd="sng" algn="ctr">
            <a:solidFill>
              <a:srgbClr val="FF0000"/>
            </a:solidFill>
            <a:prstDash val="solid"/>
          </a:ln>
          <a:effectLst/>
        </p:spPr>
      </p:cxnSp>
      <p:cxnSp>
        <p:nvCxnSpPr>
          <p:cNvPr id="98" name="on0"/>
          <p:cNvCxnSpPr/>
          <p:nvPr/>
        </p:nvCxnSpPr>
        <p:spPr>
          <a:xfrm>
            <a:off x="4448024" y="2586544"/>
            <a:ext cx="0" cy="455361"/>
          </a:xfrm>
          <a:prstGeom prst="line">
            <a:avLst/>
          </a:prstGeom>
          <a:noFill/>
          <a:ln w="57150" cap="flat" cmpd="sng" algn="ctr">
            <a:solidFill>
              <a:srgbClr val="FF0000"/>
            </a:solidFill>
            <a:prstDash val="solid"/>
          </a:ln>
          <a:effectLst/>
        </p:spPr>
      </p:cxnSp>
      <p:cxnSp>
        <p:nvCxnSpPr>
          <p:cNvPr id="99" name="long"/>
          <p:cNvCxnSpPr/>
          <p:nvPr/>
        </p:nvCxnSpPr>
        <p:spPr>
          <a:xfrm>
            <a:off x="8052975" y="1761405"/>
            <a:ext cx="0" cy="4114800"/>
          </a:xfrm>
          <a:prstGeom prst="line">
            <a:avLst/>
          </a:prstGeom>
          <a:noFill/>
          <a:ln w="57150" cap="flat" cmpd="sng" algn="ctr">
            <a:solidFill>
              <a:srgbClr val="FF0000"/>
            </a:solidFill>
            <a:prstDash val="solid"/>
          </a:ln>
          <a:effectLst/>
        </p:spPr>
      </p:cxnSp>
      <p:cxnSp>
        <p:nvCxnSpPr>
          <p:cNvPr id="100" name="long"/>
          <p:cNvCxnSpPr/>
          <p:nvPr/>
        </p:nvCxnSpPr>
        <p:spPr>
          <a:xfrm>
            <a:off x="6992157" y="1761405"/>
            <a:ext cx="1" cy="4114800"/>
          </a:xfrm>
          <a:prstGeom prst="line">
            <a:avLst/>
          </a:prstGeom>
          <a:noFill/>
          <a:ln w="57150" cap="flat" cmpd="sng" algn="ctr">
            <a:solidFill>
              <a:srgbClr val="FF0000"/>
            </a:solidFill>
            <a:prstDash val="solid"/>
          </a:ln>
          <a:effectLst/>
        </p:spPr>
      </p:cxnSp>
      <p:sp>
        <p:nvSpPr>
          <p:cNvPr id="101" name="localrb"/>
          <p:cNvSpPr txBox="1"/>
          <p:nvPr/>
        </p:nvSpPr>
        <p:spPr>
          <a:xfrm>
            <a:off x="5991234" y="2219155"/>
            <a:ext cx="2057400"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Local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102" name="localrb"/>
          <p:cNvSpPr txBox="1"/>
          <p:nvPr/>
        </p:nvSpPr>
        <p:spPr>
          <a:xfrm>
            <a:off x="5991234" y="4581355"/>
            <a:ext cx="1933566"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Local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103" name="localrb"/>
          <p:cNvSpPr txBox="1"/>
          <p:nvPr/>
        </p:nvSpPr>
        <p:spPr>
          <a:xfrm>
            <a:off x="4525191" y="5952955"/>
            <a:ext cx="1875609" cy="304250"/>
          </a:xfrm>
          <a:prstGeom prst="rect">
            <a:avLst/>
          </a:prstGeom>
          <a:noFill/>
        </p:spPr>
        <p:txBody>
          <a:bodyPr wrap="square" rtlCol="0" anchor="ctr">
            <a:no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Global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104" name="movebluerow"/>
          <p:cNvSpPr/>
          <p:nvPr/>
        </p:nvSpPr>
        <p:spPr>
          <a:xfrm>
            <a:off x="3963224" y="1228010"/>
            <a:ext cx="1875609"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movebluerow"/>
          <p:cNvSpPr/>
          <p:nvPr/>
        </p:nvSpPr>
        <p:spPr>
          <a:xfrm>
            <a:off x="3972749" y="3579070"/>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6" name="longblack"/>
          <p:cNvCxnSpPr/>
          <p:nvPr/>
        </p:nvCxnSpPr>
        <p:spPr>
          <a:xfrm flipV="1">
            <a:off x="2555776" y="1683654"/>
            <a:ext cx="648119" cy="1556"/>
          </a:xfrm>
          <a:prstGeom prst="line">
            <a:avLst/>
          </a:prstGeom>
          <a:noFill/>
          <a:ln w="76200" cap="flat" cmpd="sng" algn="ctr">
            <a:solidFill>
              <a:sysClr val="window" lastClr="FFFFFF">
                <a:lumMod val="65000"/>
              </a:sysClr>
            </a:solidFill>
            <a:prstDash val="solid"/>
          </a:ln>
          <a:effectLst/>
        </p:spPr>
      </p:cxnSp>
      <p:cxnSp>
        <p:nvCxnSpPr>
          <p:cNvPr id="107" name="longblack"/>
          <p:cNvCxnSpPr/>
          <p:nvPr/>
        </p:nvCxnSpPr>
        <p:spPr>
          <a:xfrm flipV="1">
            <a:off x="2555776" y="4036265"/>
            <a:ext cx="638313" cy="5"/>
          </a:xfrm>
          <a:prstGeom prst="line">
            <a:avLst/>
          </a:prstGeom>
          <a:noFill/>
          <a:ln w="76200" cap="flat" cmpd="sng" algn="ctr">
            <a:solidFill>
              <a:sysClr val="window" lastClr="FFFFFF">
                <a:lumMod val="65000"/>
              </a:sysClr>
            </a:solidFill>
            <a:prstDash val="solid"/>
          </a:ln>
          <a:effectLst/>
        </p:spPr>
      </p:cxnSp>
      <p:cxnSp>
        <p:nvCxnSpPr>
          <p:cNvPr id="108" name="black"/>
          <p:cNvCxnSpPr/>
          <p:nvPr/>
        </p:nvCxnSpPr>
        <p:spPr>
          <a:xfrm>
            <a:off x="969942" y="3071703"/>
            <a:ext cx="1585834" cy="0"/>
          </a:xfrm>
          <a:prstGeom prst="line">
            <a:avLst/>
          </a:prstGeom>
          <a:noFill/>
          <a:ln w="76200" cap="flat" cmpd="sng" algn="ctr">
            <a:solidFill>
              <a:sysClr val="window" lastClr="FFFFFF">
                <a:lumMod val="65000"/>
              </a:sysClr>
            </a:solidFill>
            <a:prstDash val="solid"/>
          </a:ln>
          <a:effectLst/>
        </p:spPr>
      </p:cxnSp>
      <p:sp>
        <p:nvSpPr>
          <p:cNvPr id="109" name="smallrow"/>
          <p:cNvSpPr/>
          <p:nvPr/>
        </p:nvSpPr>
        <p:spPr>
          <a:xfrm>
            <a:off x="3963225" y="1685208"/>
            <a:ext cx="1875609" cy="457200"/>
          </a:xfrm>
          <a:prstGeom prst="rect">
            <a:avLst/>
          </a:prstGeom>
          <a:no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0" name="Straight Connector 109"/>
          <p:cNvCxnSpPr/>
          <p:nvPr/>
        </p:nvCxnSpPr>
        <p:spPr>
          <a:xfrm>
            <a:off x="3545495" y="1913808"/>
            <a:ext cx="2750539" cy="0"/>
          </a:xfrm>
          <a:prstGeom prst="line">
            <a:avLst/>
          </a:prstGeom>
          <a:noFill/>
          <a:ln w="19050" cap="flat" cmpd="sng" algn="ctr">
            <a:solidFill>
              <a:sysClr val="windowText" lastClr="000000"/>
            </a:solidFill>
            <a:prstDash val="sysDash"/>
          </a:ln>
          <a:effectLst/>
        </p:spPr>
      </p:cxnSp>
      <p:cxnSp>
        <p:nvCxnSpPr>
          <p:cNvPr id="111" name="black"/>
          <p:cNvCxnSpPr/>
          <p:nvPr/>
        </p:nvCxnSpPr>
        <p:spPr>
          <a:xfrm>
            <a:off x="2555776" y="1228008"/>
            <a:ext cx="0" cy="3722110"/>
          </a:xfrm>
          <a:prstGeom prst="line">
            <a:avLst/>
          </a:prstGeom>
          <a:noFill/>
          <a:ln w="76200" cap="flat" cmpd="sng" algn="ctr">
            <a:solidFill>
              <a:sysClr val="window" lastClr="FFFFFF">
                <a:lumMod val="65000"/>
              </a:sysClr>
            </a:solidFill>
            <a:prstDash val="solid"/>
          </a:ln>
          <a:effectLst/>
        </p:spPr>
      </p:cxnSp>
      <p:cxnSp>
        <p:nvCxnSpPr>
          <p:cNvPr id="112" name="black"/>
          <p:cNvCxnSpPr/>
          <p:nvPr/>
        </p:nvCxnSpPr>
        <p:spPr>
          <a:xfrm>
            <a:off x="2736882" y="1685208"/>
            <a:ext cx="457206" cy="0"/>
          </a:xfrm>
          <a:prstGeom prst="line">
            <a:avLst/>
          </a:prstGeom>
          <a:noFill/>
          <a:ln w="76200" cap="flat" cmpd="sng" algn="ctr">
            <a:solidFill>
              <a:sysClr val="window" lastClr="FFFFFF">
                <a:lumMod val="65000"/>
              </a:sysClr>
            </a:solidFill>
            <a:prstDash val="solid"/>
          </a:ln>
          <a:effectLst/>
        </p:spPr>
      </p:cxnSp>
      <p:sp>
        <p:nvSpPr>
          <p:cNvPr id="113" name="smallrow"/>
          <p:cNvSpPr/>
          <p:nvPr/>
        </p:nvSpPr>
        <p:spPr>
          <a:xfrm>
            <a:off x="3963225" y="4035718"/>
            <a:ext cx="1875609" cy="457200"/>
          </a:xfrm>
          <a:prstGeom prst="rect">
            <a:avLst/>
          </a:prstGeom>
          <a:no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4" name="smallrow"/>
          <p:cNvSpPr/>
          <p:nvPr/>
        </p:nvSpPr>
        <p:spPr>
          <a:xfrm>
            <a:off x="3972750" y="3578518"/>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5" name="Straight Connector 114"/>
          <p:cNvCxnSpPr/>
          <p:nvPr/>
        </p:nvCxnSpPr>
        <p:spPr>
          <a:xfrm flipV="1">
            <a:off x="3545494" y="4264317"/>
            <a:ext cx="2750540" cy="1"/>
          </a:xfrm>
          <a:prstGeom prst="line">
            <a:avLst/>
          </a:prstGeom>
          <a:noFill/>
          <a:ln w="19050" cap="flat" cmpd="sng" algn="ctr">
            <a:solidFill>
              <a:sysClr val="windowText" lastClr="000000"/>
            </a:solidFill>
            <a:prstDash val="sysDash"/>
          </a:ln>
          <a:effectLst/>
        </p:spPr>
      </p:cxnSp>
      <p:cxnSp>
        <p:nvCxnSpPr>
          <p:cNvPr id="116" name="black"/>
          <p:cNvCxnSpPr>
            <a:endCxn id="125" idx="0"/>
          </p:cNvCxnSpPr>
          <p:nvPr/>
        </p:nvCxnSpPr>
        <p:spPr>
          <a:xfrm>
            <a:off x="2736882" y="4035717"/>
            <a:ext cx="457206" cy="0"/>
          </a:xfrm>
          <a:prstGeom prst="line">
            <a:avLst/>
          </a:prstGeom>
          <a:noFill/>
          <a:ln w="76200" cap="flat" cmpd="sng" algn="ctr">
            <a:solidFill>
              <a:sysClr val="window" lastClr="FFFFFF">
                <a:lumMod val="65000"/>
              </a:sysClr>
            </a:solidFill>
            <a:prstDash val="solid"/>
          </a:ln>
          <a:effectLst/>
        </p:spPr>
      </p:cxnSp>
      <p:sp>
        <p:nvSpPr>
          <p:cNvPr id="117" name="globaldecoder"/>
          <p:cNvSpPr/>
          <p:nvPr/>
        </p:nvSpPr>
        <p:spPr>
          <a:xfrm rot="16200000">
            <a:off x="-873758" y="2757764"/>
            <a:ext cx="3687400" cy="568282"/>
          </a:xfrm>
          <a:prstGeom prst="trapezoid">
            <a:avLst/>
          </a:prstGeom>
          <a:solidFill>
            <a:sysClr val="windowText" lastClr="000000">
              <a:lumMod val="75000"/>
              <a:lumOff val="25000"/>
            </a:sys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 lastClr="FFFFFF"/>
                </a:solidFill>
                <a:effectLst/>
                <a:uLnTx/>
                <a:uFillTx/>
                <a:latin typeface="Calibri"/>
                <a:ea typeface="+mn-ea"/>
                <a:cs typeface="+mn-cs"/>
              </a:rPr>
              <a:t>Global Decoder</a:t>
            </a:r>
          </a:p>
        </p:txBody>
      </p:sp>
      <p:sp>
        <p:nvSpPr>
          <p:cNvPr id="118" name="movebluerow"/>
          <p:cNvSpPr/>
          <p:nvPr/>
        </p:nvSpPr>
        <p:spPr>
          <a:xfrm>
            <a:off x="3985450" y="2142408"/>
            <a:ext cx="1875609"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bankblank"/>
          <p:cNvSpPr/>
          <p:nvPr/>
        </p:nvSpPr>
        <p:spPr>
          <a:xfrm>
            <a:off x="3963224" y="1228008"/>
            <a:ext cx="1875610" cy="914401"/>
          </a:xfrm>
          <a:prstGeom prst="rect">
            <a:avLst/>
          </a:prstGeom>
          <a:no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0" name="row-buffer"/>
          <p:cNvSpPr/>
          <p:nvPr/>
        </p:nvSpPr>
        <p:spPr>
          <a:xfrm>
            <a:off x="3963224" y="2142408"/>
            <a:ext cx="1875610"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decoder"/>
          <p:cNvSpPr/>
          <p:nvPr/>
        </p:nvSpPr>
        <p:spPr>
          <a:xfrm rot="16200000">
            <a:off x="2912592" y="1509507"/>
            <a:ext cx="914402" cy="351407"/>
          </a:xfrm>
          <a:prstGeom prst="trapezoid">
            <a:avLst/>
          </a:prstGeom>
          <a:solidFill>
            <a:srgbClr val="0070C0">
              <a:alpha val="75000"/>
            </a:srgb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bankblank"/>
          <p:cNvSpPr/>
          <p:nvPr/>
        </p:nvSpPr>
        <p:spPr>
          <a:xfrm>
            <a:off x="3963224" y="3578518"/>
            <a:ext cx="1875610" cy="914401"/>
          </a:xfrm>
          <a:prstGeom prst="rect">
            <a:avLst/>
          </a:prstGeom>
          <a:no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row-buffer"/>
          <p:cNvSpPr/>
          <p:nvPr/>
        </p:nvSpPr>
        <p:spPr>
          <a:xfrm>
            <a:off x="6582591" y="5876205"/>
            <a:ext cx="1875609"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decoder"/>
          <p:cNvSpPr/>
          <p:nvPr/>
        </p:nvSpPr>
        <p:spPr>
          <a:xfrm rot="16200000">
            <a:off x="2912590" y="3860013"/>
            <a:ext cx="914402" cy="351407"/>
          </a:xfrm>
          <a:prstGeom prst="trapezoid">
            <a:avLst/>
          </a:prstGeom>
          <a:solidFill>
            <a:sysClr val="windowText" lastClr="000000">
              <a:lumMod val="75000"/>
              <a:lumOff val="25000"/>
            </a:sys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w-buffer"/>
          <p:cNvSpPr/>
          <p:nvPr/>
        </p:nvSpPr>
        <p:spPr>
          <a:xfrm>
            <a:off x="3963224" y="4492918"/>
            <a:ext cx="1875610"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1" name="wlbluelowered"/>
          <p:cNvCxnSpPr/>
          <p:nvPr/>
        </p:nvCxnSpPr>
        <p:spPr>
          <a:xfrm flipV="1">
            <a:off x="3545495" y="1456605"/>
            <a:ext cx="2750539" cy="3"/>
          </a:xfrm>
          <a:prstGeom prst="line">
            <a:avLst/>
          </a:prstGeom>
          <a:noFill/>
          <a:ln w="19050" cap="flat" cmpd="sng" algn="ctr">
            <a:solidFill>
              <a:sysClr val="windowText" lastClr="000000"/>
            </a:solidFill>
            <a:prstDash val="sysDash"/>
          </a:ln>
          <a:effectLst/>
        </p:spPr>
      </p:cxnSp>
      <p:cxnSp>
        <p:nvCxnSpPr>
          <p:cNvPr id="132" name="wlorangelowered"/>
          <p:cNvCxnSpPr/>
          <p:nvPr/>
        </p:nvCxnSpPr>
        <p:spPr>
          <a:xfrm>
            <a:off x="3545497" y="3807114"/>
            <a:ext cx="2750537" cy="4"/>
          </a:xfrm>
          <a:prstGeom prst="line">
            <a:avLst/>
          </a:prstGeom>
          <a:noFill/>
          <a:ln w="19050" cap="flat" cmpd="sng" algn="ctr">
            <a:solidFill>
              <a:sysClr val="windowText" lastClr="000000"/>
            </a:solidFill>
            <a:prstDash val="sysDash"/>
          </a:ln>
          <a:effectLst/>
        </p:spPr>
      </p:cxnSp>
      <p:sp>
        <p:nvSpPr>
          <p:cNvPr id="135" name="globalbitline"/>
          <p:cNvSpPr txBox="1"/>
          <p:nvPr/>
        </p:nvSpPr>
        <p:spPr>
          <a:xfrm>
            <a:off x="5880903" y="999405"/>
            <a:ext cx="3278984" cy="556048"/>
          </a:xfrm>
          <a:prstGeom prst="rect">
            <a:avLst/>
          </a:prstGeom>
          <a:no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FF0000"/>
                </a:solidFill>
                <a:effectLst/>
                <a:uLnTx/>
                <a:uFillTx/>
                <a:latin typeface="Tahoma"/>
                <a:ea typeface="+mn-ea"/>
                <a:cs typeface="+mn-cs"/>
              </a:rPr>
              <a:t>Global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1" u="none" strike="noStrike" kern="0" cap="none" spc="0" normalizeH="0" baseline="0" noProof="0" dirty="0" err="1">
                <a:ln>
                  <a:noFill/>
                </a:ln>
                <a:solidFill>
                  <a:srgbClr val="FF0000"/>
                </a:solidFill>
                <a:effectLst/>
                <a:uLnTx/>
                <a:uFillTx/>
                <a:latin typeface="Tahoma"/>
                <a:ea typeface="+mn-ea"/>
                <a:cs typeface="+mn-cs"/>
              </a:rPr>
              <a:t>bitlines</a:t>
            </a:r>
            <a:endParaRPr kumimoji="0" lang="en-US" sz="3200" b="0" i="1" u="none" strike="noStrike" kern="0" cap="none" spc="0" normalizeH="0" baseline="0" noProof="0" dirty="0">
              <a:ln>
                <a:noFill/>
              </a:ln>
              <a:solidFill>
                <a:srgbClr val="FF0000"/>
              </a:solidFill>
              <a:effectLst/>
              <a:uLnTx/>
              <a:uFillTx/>
              <a:latin typeface="Tahoma"/>
              <a:ea typeface="+mn-ea"/>
              <a:cs typeface="+mn-cs"/>
            </a:endParaRPr>
          </a:p>
        </p:txBody>
      </p:sp>
      <p:cxnSp>
        <p:nvCxnSpPr>
          <p:cNvPr id="136" name="bus0"/>
          <p:cNvCxnSpPr/>
          <p:nvPr/>
        </p:nvCxnSpPr>
        <p:spPr>
          <a:xfrm>
            <a:off x="3963224" y="3041905"/>
            <a:ext cx="4791066" cy="0"/>
          </a:xfrm>
          <a:prstGeom prst="line">
            <a:avLst/>
          </a:prstGeom>
          <a:noFill/>
          <a:ln w="76200" cap="flat" cmpd="sng" algn="ctr">
            <a:solidFill>
              <a:sysClr val="windowText" lastClr="000000"/>
            </a:solidFill>
            <a:prstDash val="solid"/>
            <a:headEnd type="triangle" w="med" len="med"/>
            <a:tailEnd type="triangle" w="med" len="med"/>
          </a:ln>
          <a:effectLst/>
        </p:spPr>
      </p:cxnSp>
      <p:cxnSp>
        <p:nvCxnSpPr>
          <p:cNvPr id="137" name="bus1"/>
          <p:cNvCxnSpPr/>
          <p:nvPr/>
        </p:nvCxnSpPr>
        <p:spPr>
          <a:xfrm>
            <a:off x="3985450" y="5495205"/>
            <a:ext cx="4853750" cy="0"/>
          </a:xfrm>
          <a:prstGeom prst="line">
            <a:avLst/>
          </a:prstGeom>
          <a:noFill/>
          <a:ln w="76200" cap="flat" cmpd="sng" algn="ctr">
            <a:solidFill>
              <a:sysClr val="windowText" lastClr="000000"/>
            </a:solidFill>
            <a:prstDash val="solid"/>
            <a:headEnd type="triangle" w="med" len="med"/>
            <a:tailEnd type="triangle" w="med" len="med"/>
          </a:ln>
          <a:effectLst/>
        </p:spPr>
      </p:cxnSp>
      <p:sp>
        <p:nvSpPr>
          <p:cNvPr id="51" name="globallatch"/>
          <p:cNvSpPr/>
          <p:nvPr/>
        </p:nvSpPr>
        <p:spPr>
          <a:xfrm rot="16200000">
            <a:off x="978175" y="2812200"/>
            <a:ext cx="1869464" cy="519006"/>
          </a:xfrm>
          <a:prstGeom prst="hexagon">
            <a:avLst/>
          </a:prstGeom>
          <a:solidFill>
            <a:srgbClr val="0070C0">
              <a:alpha val="75000"/>
            </a:srgb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ysClr val="window" lastClr="FFFFFF"/>
                </a:solidFill>
                <a:effectLst/>
                <a:uLnTx/>
                <a:uFillTx/>
                <a:latin typeface="Calibri"/>
                <a:ea typeface="+mn-ea"/>
                <a:cs typeface="+mn-cs"/>
              </a:rPr>
              <a:t>Latch</a:t>
            </a:r>
          </a:p>
        </p:txBody>
      </p:sp>
      <p:cxnSp>
        <p:nvCxnSpPr>
          <p:cNvPr id="42" name="on0"/>
          <p:cNvCxnSpPr/>
          <p:nvPr/>
        </p:nvCxnSpPr>
        <p:spPr>
          <a:xfrm>
            <a:off x="4427984" y="4941168"/>
            <a:ext cx="0" cy="527369"/>
          </a:xfrm>
          <a:prstGeom prst="line">
            <a:avLst/>
          </a:prstGeom>
          <a:noFill/>
          <a:ln w="57150" cap="flat" cmpd="sng" algn="ctr">
            <a:solidFill>
              <a:srgbClr val="FF0000"/>
            </a:solidFill>
            <a:prstDash val="solid"/>
          </a:ln>
          <a:effectLst/>
        </p:spPr>
      </p:cxnSp>
      <p:cxnSp>
        <p:nvCxnSpPr>
          <p:cNvPr id="47" name="on0"/>
          <p:cNvCxnSpPr/>
          <p:nvPr/>
        </p:nvCxnSpPr>
        <p:spPr>
          <a:xfrm>
            <a:off x="5364088" y="4941168"/>
            <a:ext cx="0" cy="527369"/>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12539544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Proposed Bank Organization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95" name="off0"/>
          <p:cNvCxnSpPr/>
          <p:nvPr/>
        </p:nvCxnSpPr>
        <p:spPr>
          <a:xfrm flipH="1">
            <a:off x="4102316" y="4950118"/>
            <a:ext cx="345708" cy="254017"/>
          </a:xfrm>
          <a:prstGeom prst="line">
            <a:avLst/>
          </a:prstGeom>
          <a:noFill/>
          <a:ln w="57150" cap="flat" cmpd="sng" algn="ctr">
            <a:solidFill>
              <a:srgbClr val="FF0000"/>
            </a:solidFill>
            <a:prstDash val="solid"/>
          </a:ln>
          <a:effectLst/>
        </p:spPr>
      </p:cxnSp>
      <p:cxnSp>
        <p:nvCxnSpPr>
          <p:cNvPr id="96" name="off0"/>
          <p:cNvCxnSpPr/>
          <p:nvPr/>
        </p:nvCxnSpPr>
        <p:spPr>
          <a:xfrm flipH="1">
            <a:off x="5061476" y="4931349"/>
            <a:ext cx="345708" cy="272786"/>
          </a:xfrm>
          <a:prstGeom prst="line">
            <a:avLst/>
          </a:prstGeom>
          <a:noFill/>
          <a:ln w="57150" cap="flat" cmpd="sng" algn="ctr">
            <a:solidFill>
              <a:srgbClr val="FF0000"/>
            </a:solidFill>
            <a:prstDash val="solid"/>
          </a:ln>
          <a:effectLst/>
        </p:spPr>
      </p:cxnSp>
      <p:cxnSp>
        <p:nvCxnSpPr>
          <p:cNvPr id="97" name="on0"/>
          <p:cNvCxnSpPr/>
          <p:nvPr/>
        </p:nvCxnSpPr>
        <p:spPr>
          <a:xfrm>
            <a:off x="5328989" y="2599608"/>
            <a:ext cx="0" cy="472095"/>
          </a:xfrm>
          <a:prstGeom prst="line">
            <a:avLst/>
          </a:prstGeom>
          <a:noFill/>
          <a:ln w="57150" cap="flat" cmpd="sng" algn="ctr">
            <a:solidFill>
              <a:srgbClr val="FF0000"/>
            </a:solidFill>
            <a:prstDash val="solid"/>
          </a:ln>
          <a:effectLst/>
        </p:spPr>
      </p:cxnSp>
      <p:cxnSp>
        <p:nvCxnSpPr>
          <p:cNvPr id="98" name="on0"/>
          <p:cNvCxnSpPr/>
          <p:nvPr/>
        </p:nvCxnSpPr>
        <p:spPr>
          <a:xfrm>
            <a:off x="4448024" y="2586544"/>
            <a:ext cx="0" cy="455361"/>
          </a:xfrm>
          <a:prstGeom prst="line">
            <a:avLst/>
          </a:prstGeom>
          <a:noFill/>
          <a:ln w="57150" cap="flat" cmpd="sng" algn="ctr">
            <a:solidFill>
              <a:srgbClr val="FF0000"/>
            </a:solidFill>
            <a:prstDash val="solid"/>
          </a:ln>
          <a:effectLst/>
        </p:spPr>
      </p:cxnSp>
      <p:cxnSp>
        <p:nvCxnSpPr>
          <p:cNvPr id="99" name="long"/>
          <p:cNvCxnSpPr/>
          <p:nvPr/>
        </p:nvCxnSpPr>
        <p:spPr>
          <a:xfrm>
            <a:off x="8052975" y="1761405"/>
            <a:ext cx="0" cy="4114800"/>
          </a:xfrm>
          <a:prstGeom prst="line">
            <a:avLst/>
          </a:prstGeom>
          <a:noFill/>
          <a:ln w="57150" cap="flat" cmpd="sng" algn="ctr">
            <a:solidFill>
              <a:srgbClr val="FF0000"/>
            </a:solidFill>
            <a:prstDash val="solid"/>
          </a:ln>
          <a:effectLst/>
        </p:spPr>
      </p:cxnSp>
      <p:cxnSp>
        <p:nvCxnSpPr>
          <p:cNvPr id="100" name="long"/>
          <p:cNvCxnSpPr/>
          <p:nvPr/>
        </p:nvCxnSpPr>
        <p:spPr>
          <a:xfrm>
            <a:off x="6992157" y="1761405"/>
            <a:ext cx="1" cy="4114800"/>
          </a:xfrm>
          <a:prstGeom prst="line">
            <a:avLst/>
          </a:prstGeom>
          <a:noFill/>
          <a:ln w="57150" cap="flat" cmpd="sng" algn="ctr">
            <a:solidFill>
              <a:srgbClr val="FF0000"/>
            </a:solidFill>
            <a:prstDash val="solid"/>
          </a:ln>
          <a:effectLst/>
        </p:spPr>
      </p:cxnSp>
      <p:sp>
        <p:nvSpPr>
          <p:cNvPr id="101" name="localrb"/>
          <p:cNvSpPr txBox="1"/>
          <p:nvPr/>
        </p:nvSpPr>
        <p:spPr>
          <a:xfrm>
            <a:off x="5991234" y="2219155"/>
            <a:ext cx="2057400"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Local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102" name="localrb"/>
          <p:cNvSpPr txBox="1"/>
          <p:nvPr/>
        </p:nvSpPr>
        <p:spPr>
          <a:xfrm>
            <a:off x="5991234" y="4581355"/>
            <a:ext cx="1933566" cy="304250"/>
          </a:xfrm>
          <a:prstGeom prst="rect">
            <a:avLst/>
          </a:prstGeom>
          <a:noFill/>
        </p:spPr>
        <p:txBody>
          <a:bodyPr wrap="square" rtlCol="0" anchor="ctr">
            <a:no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Local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103" name="localrb"/>
          <p:cNvSpPr txBox="1"/>
          <p:nvPr/>
        </p:nvSpPr>
        <p:spPr>
          <a:xfrm>
            <a:off x="4525191" y="5952955"/>
            <a:ext cx="1875609" cy="304250"/>
          </a:xfrm>
          <a:prstGeom prst="rect">
            <a:avLst/>
          </a:prstGeom>
          <a:noFill/>
        </p:spPr>
        <p:txBody>
          <a:bodyPr wrap="square" rtlCol="0" anchor="ctr">
            <a:noAutofit/>
          </a:bodyPr>
          <a:lstStyle/>
          <a:p>
            <a:pPr marL="0" marR="0" lvl="0" indent="0" algn="r" defTabSz="914400" rtl="0" eaLnBrk="1" fontAlgn="auto" latinLnBrk="0" hangingPunct="1">
              <a:lnSpc>
                <a:spcPct val="70000"/>
              </a:lnSpc>
              <a:spcBef>
                <a:spcPts val="0"/>
              </a:spcBef>
              <a:spcAft>
                <a:spcPts val="0"/>
              </a:spcAft>
              <a:buClrTx/>
              <a:buSzTx/>
              <a:buFontTx/>
              <a:buNone/>
              <a:tabLst/>
              <a:defRPr/>
            </a:pP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Global</a:t>
            </a:r>
            <a:b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br>
            <a:r>
              <a:rPr kumimoji="0" lang="en-US" sz="2800" b="0" i="1" u="none" strike="noStrike" kern="0" cap="none" spc="0" normalizeH="0" baseline="0" noProof="0" dirty="0">
                <a:ln>
                  <a:noFill/>
                </a:ln>
                <a:solidFill>
                  <a:sysClr val="windowText" lastClr="000000"/>
                </a:solidFill>
                <a:effectLst/>
                <a:uLnTx/>
                <a:uFillTx/>
                <a:latin typeface="Tahoma"/>
                <a:ea typeface="+mn-ea"/>
                <a:cs typeface="+mn-cs"/>
              </a:rPr>
              <a:t>row-buffer</a:t>
            </a:r>
            <a:endParaRPr kumimoji="0" lang="en-US" sz="2400" b="0" i="1"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104" name="movebluerow"/>
          <p:cNvSpPr/>
          <p:nvPr/>
        </p:nvSpPr>
        <p:spPr>
          <a:xfrm>
            <a:off x="3963224" y="1228010"/>
            <a:ext cx="1875609"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movebluerow"/>
          <p:cNvSpPr/>
          <p:nvPr/>
        </p:nvSpPr>
        <p:spPr>
          <a:xfrm>
            <a:off x="3972749" y="3579070"/>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6" name="longblack"/>
          <p:cNvCxnSpPr/>
          <p:nvPr/>
        </p:nvCxnSpPr>
        <p:spPr>
          <a:xfrm flipV="1">
            <a:off x="1704968" y="1683653"/>
            <a:ext cx="1498927" cy="1557"/>
          </a:xfrm>
          <a:prstGeom prst="line">
            <a:avLst/>
          </a:prstGeom>
          <a:noFill/>
          <a:ln w="76200" cap="flat" cmpd="sng" algn="ctr">
            <a:solidFill>
              <a:sysClr val="window" lastClr="FFFFFF">
                <a:lumMod val="65000"/>
              </a:sysClr>
            </a:solidFill>
            <a:prstDash val="solid"/>
          </a:ln>
          <a:effectLst/>
        </p:spPr>
      </p:cxnSp>
      <p:cxnSp>
        <p:nvCxnSpPr>
          <p:cNvPr id="107" name="longblack"/>
          <p:cNvCxnSpPr/>
          <p:nvPr/>
        </p:nvCxnSpPr>
        <p:spPr>
          <a:xfrm>
            <a:off x="1704968" y="4036265"/>
            <a:ext cx="1489121" cy="0"/>
          </a:xfrm>
          <a:prstGeom prst="line">
            <a:avLst/>
          </a:prstGeom>
          <a:noFill/>
          <a:ln w="76200" cap="flat" cmpd="sng" algn="ctr">
            <a:solidFill>
              <a:sysClr val="window" lastClr="FFFFFF">
                <a:lumMod val="65000"/>
              </a:sysClr>
            </a:solidFill>
            <a:prstDash val="solid"/>
          </a:ln>
          <a:effectLst/>
        </p:spPr>
      </p:cxnSp>
      <p:cxnSp>
        <p:nvCxnSpPr>
          <p:cNvPr id="108" name="black"/>
          <p:cNvCxnSpPr/>
          <p:nvPr/>
        </p:nvCxnSpPr>
        <p:spPr>
          <a:xfrm>
            <a:off x="969942" y="3071703"/>
            <a:ext cx="735026" cy="0"/>
          </a:xfrm>
          <a:prstGeom prst="line">
            <a:avLst/>
          </a:prstGeom>
          <a:noFill/>
          <a:ln w="76200" cap="flat" cmpd="sng" algn="ctr">
            <a:solidFill>
              <a:sysClr val="window" lastClr="FFFFFF">
                <a:lumMod val="65000"/>
              </a:sysClr>
            </a:solidFill>
            <a:prstDash val="solid"/>
          </a:ln>
          <a:effectLst/>
        </p:spPr>
      </p:cxnSp>
      <p:sp>
        <p:nvSpPr>
          <p:cNvPr id="109" name="smallrow"/>
          <p:cNvSpPr/>
          <p:nvPr/>
        </p:nvSpPr>
        <p:spPr>
          <a:xfrm>
            <a:off x="3963225" y="1685208"/>
            <a:ext cx="1875609" cy="457200"/>
          </a:xfrm>
          <a:prstGeom prst="rect">
            <a:avLst/>
          </a:prstGeom>
          <a:no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0" name="Straight Connector 109"/>
          <p:cNvCxnSpPr/>
          <p:nvPr/>
        </p:nvCxnSpPr>
        <p:spPr>
          <a:xfrm>
            <a:off x="3545495" y="1913808"/>
            <a:ext cx="2750539" cy="0"/>
          </a:xfrm>
          <a:prstGeom prst="line">
            <a:avLst/>
          </a:prstGeom>
          <a:noFill/>
          <a:ln w="19050" cap="flat" cmpd="sng" algn="ctr">
            <a:solidFill>
              <a:sysClr val="windowText" lastClr="000000"/>
            </a:solidFill>
            <a:prstDash val="sysDash"/>
          </a:ln>
          <a:effectLst/>
        </p:spPr>
      </p:cxnSp>
      <p:cxnSp>
        <p:nvCxnSpPr>
          <p:cNvPr id="111" name="black"/>
          <p:cNvCxnSpPr/>
          <p:nvPr/>
        </p:nvCxnSpPr>
        <p:spPr>
          <a:xfrm>
            <a:off x="1704967" y="1228008"/>
            <a:ext cx="0" cy="3722110"/>
          </a:xfrm>
          <a:prstGeom prst="line">
            <a:avLst/>
          </a:prstGeom>
          <a:noFill/>
          <a:ln w="76200" cap="flat" cmpd="sng" algn="ctr">
            <a:solidFill>
              <a:sysClr val="window" lastClr="FFFFFF">
                <a:lumMod val="65000"/>
              </a:sysClr>
            </a:solidFill>
            <a:prstDash val="solid"/>
          </a:ln>
          <a:effectLst/>
        </p:spPr>
      </p:cxnSp>
      <p:cxnSp>
        <p:nvCxnSpPr>
          <p:cNvPr id="112" name="black"/>
          <p:cNvCxnSpPr/>
          <p:nvPr/>
        </p:nvCxnSpPr>
        <p:spPr>
          <a:xfrm>
            <a:off x="2736882" y="1685208"/>
            <a:ext cx="457206" cy="0"/>
          </a:xfrm>
          <a:prstGeom prst="line">
            <a:avLst/>
          </a:prstGeom>
          <a:noFill/>
          <a:ln w="76200" cap="flat" cmpd="sng" algn="ctr">
            <a:solidFill>
              <a:sysClr val="window" lastClr="FFFFFF">
                <a:lumMod val="65000"/>
              </a:sysClr>
            </a:solidFill>
            <a:prstDash val="solid"/>
          </a:ln>
          <a:effectLst/>
        </p:spPr>
      </p:cxnSp>
      <p:sp>
        <p:nvSpPr>
          <p:cNvPr id="113" name="smallrow"/>
          <p:cNvSpPr/>
          <p:nvPr/>
        </p:nvSpPr>
        <p:spPr>
          <a:xfrm>
            <a:off x="3963225" y="4035718"/>
            <a:ext cx="1875609" cy="457200"/>
          </a:xfrm>
          <a:prstGeom prst="rect">
            <a:avLst/>
          </a:prstGeom>
          <a:no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4" name="smallrow"/>
          <p:cNvSpPr/>
          <p:nvPr/>
        </p:nvSpPr>
        <p:spPr>
          <a:xfrm>
            <a:off x="3972750" y="3578518"/>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5" name="Straight Connector 114"/>
          <p:cNvCxnSpPr/>
          <p:nvPr/>
        </p:nvCxnSpPr>
        <p:spPr>
          <a:xfrm flipV="1">
            <a:off x="3545494" y="4264317"/>
            <a:ext cx="2750540" cy="1"/>
          </a:xfrm>
          <a:prstGeom prst="line">
            <a:avLst/>
          </a:prstGeom>
          <a:noFill/>
          <a:ln w="19050" cap="flat" cmpd="sng" algn="ctr">
            <a:solidFill>
              <a:sysClr val="windowText" lastClr="000000"/>
            </a:solidFill>
            <a:prstDash val="sysDash"/>
          </a:ln>
          <a:effectLst/>
        </p:spPr>
      </p:cxnSp>
      <p:cxnSp>
        <p:nvCxnSpPr>
          <p:cNvPr id="116" name="black"/>
          <p:cNvCxnSpPr>
            <a:endCxn id="125" idx="0"/>
          </p:cNvCxnSpPr>
          <p:nvPr/>
        </p:nvCxnSpPr>
        <p:spPr>
          <a:xfrm>
            <a:off x="2736882" y="4035717"/>
            <a:ext cx="457206" cy="0"/>
          </a:xfrm>
          <a:prstGeom prst="line">
            <a:avLst/>
          </a:prstGeom>
          <a:noFill/>
          <a:ln w="76200" cap="flat" cmpd="sng" algn="ctr">
            <a:solidFill>
              <a:sysClr val="window" lastClr="FFFFFF">
                <a:lumMod val="65000"/>
              </a:sysClr>
            </a:solidFill>
            <a:prstDash val="solid"/>
          </a:ln>
          <a:effectLst/>
        </p:spPr>
      </p:cxnSp>
      <p:sp>
        <p:nvSpPr>
          <p:cNvPr id="117" name="globaldecoder"/>
          <p:cNvSpPr/>
          <p:nvPr/>
        </p:nvSpPr>
        <p:spPr>
          <a:xfrm rot="16200000">
            <a:off x="-873758" y="2757764"/>
            <a:ext cx="3687400" cy="568282"/>
          </a:xfrm>
          <a:prstGeom prst="trapezoid">
            <a:avLst/>
          </a:prstGeom>
          <a:solidFill>
            <a:sysClr val="windowText" lastClr="000000">
              <a:lumMod val="75000"/>
              <a:lumOff val="25000"/>
            </a:sys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 lastClr="FFFFFF"/>
                </a:solidFill>
                <a:effectLst/>
                <a:uLnTx/>
                <a:uFillTx/>
                <a:latin typeface="Calibri"/>
                <a:ea typeface="+mn-ea"/>
                <a:cs typeface="+mn-cs"/>
              </a:rPr>
              <a:t>Global Decoder</a:t>
            </a:r>
          </a:p>
        </p:txBody>
      </p:sp>
      <p:sp>
        <p:nvSpPr>
          <p:cNvPr id="118" name="movebluerow"/>
          <p:cNvSpPr/>
          <p:nvPr/>
        </p:nvSpPr>
        <p:spPr>
          <a:xfrm>
            <a:off x="3985450" y="2142408"/>
            <a:ext cx="1875609" cy="457200"/>
          </a:xfrm>
          <a:prstGeom prst="rect">
            <a:avLst/>
          </a:prstGeom>
          <a:solidFill>
            <a:srgbClr val="0070C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bankblank"/>
          <p:cNvSpPr/>
          <p:nvPr/>
        </p:nvSpPr>
        <p:spPr>
          <a:xfrm>
            <a:off x="3963224" y="1228008"/>
            <a:ext cx="1875610" cy="914401"/>
          </a:xfrm>
          <a:prstGeom prst="rect">
            <a:avLst/>
          </a:prstGeom>
          <a:no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0" name="row-buffer"/>
          <p:cNvSpPr/>
          <p:nvPr/>
        </p:nvSpPr>
        <p:spPr>
          <a:xfrm>
            <a:off x="3963224" y="2142408"/>
            <a:ext cx="1875610"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decoder"/>
          <p:cNvSpPr/>
          <p:nvPr/>
        </p:nvSpPr>
        <p:spPr>
          <a:xfrm rot="16200000">
            <a:off x="2912592" y="1509507"/>
            <a:ext cx="914402" cy="351407"/>
          </a:xfrm>
          <a:prstGeom prst="trapezoid">
            <a:avLst/>
          </a:prstGeom>
          <a:solidFill>
            <a:srgbClr val="0070C0">
              <a:alpha val="75000"/>
            </a:srgb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movebluerow"/>
          <p:cNvSpPr/>
          <p:nvPr/>
        </p:nvSpPr>
        <p:spPr>
          <a:xfrm>
            <a:off x="3963224" y="4504880"/>
            <a:ext cx="1866084" cy="457200"/>
          </a:xfrm>
          <a:prstGeom prst="rect">
            <a:avLst/>
          </a:prstGeom>
          <a:solidFill>
            <a:srgbClr val="FFC000">
              <a:alpha val="75000"/>
            </a:srgbClr>
          </a:solidFill>
          <a:ln w="1905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bankblank"/>
          <p:cNvSpPr/>
          <p:nvPr/>
        </p:nvSpPr>
        <p:spPr>
          <a:xfrm>
            <a:off x="3963224" y="3578518"/>
            <a:ext cx="1875610" cy="914401"/>
          </a:xfrm>
          <a:prstGeom prst="rect">
            <a:avLst/>
          </a:prstGeom>
          <a:no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row-buffer"/>
          <p:cNvSpPr/>
          <p:nvPr/>
        </p:nvSpPr>
        <p:spPr>
          <a:xfrm>
            <a:off x="6582591" y="5876205"/>
            <a:ext cx="1875609"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decoder"/>
          <p:cNvSpPr/>
          <p:nvPr/>
        </p:nvSpPr>
        <p:spPr>
          <a:xfrm rot="16200000">
            <a:off x="2912590" y="3860013"/>
            <a:ext cx="914402" cy="351407"/>
          </a:xfrm>
          <a:prstGeom prst="trapezoid">
            <a:avLst/>
          </a:prstGeom>
          <a:solidFill>
            <a:srgbClr val="FFC000">
              <a:alpha val="75000"/>
            </a:srgbClr>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w-buffer"/>
          <p:cNvSpPr/>
          <p:nvPr/>
        </p:nvSpPr>
        <p:spPr>
          <a:xfrm>
            <a:off x="3963224" y="4492918"/>
            <a:ext cx="1875610" cy="457200"/>
          </a:xfrm>
          <a:prstGeom prst="rect">
            <a:avLst/>
          </a:prstGeom>
          <a:noFill/>
          <a:ln w="5715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27" name="black"/>
          <p:cNvCxnSpPr/>
          <p:nvPr/>
        </p:nvCxnSpPr>
        <p:spPr>
          <a:xfrm>
            <a:off x="1704968" y="1683653"/>
            <a:ext cx="552466" cy="1557"/>
          </a:xfrm>
          <a:prstGeom prst="line">
            <a:avLst/>
          </a:prstGeom>
          <a:noFill/>
          <a:ln w="76200" cap="flat" cmpd="sng" algn="ctr">
            <a:solidFill>
              <a:sysClr val="window" lastClr="FFFFFF">
                <a:lumMod val="65000"/>
              </a:sysClr>
            </a:solidFill>
            <a:prstDash val="solid"/>
          </a:ln>
          <a:effectLst/>
        </p:spPr>
      </p:cxnSp>
      <p:cxnSp>
        <p:nvCxnSpPr>
          <p:cNvPr id="128" name="black"/>
          <p:cNvCxnSpPr/>
          <p:nvPr/>
        </p:nvCxnSpPr>
        <p:spPr>
          <a:xfrm flipV="1">
            <a:off x="1704967" y="4035713"/>
            <a:ext cx="552467" cy="552"/>
          </a:xfrm>
          <a:prstGeom prst="line">
            <a:avLst/>
          </a:prstGeom>
          <a:noFill/>
          <a:ln w="76200" cap="flat" cmpd="sng" algn="ctr">
            <a:solidFill>
              <a:sysClr val="window" lastClr="FFFFFF">
                <a:lumMod val="65000"/>
              </a:sysClr>
            </a:solidFill>
            <a:prstDash val="solid"/>
          </a:ln>
          <a:effectLst/>
        </p:spPr>
      </p:cxnSp>
      <p:sp>
        <p:nvSpPr>
          <p:cNvPr id="129" name="bluegloballatch"/>
          <p:cNvSpPr/>
          <p:nvPr/>
        </p:nvSpPr>
        <p:spPr>
          <a:xfrm rot="16200000">
            <a:off x="1740450" y="1425707"/>
            <a:ext cx="1552978" cy="519006"/>
          </a:xfrm>
          <a:prstGeom prst="hexagon">
            <a:avLst/>
          </a:prstGeom>
          <a:solidFill>
            <a:srgbClr val="0070C0">
              <a:alpha val="75000"/>
            </a:srgb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 lastClr="FFFFFF"/>
                </a:solidFill>
                <a:effectLst/>
                <a:uLnTx/>
                <a:uFillTx/>
                <a:latin typeface="Calibri"/>
                <a:ea typeface="+mn-ea"/>
                <a:cs typeface="+mn-cs"/>
              </a:rPr>
              <a:t>Latch</a:t>
            </a:r>
          </a:p>
        </p:txBody>
      </p:sp>
      <p:sp>
        <p:nvSpPr>
          <p:cNvPr id="130" name="orangegloballatch"/>
          <p:cNvSpPr/>
          <p:nvPr/>
        </p:nvSpPr>
        <p:spPr>
          <a:xfrm rot="16200000">
            <a:off x="1740450" y="3776211"/>
            <a:ext cx="1552977" cy="519006"/>
          </a:xfrm>
          <a:prstGeom prst="hexagon">
            <a:avLst/>
          </a:prstGeom>
          <a:solidFill>
            <a:srgbClr val="FFC000">
              <a:alpha val="75000"/>
            </a:srgbClr>
          </a:solidFill>
          <a:ln w="5715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Calibri"/>
                <a:ea typeface="+mn-ea"/>
                <a:cs typeface="+mn-cs"/>
              </a:rPr>
              <a:t>Latch</a:t>
            </a:r>
          </a:p>
        </p:txBody>
      </p:sp>
      <p:cxnSp>
        <p:nvCxnSpPr>
          <p:cNvPr id="131" name="wlbluelowered"/>
          <p:cNvCxnSpPr/>
          <p:nvPr/>
        </p:nvCxnSpPr>
        <p:spPr>
          <a:xfrm flipV="1">
            <a:off x="3545495" y="1456605"/>
            <a:ext cx="2750539" cy="3"/>
          </a:xfrm>
          <a:prstGeom prst="line">
            <a:avLst/>
          </a:prstGeom>
          <a:noFill/>
          <a:ln w="19050" cap="flat" cmpd="sng" algn="ctr">
            <a:solidFill>
              <a:sysClr val="windowText" lastClr="000000"/>
            </a:solidFill>
            <a:prstDash val="sysDash"/>
          </a:ln>
          <a:effectLst/>
        </p:spPr>
      </p:cxnSp>
      <p:cxnSp>
        <p:nvCxnSpPr>
          <p:cNvPr id="132" name="wlorangelowered"/>
          <p:cNvCxnSpPr/>
          <p:nvPr/>
        </p:nvCxnSpPr>
        <p:spPr>
          <a:xfrm>
            <a:off x="3545497" y="3807114"/>
            <a:ext cx="2750537" cy="4"/>
          </a:xfrm>
          <a:prstGeom prst="line">
            <a:avLst/>
          </a:prstGeom>
          <a:noFill/>
          <a:ln w="19050" cap="flat" cmpd="sng" algn="ctr">
            <a:solidFill>
              <a:sysClr val="windowText" lastClr="000000"/>
            </a:solidFill>
            <a:prstDash val="sysDash"/>
          </a:ln>
          <a:effectLst/>
        </p:spPr>
      </p:cxnSp>
      <p:sp>
        <p:nvSpPr>
          <p:cNvPr id="133" name="d1orange"/>
          <p:cNvSpPr/>
          <p:nvPr/>
        </p:nvSpPr>
        <p:spPr>
          <a:xfrm>
            <a:off x="3103093" y="4950393"/>
            <a:ext cx="533400" cy="507484"/>
          </a:xfrm>
          <a:prstGeom prst="roundRect">
            <a:avLst/>
          </a:prstGeom>
          <a:solidFill>
            <a:srgbClr val="FFC000"/>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ysClr val="windowText" lastClr="000000"/>
                </a:solidFill>
                <a:effectLst/>
                <a:uLnTx/>
                <a:uFillTx/>
                <a:latin typeface="Calibri"/>
                <a:ea typeface="+mn-ea"/>
                <a:cs typeface="+mn-cs"/>
              </a:rPr>
              <a:t>D</a:t>
            </a:r>
          </a:p>
        </p:txBody>
      </p:sp>
      <p:sp>
        <p:nvSpPr>
          <p:cNvPr id="134" name="d0blue"/>
          <p:cNvSpPr/>
          <p:nvPr/>
        </p:nvSpPr>
        <p:spPr>
          <a:xfrm>
            <a:off x="3103091" y="2599608"/>
            <a:ext cx="533400" cy="507484"/>
          </a:xfrm>
          <a:prstGeom prst="roundRect">
            <a:avLst/>
          </a:prstGeom>
          <a:solidFill>
            <a:srgbClr val="0070C0"/>
          </a:solidFill>
          <a:ln w="571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a:ln>
                  <a:noFill/>
                </a:ln>
                <a:solidFill>
                  <a:sysClr val="window" lastClr="FFFFFF"/>
                </a:solidFill>
                <a:effectLst/>
                <a:uLnTx/>
                <a:uFillTx/>
                <a:latin typeface="Calibri"/>
                <a:ea typeface="+mn-ea"/>
                <a:cs typeface="+mn-cs"/>
              </a:rPr>
              <a:t>D</a:t>
            </a:r>
          </a:p>
        </p:txBody>
      </p:sp>
      <p:sp>
        <p:nvSpPr>
          <p:cNvPr id="135" name="globalbitline"/>
          <p:cNvSpPr txBox="1"/>
          <p:nvPr/>
        </p:nvSpPr>
        <p:spPr>
          <a:xfrm>
            <a:off x="5880903" y="999405"/>
            <a:ext cx="3278984" cy="556048"/>
          </a:xfrm>
          <a:prstGeom prst="rect">
            <a:avLst/>
          </a:prstGeom>
          <a:no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FF0000"/>
                </a:solidFill>
                <a:effectLst/>
                <a:uLnTx/>
                <a:uFillTx/>
                <a:latin typeface="Tahoma"/>
                <a:ea typeface="+mn-ea"/>
                <a:cs typeface="+mn-cs"/>
              </a:rPr>
              <a:t>Global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1" u="none" strike="noStrike" kern="0" cap="none" spc="0" normalizeH="0" baseline="0" noProof="0" dirty="0" err="1">
                <a:ln>
                  <a:noFill/>
                </a:ln>
                <a:solidFill>
                  <a:srgbClr val="FF0000"/>
                </a:solidFill>
                <a:effectLst/>
                <a:uLnTx/>
                <a:uFillTx/>
                <a:latin typeface="Tahoma"/>
                <a:ea typeface="+mn-ea"/>
                <a:cs typeface="+mn-cs"/>
              </a:rPr>
              <a:t>bitlines</a:t>
            </a:r>
            <a:endParaRPr kumimoji="0" lang="en-US" sz="3200" b="0" i="1" u="none" strike="noStrike" kern="0" cap="none" spc="0" normalizeH="0" baseline="0" noProof="0" dirty="0">
              <a:ln>
                <a:noFill/>
              </a:ln>
              <a:solidFill>
                <a:srgbClr val="FF0000"/>
              </a:solidFill>
              <a:effectLst/>
              <a:uLnTx/>
              <a:uFillTx/>
              <a:latin typeface="Tahoma"/>
              <a:ea typeface="+mn-ea"/>
              <a:cs typeface="+mn-cs"/>
            </a:endParaRPr>
          </a:p>
        </p:txBody>
      </p:sp>
      <p:cxnSp>
        <p:nvCxnSpPr>
          <p:cNvPr id="136" name="bus0"/>
          <p:cNvCxnSpPr/>
          <p:nvPr/>
        </p:nvCxnSpPr>
        <p:spPr>
          <a:xfrm>
            <a:off x="3963224" y="3041905"/>
            <a:ext cx="4791066" cy="0"/>
          </a:xfrm>
          <a:prstGeom prst="line">
            <a:avLst/>
          </a:prstGeom>
          <a:noFill/>
          <a:ln w="76200" cap="flat" cmpd="sng" algn="ctr">
            <a:solidFill>
              <a:sysClr val="windowText" lastClr="000000"/>
            </a:solidFill>
            <a:prstDash val="solid"/>
            <a:headEnd type="triangle" w="med" len="med"/>
            <a:tailEnd type="triangle" w="med" len="med"/>
          </a:ln>
          <a:effectLst/>
        </p:spPr>
      </p:cxnSp>
      <p:cxnSp>
        <p:nvCxnSpPr>
          <p:cNvPr id="137" name="bus1"/>
          <p:cNvCxnSpPr/>
          <p:nvPr/>
        </p:nvCxnSpPr>
        <p:spPr>
          <a:xfrm>
            <a:off x="3985450" y="5495205"/>
            <a:ext cx="4853750" cy="0"/>
          </a:xfrm>
          <a:prstGeom prst="line">
            <a:avLst/>
          </a:prstGeom>
          <a:noFill/>
          <a:ln w="76200" cap="flat" cmpd="sng" algn="ctr">
            <a:solidFill>
              <a:sysClr val="windowText" lastClr="000000"/>
            </a:solidFill>
            <a:prstDash val="solid"/>
            <a:headEnd type="triangle" w="med" len="med"/>
            <a:tailEnd type="triangle" w="med" len="med"/>
          </a:ln>
          <a:effectLst/>
        </p:spPr>
      </p:cxnSp>
      <p:cxnSp>
        <p:nvCxnSpPr>
          <p:cNvPr id="138" name="Straight Connector 137"/>
          <p:cNvCxnSpPr/>
          <p:nvPr/>
        </p:nvCxnSpPr>
        <p:spPr>
          <a:xfrm>
            <a:off x="3636491" y="2853350"/>
            <a:ext cx="2192817" cy="0"/>
          </a:xfrm>
          <a:prstGeom prst="line">
            <a:avLst/>
          </a:prstGeom>
          <a:noFill/>
          <a:ln w="19050" cap="flat" cmpd="sng" algn="ctr">
            <a:solidFill>
              <a:sysClr val="windowText" lastClr="000000"/>
            </a:solidFill>
            <a:prstDash val="sysDash"/>
          </a:ln>
          <a:effectLst/>
        </p:spPr>
      </p:cxnSp>
      <p:cxnSp>
        <p:nvCxnSpPr>
          <p:cNvPr id="139" name="Straight Connector 138"/>
          <p:cNvCxnSpPr/>
          <p:nvPr/>
        </p:nvCxnSpPr>
        <p:spPr>
          <a:xfrm>
            <a:off x="3646017" y="5241980"/>
            <a:ext cx="2192817" cy="0"/>
          </a:xfrm>
          <a:prstGeom prst="line">
            <a:avLst/>
          </a:prstGeom>
          <a:noFill/>
          <a:ln w="19050" cap="flat" cmpd="sng" algn="ctr">
            <a:solidFill>
              <a:sysClr val="windowText" lastClr="000000"/>
            </a:solidFill>
            <a:prstDash val="sysDash"/>
          </a:ln>
          <a:effectLst/>
        </p:spPr>
      </p:cxnSp>
      <p:sp>
        <p:nvSpPr>
          <p:cNvPr id="49" name="TextBox 48"/>
          <p:cNvSpPr txBox="1"/>
          <p:nvPr/>
        </p:nvSpPr>
        <p:spPr>
          <a:xfrm>
            <a:off x="0" y="5736158"/>
            <a:ext cx="4499992" cy="1077218"/>
          </a:xfrm>
          <a:prstGeom prst="rect">
            <a:avLst/>
          </a:prstGeom>
          <a:solidFill>
            <a:sysClr val="window" lastClr="FFFFFF"/>
          </a:solidFill>
          <a:ln w="25400" cap="flat" cmpd="sng" algn="ctr">
            <a:solidFill>
              <a:srgbClr val="0000FF"/>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Overhead of SALP in DRAM chip: 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1. Global latch </a:t>
            </a:r>
            <a:r>
              <a:rPr kumimoji="0" lang="en-US" sz="1600" b="0" i="0" u="none" strike="noStrike" kern="1200" cap="none" spc="0" normalizeH="0" baseline="0" noProof="0" dirty="0">
                <a:ln>
                  <a:noFill/>
                </a:ln>
                <a:solidFill>
                  <a:srgbClr val="000000"/>
                </a:solidFill>
                <a:effectLst/>
                <a:uLnTx/>
                <a:uFillTx/>
                <a:latin typeface="Tahoma"/>
                <a:ea typeface="+mn-ea"/>
                <a:cs typeface="+mn-cs"/>
                <a:sym typeface="Wingdings"/>
              </a:rPr>
              <a:t> per-subarray local latches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sym typeface="Wingdings"/>
              </a:rPr>
              <a:t>2. Designated bit latches and wire to selectively        enable a subarray</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280531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SALP: Results</a:t>
            </a:r>
          </a:p>
        </p:txBody>
      </p:sp>
      <p:sp>
        <p:nvSpPr>
          <p:cNvPr id="3" name="Content Placeholder 2"/>
          <p:cNvSpPr>
            <a:spLocks noGrp="1"/>
          </p:cNvSpPr>
          <p:nvPr>
            <p:ph idx="1"/>
          </p:nvPr>
        </p:nvSpPr>
        <p:spPr>
          <a:xfrm>
            <a:off x="228600" y="848052"/>
            <a:ext cx="8610600" cy="5123656"/>
          </a:xfrm>
        </p:spPr>
        <p:txBody>
          <a:bodyPr/>
          <a:lstStyle/>
          <a:p>
            <a:r>
              <a:rPr lang="en-US" dirty="0"/>
              <a:t>Wide variety of systems with different #channels, banks, ranks, subarrays</a:t>
            </a:r>
          </a:p>
          <a:p>
            <a:r>
              <a:rPr lang="en-US" dirty="0"/>
              <a:t>Server, streaming, random-access, SPEC workloads</a:t>
            </a:r>
          </a:p>
          <a:p>
            <a:endParaRPr lang="en-US" sz="1000" dirty="0"/>
          </a:p>
          <a:p>
            <a:r>
              <a:rPr lang="en-US" dirty="0">
                <a:solidFill>
                  <a:srgbClr val="0000FF"/>
                </a:solidFill>
              </a:rPr>
              <a:t>Dynamic DRAM energy reduction: </a:t>
            </a:r>
            <a:r>
              <a:rPr lang="en-US" dirty="0">
                <a:solidFill>
                  <a:srgbClr val="FF0000"/>
                </a:solidFill>
              </a:rPr>
              <a:t>19%</a:t>
            </a:r>
            <a:r>
              <a:rPr lang="en-US" dirty="0">
                <a:solidFill>
                  <a:schemeClr val="tx1">
                    <a:lumMod val="95000"/>
                    <a:lumOff val="5000"/>
                  </a:schemeClr>
                </a:solidFill>
              </a:rPr>
              <a:t> </a:t>
            </a:r>
          </a:p>
          <a:p>
            <a:pPr lvl="1"/>
            <a:r>
              <a:rPr lang="en-US" dirty="0">
                <a:solidFill>
                  <a:schemeClr val="tx1">
                    <a:lumMod val="95000"/>
                    <a:lumOff val="5000"/>
                  </a:schemeClr>
                </a:solidFill>
              </a:rPr>
              <a:t>DRAM row hit rate improvement: 13% </a:t>
            </a:r>
          </a:p>
          <a:p>
            <a:r>
              <a:rPr lang="en-US" dirty="0">
                <a:solidFill>
                  <a:srgbClr val="0000FF"/>
                </a:solidFill>
              </a:rPr>
              <a:t>System performance improvement: </a:t>
            </a:r>
            <a:r>
              <a:rPr lang="en-US" dirty="0">
                <a:solidFill>
                  <a:srgbClr val="FF0000"/>
                </a:solidFill>
              </a:rPr>
              <a:t>17%</a:t>
            </a:r>
          </a:p>
          <a:p>
            <a:pPr lvl="1"/>
            <a:r>
              <a:rPr lang="en-US" dirty="0">
                <a:solidFill>
                  <a:schemeClr val="tx1">
                    <a:lumMod val="95000"/>
                    <a:lumOff val="5000"/>
                  </a:schemeClr>
                </a:solidFill>
              </a:rPr>
              <a:t>Within 3% of ideal (all independent banks)</a:t>
            </a:r>
          </a:p>
          <a:p>
            <a:r>
              <a:rPr lang="en-US" dirty="0">
                <a:solidFill>
                  <a:srgbClr val="0000FF"/>
                </a:solidFill>
              </a:rPr>
              <a:t>DRAM die area overhead:</a:t>
            </a:r>
            <a:r>
              <a:rPr lang="en-US" dirty="0">
                <a:solidFill>
                  <a:srgbClr val="2A55D6"/>
                </a:solidFill>
              </a:rPr>
              <a:t> </a:t>
            </a:r>
            <a:r>
              <a:rPr lang="en-US" dirty="0">
                <a:solidFill>
                  <a:srgbClr val="FF0000"/>
                </a:solidFill>
              </a:rPr>
              <a:t>0.15%</a:t>
            </a:r>
            <a:r>
              <a:rPr lang="en-US" dirty="0">
                <a:solidFill>
                  <a:schemeClr val="tx1">
                    <a:lumMod val="95000"/>
                    <a:lumOff val="5000"/>
                  </a:schemeClr>
                </a:solidFill>
              </a:rPr>
              <a:t> </a:t>
            </a:r>
          </a:p>
          <a:p>
            <a:pPr lvl="1"/>
            <a:r>
              <a:rPr lang="en-US" dirty="0">
                <a:solidFill>
                  <a:schemeClr val="tx1">
                    <a:lumMod val="95000"/>
                    <a:lumOff val="5000"/>
                  </a:schemeClr>
                </a:solidFill>
              </a:rPr>
              <a:t>vs. 36% overhead of independent banks</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843808" y="4940095"/>
            <a:ext cx="3960440" cy="1917905"/>
          </a:xfrm>
          <a:prstGeom prst="rect">
            <a:avLst/>
          </a:prstGeom>
        </p:spPr>
      </p:pic>
    </p:spTree>
    <p:extLst>
      <p:ext uri="{BB962C8B-B14F-4D97-AF65-F5344CB8AC3E}">
        <p14:creationId xmlns:p14="http://schemas.microsoft.com/office/powerpoint/2010/main" val="3810449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SALP</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1741941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
        <p:nvSpPr>
          <p:cNvPr id="9" name="Title 1"/>
          <p:cNvSpPr>
            <a:spLocks noGrp="1"/>
          </p:cNvSpPr>
          <p:nvPr>
            <p:ph type="title"/>
          </p:nvPr>
        </p:nvSpPr>
        <p:spPr>
          <a:xfrm>
            <a:off x="207516" y="152400"/>
            <a:ext cx="8972996" cy="884238"/>
          </a:xfrm>
        </p:spPr>
        <p:txBody>
          <a:bodyPr/>
          <a:lstStyle/>
          <a:p>
            <a:r>
              <a:rPr lang="en-US" dirty="0"/>
              <a:t>More on SALP</a:t>
            </a:r>
          </a:p>
        </p:txBody>
      </p:sp>
    </p:spTree>
    <p:extLst>
      <p:ext uri="{BB962C8B-B14F-4D97-AF65-F5344CB8AC3E}">
        <p14:creationId xmlns:p14="http://schemas.microsoft.com/office/powerpoint/2010/main" val="146676726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9" name="Title 1"/>
          <p:cNvSpPr>
            <a:spLocks noGrp="1"/>
          </p:cNvSpPr>
          <p:nvPr>
            <p:ph type="title"/>
          </p:nvPr>
        </p:nvSpPr>
        <p:spPr>
          <a:xfrm>
            <a:off x="207516" y="152400"/>
            <a:ext cx="8972996" cy="884238"/>
          </a:xfrm>
        </p:spPr>
        <p:txBody>
          <a:bodyPr/>
          <a:lstStyle/>
          <a:p>
            <a:r>
              <a:rPr lang="en-US" dirty="0"/>
              <a:t>More on SALP</a:t>
            </a:r>
          </a:p>
        </p:txBody>
      </p:sp>
      <p:pic>
        <p:nvPicPr>
          <p:cNvPr id="2" name="Picture 1">
            <a:extLst>
              <a:ext uri="{FF2B5EF4-FFF2-40B4-BE49-F238E27FC236}">
                <a16:creationId xmlns:a16="http://schemas.microsoft.com/office/drawing/2014/main" id="{39732962-A26D-614D-AA46-1395A3C492EE}"/>
              </a:ext>
            </a:extLst>
          </p:cNvPr>
          <p:cNvPicPr>
            <a:picLocks noChangeAspect="1"/>
          </p:cNvPicPr>
          <p:nvPr/>
        </p:nvPicPr>
        <p:blipFill>
          <a:blip r:embed="rId2"/>
          <a:stretch>
            <a:fillRect/>
          </a:stretch>
        </p:blipFill>
        <p:spPr>
          <a:xfrm>
            <a:off x="827584" y="1054083"/>
            <a:ext cx="7387108" cy="5500503"/>
          </a:xfrm>
          <a:prstGeom prst="rect">
            <a:avLst/>
          </a:prstGeom>
        </p:spPr>
      </p:pic>
      <p:sp>
        <p:nvSpPr>
          <p:cNvPr id="3" name="TextBox 2">
            <a:extLst>
              <a:ext uri="{FF2B5EF4-FFF2-40B4-BE49-F238E27FC236}">
                <a16:creationId xmlns:a16="http://schemas.microsoft.com/office/drawing/2014/main" id="{A0B36687-557A-EB43-B3DE-E9CA824A8F78}"/>
              </a:ext>
            </a:extLst>
          </p:cNvPr>
          <p:cNvSpPr txBox="1"/>
          <p:nvPr/>
        </p:nvSpPr>
        <p:spPr>
          <a:xfrm>
            <a:off x="1627437" y="6506565"/>
            <a:ext cx="6133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http://www.cs.utah.edu/thememoryforum/kang_slides.pdf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3306435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5FFE-0D98-814A-ADAE-57E384C7863A}"/>
              </a:ext>
            </a:extLst>
          </p:cNvPr>
          <p:cNvSpPr>
            <a:spLocks noGrp="1"/>
          </p:cNvSpPr>
          <p:nvPr>
            <p:ph type="title"/>
          </p:nvPr>
        </p:nvSpPr>
        <p:spPr/>
        <p:txBody>
          <a:bodyPr/>
          <a:lstStyle/>
          <a:p>
            <a:r>
              <a:rPr lang="en-US" dirty="0"/>
              <a:t>More on SALP</a:t>
            </a:r>
          </a:p>
        </p:txBody>
      </p:sp>
      <p:sp>
        <p:nvSpPr>
          <p:cNvPr id="3" name="Content Placeholder 2">
            <a:extLst>
              <a:ext uri="{FF2B5EF4-FFF2-40B4-BE49-F238E27FC236}">
                <a16:creationId xmlns:a16="http://schemas.microsoft.com/office/drawing/2014/main" id="{477FD9A6-8A23-BD4A-9C0E-B4EAC5C9BCE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C2CB9D8-A12E-E04A-A538-BE02ED6AD45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58F7002-3F07-694A-9E0A-F84290837657}"/>
              </a:ext>
            </a:extLst>
          </p:cNvPr>
          <p:cNvPicPr>
            <a:picLocks noChangeAspect="1"/>
          </p:cNvPicPr>
          <p:nvPr/>
        </p:nvPicPr>
        <p:blipFill>
          <a:blip r:embed="rId2"/>
          <a:stretch>
            <a:fillRect/>
          </a:stretch>
        </p:blipFill>
        <p:spPr>
          <a:xfrm>
            <a:off x="892009" y="1025334"/>
            <a:ext cx="7092280" cy="5293106"/>
          </a:xfrm>
          <a:prstGeom prst="rect">
            <a:avLst/>
          </a:prstGeom>
        </p:spPr>
      </p:pic>
      <p:sp>
        <p:nvSpPr>
          <p:cNvPr id="6" name="TextBox 5">
            <a:extLst>
              <a:ext uri="{FF2B5EF4-FFF2-40B4-BE49-F238E27FC236}">
                <a16:creationId xmlns:a16="http://schemas.microsoft.com/office/drawing/2014/main" id="{03554C17-6BB5-AB48-B3A4-9F0750EF5F7A}"/>
              </a:ext>
            </a:extLst>
          </p:cNvPr>
          <p:cNvSpPr txBox="1"/>
          <p:nvPr/>
        </p:nvSpPr>
        <p:spPr>
          <a:xfrm>
            <a:off x="1627437" y="6506565"/>
            <a:ext cx="6133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http://www.cs.utah.edu/thememoryforum/kang_slides.pdf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2914233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400" dirty="0"/>
              <a:t>Summary: Low-Latency Memory</a:t>
            </a:r>
            <a:endParaRPr lang="en-US" sz="44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0033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152400" y="5334000"/>
            <a:ext cx="10668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43" name="Text Box 3"/>
          <p:cNvSpPr txBox="1">
            <a:spLocks noChangeArrowheads="1"/>
          </p:cNvSpPr>
          <p:nvPr/>
        </p:nvSpPr>
        <p:spPr bwMode="auto">
          <a:xfrm>
            <a:off x="133350" y="5305425"/>
            <a:ext cx="1111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Compute</a:t>
            </a:r>
          </a:p>
        </p:txBody>
      </p:sp>
      <p:sp>
        <p:nvSpPr>
          <p:cNvPr id="291844" name="Rectangle 4"/>
          <p:cNvSpPr>
            <a:spLocks noChangeArrowheads="1"/>
          </p:cNvSpPr>
          <p:nvPr/>
        </p:nvSpPr>
        <p:spPr bwMode="auto">
          <a:xfrm>
            <a:off x="152400" y="3219450"/>
            <a:ext cx="10668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45" name="Text Box 5"/>
          <p:cNvSpPr txBox="1">
            <a:spLocks noChangeArrowheads="1"/>
          </p:cNvSpPr>
          <p:nvPr/>
        </p:nvSpPr>
        <p:spPr bwMode="auto">
          <a:xfrm>
            <a:off x="133350" y="3181350"/>
            <a:ext cx="1111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Compute</a:t>
            </a:r>
          </a:p>
        </p:txBody>
      </p:sp>
      <p:sp>
        <p:nvSpPr>
          <p:cNvPr id="291846" name="Rectangle 6"/>
          <p:cNvSpPr>
            <a:spLocks noChangeArrowheads="1"/>
          </p:cNvSpPr>
          <p:nvPr/>
        </p:nvSpPr>
        <p:spPr bwMode="auto">
          <a:xfrm>
            <a:off x="152400" y="1371600"/>
            <a:ext cx="10668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47" name="Text Box 7"/>
          <p:cNvSpPr txBox="1">
            <a:spLocks noChangeArrowheads="1"/>
          </p:cNvSpPr>
          <p:nvPr/>
        </p:nvSpPr>
        <p:spPr bwMode="auto">
          <a:xfrm>
            <a:off x="142875" y="1323975"/>
            <a:ext cx="1111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Compute</a:t>
            </a:r>
          </a:p>
        </p:txBody>
      </p:sp>
      <p:sp>
        <p:nvSpPr>
          <p:cNvPr id="291848" name="Rectangle 8"/>
          <p:cNvSpPr>
            <a:spLocks noChangeArrowheads="1"/>
          </p:cNvSpPr>
          <p:nvPr/>
        </p:nvSpPr>
        <p:spPr bwMode="auto">
          <a:xfrm>
            <a:off x="1447800" y="3219450"/>
            <a:ext cx="2590800" cy="304800"/>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49" name="Rectangle 9" descr="Large checker board"/>
          <p:cNvSpPr>
            <a:spLocks noChangeArrowheads="1"/>
          </p:cNvSpPr>
          <p:nvPr/>
        </p:nvSpPr>
        <p:spPr bwMode="auto">
          <a:xfrm>
            <a:off x="1447800" y="3676650"/>
            <a:ext cx="25908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50" name="Line 10"/>
          <p:cNvSpPr>
            <a:spLocks noChangeShapeType="1"/>
          </p:cNvSpPr>
          <p:nvPr/>
        </p:nvSpPr>
        <p:spPr bwMode="auto">
          <a:xfrm>
            <a:off x="1219200" y="2838450"/>
            <a:ext cx="0" cy="381000"/>
          </a:xfrm>
          <a:prstGeom prst="line">
            <a:avLst/>
          </a:prstGeom>
          <a:noFill/>
          <a:ln w="22225">
            <a:solidFill>
              <a:srgbClr val="FF0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51" name="Text Box 11"/>
          <p:cNvSpPr txBox="1">
            <a:spLocks noChangeArrowheads="1"/>
          </p:cNvSpPr>
          <p:nvPr/>
        </p:nvSpPr>
        <p:spPr bwMode="auto">
          <a:xfrm>
            <a:off x="552450" y="2533650"/>
            <a:ext cx="14160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5" charset="0"/>
                <a:ea typeface="ＭＳ Ｐゴシック"/>
                <a:cs typeface="ＭＳ Ｐゴシック" charset="0"/>
              </a:rPr>
              <a:t>Load 1 Miss</a:t>
            </a:r>
          </a:p>
        </p:txBody>
      </p:sp>
      <p:sp>
        <p:nvSpPr>
          <p:cNvPr id="291852" name="Text Box 12"/>
          <p:cNvSpPr txBox="1">
            <a:spLocks noChangeArrowheads="1"/>
          </p:cNvSpPr>
          <p:nvPr/>
        </p:nvSpPr>
        <p:spPr bwMode="auto">
          <a:xfrm>
            <a:off x="609600" y="3600450"/>
            <a:ext cx="623888" cy="2746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Miss 1</a:t>
            </a:r>
          </a:p>
        </p:txBody>
      </p:sp>
      <p:sp>
        <p:nvSpPr>
          <p:cNvPr id="291853" name="Rectangle 13"/>
          <p:cNvSpPr>
            <a:spLocks noChangeArrowheads="1"/>
          </p:cNvSpPr>
          <p:nvPr/>
        </p:nvSpPr>
        <p:spPr bwMode="auto">
          <a:xfrm>
            <a:off x="1219200" y="3219450"/>
            <a:ext cx="2286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54" name="Text Box 14"/>
          <p:cNvSpPr txBox="1">
            <a:spLocks noChangeArrowheads="1"/>
          </p:cNvSpPr>
          <p:nvPr/>
        </p:nvSpPr>
        <p:spPr bwMode="auto">
          <a:xfrm>
            <a:off x="2286000" y="3200400"/>
            <a:ext cx="6286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Stall</a:t>
            </a:r>
          </a:p>
        </p:txBody>
      </p:sp>
      <p:sp>
        <p:nvSpPr>
          <p:cNvPr id="291855" name="Rectangle 15" descr="Large checker board"/>
          <p:cNvSpPr>
            <a:spLocks noChangeArrowheads="1"/>
          </p:cNvSpPr>
          <p:nvPr/>
        </p:nvSpPr>
        <p:spPr bwMode="auto">
          <a:xfrm>
            <a:off x="1219200" y="3676650"/>
            <a:ext cx="2286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56" name="Rectangle 16"/>
          <p:cNvSpPr>
            <a:spLocks noChangeArrowheads="1"/>
          </p:cNvSpPr>
          <p:nvPr/>
        </p:nvSpPr>
        <p:spPr bwMode="auto">
          <a:xfrm>
            <a:off x="4038600" y="3219450"/>
            <a:ext cx="13716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57" name="Text Box 17"/>
          <p:cNvSpPr txBox="1">
            <a:spLocks noChangeArrowheads="1"/>
          </p:cNvSpPr>
          <p:nvPr/>
        </p:nvSpPr>
        <p:spPr bwMode="auto">
          <a:xfrm>
            <a:off x="4133850" y="3190875"/>
            <a:ext cx="1111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Compute</a:t>
            </a:r>
          </a:p>
        </p:txBody>
      </p:sp>
      <p:sp>
        <p:nvSpPr>
          <p:cNvPr id="291858" name="Line 18"/>
          <p:cNvSpPr>
            <a:spLocks noChangeShapeType="1"/>
          </p:cNvSpPr>
          <p:nvPr/>
        </p:nvSpPr>
        <p:spPr bwMode="auto">
          <a:xfrm>
            <a:off x="5410200" y="2838450"/>
            <a:ext cx="0" cy="381000"/>
          </a:xfrm>
          <a:prstGeom prst="line">
            <a:avLst/>
          </a:prstGeom>
          <a:noFill/>
          <a:ln w="22225">
            <a:solidFill>
              <a:srgbClr val="FF0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59" name="Text Box 19"/>
          <p:cNvSpPr txBox="1">
            <a:spLocks noChangeArrowheads="1"/>
          </p:cNvSpPr>
          <p:nvPr/>
        </p:nvSpPr>
        <p:spPr bwMode="auto">
          <a:xfrm>
            <a:off x="4724400" y="2514600"/>
            <a:ext cx="14160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5" charset="0"/>
                <a:ea typeface="ＭＳ Ｐゴシック"/>
                <a:cs typeface="ＭＳ Ｐゴシック" charset="0"/>
              </a:rPr>
              <a:t>Load 2 Miss</a:t>
            </a:r>
          </a:p>
        </p:txBody>
      </p:sp>
      <p:sp>
        <p:nvSpPr>
          <p:cNvPr id="291860" name="Rectangle 20"/>
          <p:cNvSpPr>
            <a:spLocks noChangeArrowheads="1"/>
          </p:cNvSpPr>
          <p:nvPr/>
        </p:nvSpPr>
        <p:spPr bwMode="auto">
          <a:xfrm>
            <a:off x="5410200" y="3219450"/>
            <a:ext cx="2286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61" name="Text Box 21"/>
          <p:cNvSpPr txBox="1">
            <a:spLocks noChangeArrowheads="1"/>
          </p:cNvSpPr>
          <p:nvPr/>
        </p:nvSpPr>
        <p:spPr bwMode="auto">
          <a:xfrm>
            <a:off x="4800600" y="3600450"/>
            <a:ext cx="623888" cy="2746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Miss 2</a:t>
            </a:r>
          </a:p>
        </p:txBody>
      </p:sp>
      <p:sp>
        <p:nvSpPr>
          <p:cNvPr id="291862" name="Rectangle 22" descr="Large checker board"/>
          <p:cNvSpPr>
            <a:spLocks noChangeArrowheads="1"/>
          </p:cNvSpPr>
          <p:nvPr/>
        </p:nvSpPr>
        <p:spPr bwMode="auto">
          <a:xfrm>
            <a:off x="5410200" y="3676650"/>
            <a:ext cx="2286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63" name="Rectangle 23"/>
          <p:cNvSpPr>
            <a:spLocks noChangeArrowheads="1"/>
          </p:cNvSpPr>
          <p:nvPr/>
        </p:nvSpPr>
        <p:spPr bwMode="auto">
          <a:xfrm>
            <a:off x="5638800" y="3219450"/>
            <a:ext cx="2590800" cy="304800"/>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64" name="Text Box 24"/>
          <p:cNvSpPr txBox="1">
            <a:spLocks noChangeArrowheads="1"/>
          </p:cNvSpPr>
          <p:nvPr/>
        </p:nvSpPr>
        <p:spPr bwMode="auto">
          <a:xfrm>
            <a:off x="6686550" y="3200400"/>
            <a:ext cx="6286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Stall</a:t>
            </a:r>
          </a:p>
        </p:txBody>
      </p:sp>
      <p:sp>
        <p:nvSpPr>
          <p:cNvPr id="291865" name="Line 25"/>
          <p:cNvSpPr>
            <a:spLocks noChangeShapeType="1"/>
          </p:cNvSpPr>
          <p:nvPr/>
        </p:nvSpPr>
        <p:spPr bwMode="auto">
          <a:xfrm>
            <a:off x="1219200" y="990600"/>
            <a:ext cx="0" cy="381000"/>
          </a:xfrm>
          <a:prstGeom prst="line">
            <a:avLst/>
          </a:prstGeom>
          <a:noFill/>
          <a:ln w="22225">
            <a:solidFill>
              <a:srgbClr val="008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66" name="Text Box 26"/>
          <p:cNvSpPr txBox="1">
            <a:spLocks noChangeArrowheads="1"/>
          </p:cNvSpPr>
          <p:nvPr/>
        </p:nvSpPr>
        <p:spPr bwMode="auto">
          <a:xfrm>
            <a:off x="542925" y="676275"/>
            <a:ext cx="12255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Arial" pitchFamily="35" charset="0"/>
                <a:ea typeface="ＭＳ Ｐゴシック"/>
                <a:cs typeface="ＭＳ Ｐゴシック" charset="0"/>
              </a:rPr>
              <a:t>Load 1 Hit</a:t>
            </a:r>
          </a:p>
        </p:txBody>
      </p:sp>
      <p:sp>
        <p:nvSpPr>
          <p:cNvPr id="291867" name="Rectangle 27"/>
          <p:cNvSpPr>
            <a:spLocks noChangeArrowheads="1"/>
          </p:cNvSpPr>
          <p:nvPr/>
        </p:nvSpPr>
        <p:spPr bwMode="auto">
          <a:xfrm>
            <a:off x="1219200" y="1371600"/>
            <a:ext cx="16002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68" name="Line 28"/>
          <p:cNvSpPr>
            <a:spLocks noChangeShapeType="1"/>
          </p:cNvSpPr>
          <p:nvPr/>
        </p:nvSpPr>
        <p:spPr bwMode="auto">
          <a:xfrm>
            <a:off x="2819400" y="990600"/>
            <a:ext cx="0" cy="381000"/>
          </a:xfrm>
          <a:prstGeom prst="line">
            <a:avLst/>
          </a:prstGeom>
          <a:noFill/>
          <a:ln w="22225">
            <a:solidFill>
              <a:srgbClr val="008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69" name="Text Box 29"/>
          <p:cNvSpPr txBox="1">
            <a:spLocks noChangeArrowheads="1"/>
          </p:cNvSpPr>
          <p:nvPr/>
        </p:nvSpPr>
        <p:spPr bwMode="auto">
          <a:xfrm>
            <a:off x="2190750" y="657225"/>
            <a:ext cx="12255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Arial" pitchFamily="35" charset="0"/>
                <a:ea typeface="ＭＳ Ｐゴシック"/>
                <a:cs typeface="ＭＳ Ｐゴシック" charset="0"/>
              </a:rPr>
              <a:t>Load 2 Hit</a:t>
            </a:r>
          </a:p>
        </p:txBody>
      </p:sp>
      <p:sp>
        <p:nvSpPr>
          <p:cNvPr id="291870" name="Rectangle 30"/>
          <p:cNvSpPr>
            <a:spLocks noChangeArrowheads="1"/>
          </p:cNvSpPr>
          <p:nvPr/>
        </p:nvSpPr>
        <p:spPr bwMode="auto">
          <a:xfrm>
            <a:off x="2819400" y="1371600"/>
            <a:ext cx="6858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71" name="Text Box 31"/>
          <p:cNvSpPr txBox="1">
            <a:spLocks noChangeArrowheads="1"/>
          </p:cNvSpPr>
          <p:nvPr/>
        </p:nvSpPr>
        <p:spPr bwMode="auto">
          <a:xfrm>
            <a:off x="1504950" y="1323975"/>
            <a:ext cx="1111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Compute</a:t>
            </a:r>
          </a:p>
        </p:txBody>
      </p:sp>
      <p:sp>
        <p:nvSpPr>
          <p:cNvPr id="291872" name="Line 32"/>
          <p:cNvSpPr>
            <a:spLocks noChangeShapeType="1"/>
          </p:cNvSpPr>
          <p:nvPr/>
        </p:nvSpPr>
        <p:spPr bwMode="auto">
          <a:xfrm>
            <a:off x="1219200" y="4953000"/>
            <a:ext cx="0" cy="381000"/>
          </a:xfrm>
          <a:prstGeom prst="line">
            <a:avLst/>
          </a:prstGeom>
          <a:noFill/>
          <a:ln w="22225">
            <a:solidFill>
              <a:srgbClr val="FF0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73" name="Text Box 33"/>
          <p:cNvSpPr txBox="1">
            <a:spLocks noChangeArrowheads="1"/>
          </p:cNvSpPr>
          <p:nvPr/>
        </p:nvSpPr>
        <p:spPr bwMode="auto">
          <a:xfrm>
            <a:off x="542925" y="4638675"/>
            <a:ext cx="14160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5" charset="0"/>
                <a:ea typeface="ＭＳ Ｐゴシック"/>
                <a:cs typeface="ＭＳ Ｐゴシック" charset="0"/>
              </a:rPr>
              <a:t>Load 1 Miss</a:t>
            </a:r>
          </a:p>
        </p:txBody>
      </p:sp>
      <p:sp>
        <p:nvSpPr>
          <p:cNvPr id="291874" name="Rectangle 34"/>
          <p:cNvSpPr>
            <a:spLocks noChangeArrowheads="1"/>
          </p:cNvSpPr>
          <p:nvPr/>
        </p:nvSpPr>
        <p:spPr bwMode="auto">
          <a:xfrm>
            <a:off x="1371600" y="5334000"/>
            <a:ext cx="1447800" cy="304800"/>
          </a:xfrm>
          <a:prstGeom prst="rect">
            <a:avLst/>
          </a:prstGeom>
          <a:solidFill>
            <a:srgbClr val="00CC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75" name="Text Box 35"/>
          <p:cNvSpPr txBox="1">
            <a:spLocks noChangeArrowheads="1"/>
          </p:cNvSpPr>
          <p:nvPr/>
        </p:nvSpPr>
        <p:spPr bwMode="auto">
          <a:xfrm>
            <a:off x="1428750" y="5286375"/>
            <a:ext cx="1238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Runahead</a:t>
            </a:r>
          </a:p>
        </p:txBody>
      </p:sp>
      <p:sp>
        <p:nvSpPr>
          <p:cNvPr id="291876" name="Line 36"/>
          <p:cNvSpPr>
            <a:spLocks noChangeShapeType="1"/>
          </p:cNvSpPr>
          <p:nvPr/>
        </p:nvSpPr>
        <p:spPr bwMode="auto">
          <a:xfrm>
            <a:off x="2819400" y="4953000"/>
            <a:ext cx="0" cy="381000"/>
          </a:xfrm>
          <a:prstGeom prst="line">
            <a:avLst/>
          </a:prstGeom>
          <a:noFill/>
          <a:ln w="22225">
            <a:solidFill>
              <a:srgbClr val="FF0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77" name="Text Box 37"/>
          <p:cNvSpPr txBox="1">
            <a:spLocks noChangeArrowheads="1"/>
          </p:cNvSpPr>
          <p:nvPr/>
        </p:nvSpPr>
        <p:spPr bwMode="auto">
          <a:xfrm>
            <a:off x="2143125" y="4638675"/>
            <a:ext cx="14160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5" charset="0"/>
                <a:ea typeface="ＭＳ Ｐゴシック"/>
                <a:cs typeface="ＭＳ Ｐゴシック" charset="0"/>
              </a:rPr>
              <a:t>Load 2 Miss</a:t>
            </a:r>
          </a:p>
        </p:txBody>
      </p:sp>
      <p:sp>
        <p:nvSpPr>
          <p:cNvPr id="291878" name="Rectangle 38"/>
          <p:cNvSpPr>
            <a:spLocks noChangeArrowheads="1"/>
          </p:cNvSpPr>
          <p:nvPr/>
        </p:nvSpPr>
        <p:spPr bwMode="auto">
          <a:xfrm>
            <a:off x="4038600" y="5334000"/>
            <a:ext cx="228600" cy="304800"/>
          </a:xfrm>
          <a:prstGeom prst="rect">
            <a:avLst/>
          </a:prstGeom>
          <a:solidFill>
            <a:srgbClr val="FF00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79" name="Rectangle 39"/>
          <p:cNvSpPr>
            <a:spLocks noChangeArrowheads="1"/>
          </p:cNvSpPr>
          <p:nvPr/>
        </p:nvSpPr>
        <p:spPr bwMode="auto">
          <a:xfrm>
            <a:off x="4267200" y="5334000"/>
            <a:ext cx="13716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0" name="Line 40"/>
          <p:cNvSpPr>
            <a:spLocks noChangeShapeType="1"/>
          </p:cNvSpPr>
          <p:nvPr/>
        </p:nvSpPr>
        <p:spPr bwMode="auto">
          <a:xfrm>
            <a:off x="5867400" y="4953000"/>
            <a:ext cx="0" cy="381000"/>
          </a:xfrm>
          <a:prstGeom prst="line">
            <a:avLst/>
          </a:prstGeom>
          <a:noFill/>
          <a:ln w="22225">
            <a:solidFill>
              <a:srgbClr val="008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1" name="Text Box 41"/>
          <p:cNvSpPr txBox="1">
            <a:spLocks noChangeArrowheads="1"/>
          </p:cNvSpPr>
          <p:nvPr/>
        </p:nvSpPr>
        <p:spPr bwMode="auto">
          <a:xfrm>
            <a:off x="5200650" y="4638675"/>
            <a:ext cx="12255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Arial" pitchFamily="35" charset="0"/>
                <a:ea typeface="ＭＳ Ｐゴシック"/>
                <a:cs typeface="ＭＳ Ｐゴシック" charset="0"/>
              </a:rPr>
              <a:t>Load 2 Hit</a:t>
            </a:r>
          </a:p>
        </p:txBody>
      </p:sp>
      <p:sp>
        <p:nvSpPr>
          <p:cNvPr id="291882" name="Rectangle 42" descr="Large checker board"/>
          <p:cNvSpPr>
            <a:spLocks noChangeArrowheads="1"/>
          </p:cNvSpPr>
          <p:nvPr/>
        </p:nvSpPr>
        <p:spPr bwMode="auto">
          <a:xfrm>
            <a:off x="5638800" y="3676650"/>
            <a:ext cx="25908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3" name="Rectangle 43" descr="Large checker board"/>
          <p:cNvSpPr>
            <a:spLocks noChangeArrowheads="1"/>
          </p:cNvSpPr>
          <p:nvPr/>
        </p:nvSpPr>
        <p:spPr bwMode="auto">
          <a:xfrm>
            <a:off x="2819400" y="6096000"/>
            <a:ext cx="12192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4" name="Rectangle 44" descr="Large checker board"/>
          <p:cNvSpPr>
            <a:spLocks noChangeArrowheads="1"/>
          </p:cNvSpPr>
          <p:nvPr/>
        </p:nvSpPr>
        <p:spPr bwMode="auto">
          <a:xfrm>
            <a:off x="4267200" y="6096000"/>
            <a:ext cx="13716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5" name="Rectangle 45" descr="Large checker board"/>
          <p:cNvSpPr>
            <a:spLocks noChangeArrowheads="1"/>
          </p:cNvSpPr>
          <p:nvPr/>
        </p:nvSpPr>
        <p:spPr bwMode="auto">
          <a:xfrm>
            <a:off x="1371600" y="5791200"/>
            <a:ext cx="14478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6" name="Text Box 46"/>
          <p:cNvSpPr txBox="1">
            <a:spLocks noChangeArrowheads="1"/>
          </p:cNvSpPr>
          <p:nvPr/>
        </p:nvSpPr>
        <p:spPr bwMode="auto">
          <a:xfrm>
            <a:off x="609600" y="5715000"/>
            <a:ext cx="623888" cy="2746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Miss 1</a:t>
            </a:r>
          </a:p>
        </p:txBody>
      </p:sp>
      <p:sp>
        <p:nvSpPr>
          <p:cNvPr id="291887" name="Text Box 47"/>
          <p:cNvSpPr txBox="1">
            <a:spLocks noChangeArrowheads="1"/>
          </p:cNvSpPr>
          <p:nvPr/>
        </p:nvSpPr>
        <p:spPr bwMode="auto">
          <a:xfrm>
            <a:off x="2209800" y="6019800"/>
            <a:ext cx="623888" cy="274638"/>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Miss 2</a:t>
            </a:r>
          </a:p>
        </p:txBody>
      </p:sp>
      <p:sp>
        <p:nvSpPr>
          <p:cNvPr id="291888" name="Rectangle 48"/>
          <p:cNvSpPr>
            <a:spLocks noChangeArrowheads="1"/>
          </p:cNvSpPr>
          <p:nvPr/>
        </p:nvSpPr>
        <p:spPr bwMode="auto">
          <a:xfrm>
            <a:off x="8229600" y="3219450"/>
            <a:ext cx="4572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89" name="Text Box 49"/>
          <p:cNvSpPr txBox="1">
            <a:spLocks noChangeArrowheads="1"/>
          </p:cNvSpPr>
          <p:nvPr/>
        </p:nvSpPr>
        <p:spPr bwMode="auto">
          <a:xfrm>
            <a:off x="4486275" y="5295900"/>
            <a:ext cx="11112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Compute</a:t>
            </a:r>
          </a:p>
        </p:txBody>
      </p:sp>
      <p:sp>
        <p:nvSpPr>
          <p:cNvPr id="291890" name="Rectangle 50"/>
          <p:cNvSpPr>
            <a:spLocks noChangeArrowheads="1"/>
          </p:cNvSpPr>
          <p:nvPr/>
        </p:nvSpPr>
        <p:spPr bwMode="auto">
          <a:xfrm>
            <a:off x="5867400" y="5334000"/>
            <a:ext cx="6858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1" name="Rectangle 51"/>
          <p:cNvSpPr>
            <a:spLocks noChangeArrowheads="1"/>
          </p:cNvSpPr>
          <p:nvPr/>
        </p:nvSpPr>
        <p:spPr bwMode="auto">
          <a:xfrm>
            <a:off x="2819400" y="5334000"/>
            <a:ext cx="1219200" cy="304800"/>
          </a:xfrm>
          <a:prstGeom prst="rect">
            <a:avLst/>
          </a:prstGeom>
          <a:solidFill>
            <a:srgbClr val="00CCFF"/>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2" name="Line 52"/>
          <p:cNvSpPr>
            <a:spLocks noChangeShapeType="1"/>
          </p:cNvSpPr>
          <p:nvPr/>
        </p:nvSpPr>
        <p:spPr bwMode="auto">
          <a:xfrm>
            <a:off x="4267200" y="4953000"/>
            <a:ext cx="0" cy="381000"/>
          </a:xfrm>
          <a:prstGeom prst="line">
            <a:avLst/>
          </a:prstGeom>
          <a:noFill/>
          <a:ln w="22225">
            <a:solidFill>
              <a:srgbClr val="008000"/>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3" name="Text Box 53"/>
          <p:cNvSpPr txBox="1">
            <a:spLocks noChangeArrowheads="1"/>
          </p:cNvSpPr>
          <p:nvPr/>
        </p:nvSpPr>
        <p:spPr bwMode="auto">
          <a:xfrm>
            <a:off x="3609975" y="4648200"/>
            <a:ext cx="12255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Arial" pitchFamily="35" charset="0"/>
                <a:ea typeface="ＭＳ Ｐゴシック"/>
                <a:cs typeface="ＭＳ Ｐゴシック" charset="0"/>
              </a:rPr>
              <a:t>Load 1 Hit</a:t>
            </a:r>
          </a:p>
        </p:txBody>
      </p:sp>
      <p:sp>
        <p:nvSpPr>
          <p:cNvPr id="291894" name="Rectangle 54" descr="Large checker board"/>
          <p:cNvSpPr>
            <a:spLocks noChangeArrowheads="1"/>
          </p:cNvSpPr>
          <p:nvPr/>
        </p:nvSpPr>
        <p:spPr bwMode="auto">
          <a:xfrm>
            <a:off x="4038600" y="6096000"/>
            <a:ext cx="2286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5" name="Rectangle 55" descr="Large checker board"/>
          <p:cNvSpPr>
            <a:spLocks noChangeArrowheads="1"/>
          </p:cNvSpPr>
          <p:nvPr/>
        </p:nvSpPr>
        <p:spPr bwMode="auto">
          <a:xfrm>
            <a:off x="2819400" y="5791200"/>
            <a:ext cx="12192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6" name="Rectangle 56"/>
          <p:cNvSpPr>
            <a:spLocks noChangeArrowheads="1"/>
          </p:cNvSpPr>
          <p:nvPr/>
        </p:nvSpPr>
        <p:spPr bwMode="auto">
          <a:xfrm>
            <a:off x="5638800" y="5334000"/>
            <a:ext cx="2286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8" name="Line 58"/>
          <p:cNvSpPr>
            <a:spLocks noChangeShapeType="1"/>
          </p:cNvSpPr>
          <p:nvPr/>
        </p:nvSpPr>
        <p:spPr bwMode="auto">
          <a:xfrm>
            <a:off x="4038600" y="3600450"/>
            <a:ext cx="0" cy="304800"/>
          </a:xfrm>
          <a:prstGeom prst="line">
            <a:avLst/>
          </a:prstGeom>
          <a:noFill/>
          <a:ln w="38100">
            <a:solidFill>
              <a:srgbClr val="0000FF"/>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899" name="Line 59"/>
          <p:cNvSpPr>
            <a:spLocks noChangeShapeType="1"/>
          </p:cNvSpPr>
          <p:nvPr/>
        </p:nvSpPr>
        <p:spPr bwMode="auto">
          <a:xfrm>
            <a:off x="8229600" y="3600450"/>
            <a:ext cx="0" cy="304800"/>
          </a:xfrm>
          <a:prstGeom prst="line">
            <a:avLst/>
          </a:prstGeom>
          <a:noFill/>
          <a:ln w="38100">
            <a:solidFill>
              <a:srgbClr val="0000FF"/>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00" name="Line 60"/>
          <p:cNvSpPr>
            <a:spLocks noChangeShapeType="1"/>
          </p:cNvSpPr>
          <p:nvPr/>
        </p:nvSpPr>
        <p:spPr bwMode="auto">
          <a:xfrm>
            <a:off x="4038600" y="5715000"/>
            <a:ext cx="0" cy="304800"/>
          </a:xfrm>
          <a:prstGeom prst="line">
            <a:avLst/>
          </a:prstGeom>
          <a:noFill/>
          <a:ln w="38100">
            <a:solidFill>
              <a:srgbClr val="0000FF"/>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01" name="Line 61"/>
          <p:cNvSpPr>
            <a:spLocks noChangeShapeType="1"/>
          </p:cNvSpPr>
          <p:nvPr/>
        </p:nvSpPr>
        <p:spPr bwMode="auto">
          <a:xfrm>
            <a:off x="5638800" y="6019800"/>
            <a:ext cx="0" cy="304800"/>
          </a:xfrm>
          <a:prstGeom prst="line">
            <a:avLst/>
          </a:prstGeom>
          <a:noFill/>
          <a:ln w="38100">
            <a:solidFill>
              <a:srgbClr val="0000FF"/>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02" name="Line 62"/>
          <p:cNvSpPr>
            <a:spLocks noChangeShapeType="1"/>
          </p:cNvSpPr>
          <p:nvPr/>
        </p:nvSpPr>
        <p:spPr bwMode="auto">
          <a:xfrm>
            <a:off x="6553200" y="4343400"/>
            <a:ext cx="0" cy="2286000"/>
          </a:xfrm>
          <a:prstGeom prst="line">
            <a:avLst/>
          </a:prstGeom>
          <a:noFill/>
          <a:ln w="25400">
            <a:solidFill>
              <a:schemeClr val="tx1"/>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03" name="Line 63"/>
          <p:cNvSpPr>
            <a:spLocks noChangeShapeType="1"/>
          </p:cNvSpPr>
          <p:nvPr/>
        </p:nvSpPr>
        <p:spPr bwMode="auto">
          <a:xfrm>
            <a:off x="8686800" y="914400"/>
            <a:ext cx="0" cy="5715000"/>
          </a:xfrm>
          <a:prstGeom prst="line">
            <a:avLst/>
          </a:prstGeom>
          <a:noFill/>
          <a:ln w="25400">
            <a:solidFill>
              <a:schemeClr val="tx1"/>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04" name="Line 64"/>
          <p:cNvSpPr>
            <a:spLocks noChangeShapeType="1"/>
          </p:cNvSpPr>
          <p:nvPr/>
        </p:nvSpPr>
        <p:spPr bwMode="auto">
          <a:xfrm>
            <a:off x="6553200" y="5486400"/>
            <a:ext cx="2133600" cy="0"/>
          </a:xfrm>
          <a:prstGeom prst="line">
            <a:avLst/>
          </a:prstGeom>
          <a:noFill/>
          <a:ln w="25400">
            <a:solidFill>
              <a:srgbClr val="800000"/>
            </a:solidFill>
            <a:round/>
            <a:headEnd type="arrow" w="med" len="me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05" name="Text Box 65"/>
          <p:cNvSpPr txBox="1">
            <a:spLocks noChangeArrowheads="1"/>
          </p:cNvSpPr>
          <p:nvPr/>
        </p:nvSpPr>
        <p:spPr bwMode="auto">
          <a:xfrm>
            <a:off x="6858000" y="5486400"/>
            <a:ext cx="1676400" cy="3667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990000"/>
                </a:solidFill>
                <a:effectLst/>
                <a:uLnTx/>
                <a:uFillTx/>
                <a:latin typeface="Arial" pitchFamily="35" charset="0"/>
                <a:ea typeface="ＭＳ Ｐゴシック"/>
                <a:cs typeface="ＭＳ Ｐゴシック" charset="0"/>
              </a:rPr>
              <a:t>Saved Cycles</a:t>
            </a:r>
          </a:p>
        </p:txBody>
      </p:sp>
      <p:sp>
        <p:nvSpPr>
          <p:cNvPr id="291906" name="Text Box 66"/>
          <p:cNvSpPr txBox="1">
            <a:spLocks noChangeArrowheads="1"/>
          </p:cNvSpPr>
          <p:nvPr/>
        </p:nvSpPr>
        <p:spPr bwMode="auto">
          <a:xfrm>
            <a:off x="79375" y="341313"/>
            <a:ext cx="2225675" cy="3667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Perfect Caches:</a:t>
            </a:r>
          </a:p>
        </p:txBody>
      </p:sp>
      <p:sp>
        <p:nvSpPr>
          <p:cNvPr id="291907" name="Text Box 67"/>
          <p:cNvSpPr txBox="1">
            <a:spLocks noChangeArrowheads="1"/>
          </p:cNvSpPr>
          <p:nvPr/>
        </p:nvSpPr>
        <p:spPr bwMode="auto">
          <a:xfrm>
            <a:off x="66675" y="2133600"/>
            <a:ext cx="3743325" cy="36933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5" charset="0"/>
                <a:ea typeface="ＭＳ Ｐゴシック"/>
                <a:cs typeface="ＭＳ Ｐゴシック" charset="0"/>
              </a:rPr>
              <a:t>Small </a:t>
            </a:r>
            <a:r>
              <a:rPr kumimoji="0" lang="en-US" sz="1800" b="0" i="1" u="none" strike="noStrike" kern="1200" cap="none" spc="0" normalizeH="0" baseline="0" noProof="0" dirty="0" err="1">
                <a:ln>
                  <a:noFill/>
                </a:ln>
                <a:solidFill>
                  <a:srgbClr val="000000"/>
                </a:solidFill>
                <a:effectLst/>
                <a:uLnTx/>
                <a:uFillTx/>
                <a:latin typeface="Arial" pitchFamily="35" charset="0"/>
                <a:ea typeface="ＭＳ Ｐゴシック"/>
                <a:cs typeface="ＭＳ Ｐゴシック" charset="0"/>
              </a:rPr>
              <a:t>OoO</a:t>
            </a:r>
            <a:r>
              <a:rPr kumimoji="0" lang="en-US" sz="1800" b="0" i="1" u="none" strike="noStrike" kern="1200" cap="none" spc="0" normalizeH="0" baseline="0" noProof="0" dirty="0">
                <a:ln>
                  <a:noFill/>
                </a:ln>
                <a:solidFill>
                  <a:srgbClr val="000000"/>
                </a:solidFill>
                <a:effectLst/>
                <a:uLnTx/>
                <a:uFillTx/>
                <a:latin typeface="Arial" pitchFamily="35" charset="0"/>
                <a:ea typeface="ＭＳ Ｐゴシック"/>
                <a:cs typeface="ＭＳ Ｐゴシック" charset="0"/>
              </a:rPr>
              <a:t> Instruction Window:</a:t>
            </a:r>
          </a:p>
        </p:txBody>
      </p:sp>
      <p:sp>
        <p:nvSpPr>
          <p:cNvPr id="291908" name="Text Box 68"/>
          <p:cNvSpPr txBox="1">
            <a:spLocks noChangeArrowheads="1"/>
          </p:cNvSpPr>
          <p:nvPr/>
        </p:nvSpPr>
        <p:spPr bwMode="auto">
          <a:xfrm>
            <a:off x="95250" y="4267200"/>
            <a:ext cx="1997075" cy="3667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rPr>
              <a:t>Runahead:</a:t>
            </a:r>
          </a:p>
        </p:txBody>
      </p:sp>
      <p:sp>
        <p:nvSpPr>
          <p:cNvPr id="291909" name="Rectangle 69"/>
          <p:cNvSpPr>
            <a:spLocks noChangeArrowheads="1"/>
          </p:cNvSpPr>
          <p:nvPr/>
        </p:nvSpPr>
        <p:spPr bwMode="auto">
          <a:xfrm>
            <a:off x="1219200" y="5334000"/>
            <a:ext cx="152400" cy="304800"/>
          </a:xfrm>
          <a:prstGeom prst="rect">
            <a:avLst/>
          </a:prstGeom>
          <a:solidFill>
            <a:srgbClr val="00FF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291910" name="Rectangle 70" descr="Large checker board"/>
          <p:cNvSpPr>
            <a:spLocks noChangeArrowheads="1"/>
          </p:cNvSpPr>
          <p:nvPr/>
        </p:nvSpPr>
        <p:spPr bwMode="auto">
          <a:xfrm>
            <a:off x="1219200" y="5791200"/>
            <a:ext cx="152400" cy="152400"/>
          </a:xfrm>
          <a:prstGeom prst="rect">
            <a:avLst/>
          </a:prstGeom>
          <a:pattFill prst="lgCheck">
            <a:fgClr>
              <a:srgbClr val="0000FF"/>
            </a:fgClr>
            <a:bgClr>
              <a:schemeClr val="bg1"/>
            </a:bgClr>
          </a:patt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5" charset="0"/>
              <a:ea typeface="ＭＳ Ｐゴシック"/>
              <a:cs typeface="ＭＳ Ｐゴシック" charset="0"/>
            </a:endParaRPr>
          </a:p>
        </p:txBody>
      </p:sp>
      <p:sp>
        <p:nvSpPr>
          <p:cNvPr id="92229" name="Rectangle 71"/>
          <p:cNvSpPr>
            <a:spLocks noGrp="1" noChangeArrowheads="1"/>
          </p:cNvSpPr>
          <p:nvPr>
            <p:ph type="title" idx="4294967295"/>
          </p:nvPr>
        </p:nvSpPr>
        <p:spPr>
          <a:xfrm>
            <a:off x="533400" y="-152400"/>
            <a:ext cx="8610600" cy="1066800"/>
          </a:xfrm>
          <a:noFill/>
        </p:spPr>
        <p:txBody>
          <a:bodyPr/>
          <a:lstStyle/>
          <a:p>
            <a:pPr eaLnBrk="1" hangingPunct="1"/>
            <a:r>
              <a:rPr lang="en-US" sz="3600" dirty="0">
                <a:solidFill>
                  <a:srgbClr val="008000"/>
                </a:solidFill>
                <a:latin typeface="Garamond" charset="0"/>
              </a:rPr>
              <a:t>Runahead Execution Example</a:t>
            </a:r>
          </a:p>
        </p:txBody>
      </p:sp>
    </p:spTree>
    <p:custDataLst>
      <p:tags r:id="rId1"/>
    </p:custDataLst>
    <p:extLst>
      <p:ext uri="{BB962C8B-B14F-4D97-AF65-F5344CB8AC3E}">
        <p14:creationId xmlns:p14="http://schemas.microsoft.com/office/powerpoint/2010/main" val="217339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291846"/>
                                        </p:tgtEl>
                                        <p:attrNameLst>
                                          <p:attrName>style.visibility</p:attrName>
                                        </p:attrNameLst>
                                      </p:cBhvr>
                                      <p:to>
                                        <p:strVal val="visible"/>
                                      </p:to>
                                    </p:set>
                                    <p:animEffect transition="in" filter="slide(fromLeft)">
                                      <p:cBhvr>
                                        <p:cTn id="11" dur="500"/>
                                        <p:tgtEl>
                                          <p:spTgt spid="291846"/>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291847"/>
                                        </p:tgtEl>
                                        <p:attrNameLst>
                                          <p:attrName>style.visibility</p:attrName>
                                        </p:attrNameLst>
                                      </p:cBhvr>
                                      <p:to>
                                        <p:strVal val="visible"/>
                                      </p:to>
                                    </p:set>
                                    <p:animEffect transition="in" filter="slide(fromLeft)">
                                      <p:cBhvr>
                                        <p:cTn id="14" dur="500"/>
                                        <p:tgtEl>
                                          <p:spTgt spid="2918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1" fill="hold" nodeType="clickEffect">
                                  <p:stCondLst>
                                    <p:cond delay="0"/>
                                  </p:stCondLst>
                                  <p:childTnLst>
                                    <p:set>
                                      <p:cBhvr>
                                        <p:cTn id="18" dur="1" fill="hold">
                                          <p:stCondLst>
                                            <p:cond delay="0"/>
                                          </p:stCondLst>
                                        </p:cTn>
                                        <p:tgtEl>
                                          <p:spTgt spid="291865"/>
                                        </p:tgtEl>
                                        <p:attrNameLst>
                                          <p:attrName>style.visibility</p:attrName>
                                        </p:attrNameLst>
                                      </p:cBhvr>
                                      <p:to>
                                        <p:strVal val="visible"/>
                                      </p:to>
                                    </p:set>
                                    <p:animEffect transition="in" filter="slide(fromTop)">
                                      <p:cBhvr>
                                        <p:cTn id="19" dur="500"/>
                                        <p:tgtEl>
                                          <p:spTgt spid="291865"/>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291866"/>
                                        </p:tgtEl>
                                        <p:attrNameLst>
                                          <p:attrName>style.visibility</p:attrName>
                                        </p:attrNameLst>
                                      </p:cBhvr>
                                      <p:to>
                                        <p:strVal val="visible"/>
                                      </p:to>
                                    </p:set>
                                    <p:animEffect transition="in" filter="slide(fromTop)">
                                      <p:cBhvr>
                                        <p:cTn id="22" dur="500"/>
                                        <p:tgtEl>
                                          <p:spTgt spid="2918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91867"/>
                                        </p:tgtEl>
                                        <p:attrNameLst>
                                          <p:attrName>style.visibility</p:attrName>
                                        </p:attrNameLst>
                                      </p:cBhvr>
                                      <p:to>
                                        <p:strVal val="visible"/>
                                      </p:to>
                                    </p:set>
                                    <p:animEffect transition="in" filter="slide(fromLeft)">
                                      <p:cBhvr>
                                        <p:cTn id="27" dur="500"/>
                                        <p:tgtEl>
                                          <p:spTgt spid="291867"/>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291871"/>
                                        </p:tgtEl>
                                        <p:attrNameLst>
                                          <p:attrName>style.visibility</p:attrName>
                                        </p:attrNameLst>
                                      </p:cBhvr>
                                      <p:to>
                                        <p:strVal val="visible"/>
                                      </p:to>
                                    </p:set>
                                    <p:animEffect transition="in" filter="slide(fromLeft)">
                                      <p:cBhvr>
                                        <p:cTn id="30" dur="500"/>
                                        <p:tgtEl>
                                          <p:spTgt spid="29187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1" fill="hold" nodeType="clickEffect">
                                  <p:stCondLst>
                                    <p:cond delay="0"/>
                                  </p:stCondLst>
                                  <p:childTnLst>
                                    <p:set>
                                      <p:cBhvr>
                                        <p:cTn id="34" dur="1" fill="hold">
                                          <p:stCondLst>
                                            <p:cond delay="0"/>
                                          </p:stCondLst>
                                        </p:cTn>
                                        <p:tgtEl>
                                          <p:spTgt spid="291868"/>
                                        </p:tgtEl>
                                        <p:attrNameLst>
                                          <p:attrName>style.visibility</p:attrName>
                                        </p:attrNameLst>
                                      </p:cBhvr>
                                      <p:to>
                                        <p:strVal val="visible"/>
                                      </p:to>
                                    </p:set>
                                    <p:animEffect transition="in" filter="slide(fromTop)">
                                      <p:cBhvr>
                                        <p:cTn id="35" dur="500"/>
                                        <p:tgtEl>
                                          <p:spTgt spid="291868"/>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291869"/>
                                        </p:tgtEl>
                                        <p:attrNameLst>
                                          <p:attrName>style.visibility</p:attrName>
                                        </p:attrNameLst>
                                      </p:cBhvr>
                                      <p:to>
                                        <p:strVal val="visible"/>
                                      </p:to>
                                    </p:set>
                                    <p:animEffect transition="in" filter="slide(fromTop)">
                                      <p:cBhvr>
                                        <p:cTn id="38" dur="500"/>
                                        <p:tgtEl>
                                          <p:spTgt spid="29186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291870"/>
                                        </p:tgtEl>
                                        <p:attrNameLst>
                                          <p:attrName>style.visibility</p:attrName>
                                        </p:attrNameLst>
                                      </p:cBhvr>
                                      <p:to>
                                        <p:strVal val="visible"/>
                                      </p:to>
                                    </p:set>
                                    <p:animEffect transition="in" filter="slide(fromLeft)">
                                      <p:cBhvr>
                                        <p:cTn id="43" dur="500"/>
                                        <p:tgtEl>
                                          <p:spTgt spid="29187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190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8" fill="hold" grpId="0" nodeType="clickEffect">
                                  <p:stCondLst>
                                    <p:cond delay="0"/>
                                  </p:stCondLst>
                                  <p:childTnLst>
                                    <p:set>
                                      <p:cBhvr>
                                        <p:cTn id="51" dur="1" fill="hold">
                                          <p:stCondLst>
                                            <p:cond delay="0"/>
                                          </p:stCondLst>
                                        </p:cTn>
                                        <p:tgtEl>
                                          <p:spTgt spid="291844"/>
                                        </p:tgtEl>
                                        <p:attrNameLst>
                                          <p:attrName>style.visibility</p:attrName>
                                        </p:attrNameLst>
                                      </p:cBhvr>
                                      <p:to>
                                        <p:strVal val="visible"/>
                                      </p:to>
                                    </p:set>
                                    <p:animEffect transition="in" filter="slide(fromLeft)">
                                      <p:cBhvr>
                                        <p:cTn id="52" dur="500"/>
                                        <p:tgtEl>
                                          <p:spTgt spid="291844"/>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291845"/>
                                        </p:tgtEl>
                                        <p:attrNameLst>
                                          <p:attrName>style.visibility</p:attrName>
                                        </p:attrNameLst>
                                      </p:cBhvr>
                                      <p:to>
                                        <p:strVal val="visible"/>
                                      </p:to>
                                    </p:set>
                                    <p:animEffect transition="in" filter="slide(fromLeft)">
                                      <p:cBhvr>
                                        <p:cTn id="55" dur="500"/>
                                        <p:tgtEl>
                                          <p:spTgt spid="29184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2" presetClass="entr" presetSubtype="1" fill="hold" nodeType="clickEffect">
                                  <p:stCondLst>
                                    <p:cond delay="0"/>
                                  </p:stCondLst>
                                  <p:childTnLst>
                                    <p:set>
                                      <p:cBhvr>
                                        <p:cTn id="59" dur="1" fill="hold">
                                          <p:stCondLst>
                                            <p:cond delay="0"/>
                                          </p:stCondLst>
                                        </p:cTn>
                                        <p:tgtEl>
                                          <p:spTgt spid="291850"/>
                                        </p:tgtEl>
                                        <p:attrNameLst>
                                          <p:attrName>style.visibility</p:attrName>
                                        </p:attrNameLst>
                                      </p:cBhvr>
                                      <p:to>
                                        <p:strVal val="visible"/>
                                      </p:to>
                                    </p:set>
                                    <p:animEffect transition="in" filter="slide(fromTop)">
                                      <p:cBhvr>
                                        <p:cTn id="60" dur="500"/>
                                        <p:tgtEl>
                                          <p:spTgt spid="291850"/>
                                        </p:tgtEl>
                                      </p:cBhvr>
                                    </p:animEffect>
                                  </p:childTnLst>
                                </p:cTn>
                              </p:par>
                              <p:par>
                                <p:cTn id="61" presetID="12" presetClass="entr" presetSubtype="1" fill="hold" grpId="0" nodeType="withEffect">
                                  <p:stCondLst>
                                    <p:cond delay="0"/>
                                  </p:stCondLst>
                                  <p:childTnLst>
                                    <p:set>
                                      <p:cBhvr>
                                        <p:cTn id="62" dur="1" fill="hold">
                                          <p:stCondLst>
                                            <p:cond delay="0"/>
                                          </p:stCondLst>
                                        </p:cTn>
                                        <p:tgtEl>
                                          <p:spTgt spid="291851"/>
                                        </p:tgtEl>
                                        <p:attrNameLst>
                                          <p:attrName>style.visibility</p:attrName>
                                        </p:attrNameLst>
                                      </p:cBhvr>
                                      <p:to>
                                        <p:strVal val="visible"/>
                                      </p:to>
                                    </p:set>
                                    <p:animEffect transition="in" filter="slide(fromTop)">
                                      <p:cBhvr>
                                        <p:cTn id="63" dur="500"/>
                                        <p:tgtEl>
                                          <p:spTgt spid="29185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291853"/>
                                        </p:tgtEl>
                                        <p:attrNameLst>
                                          <p:attrName>style.visibility</p:attrName>
                                        </p:attrNameLst>
                                      </p:cBhvr>
                                      <p:to>
                                        <p:strVal val="visible"/>
                                      </p:to>
                                    </p:set>
                                    <p:animEffect transition="in" filter="slide(fromLeft)">
                                      <p:cBhvr>
                                        <p:cTn id="68" dur="500"/>
                                        <p:tgtEl>
                                          <p:spTgt spid="291853"/>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291855"/>
                                        </p:tgtEl>
                                        <p:attrNameLst>
                                          <p:attrName>style.visibility</p:attrName>
                                        </p:attrNameLst>
                                      </p:cBhvr>
                                      <p:to>
                                        <p:strVal val="visible"/>
                                      </p:to>
                                    </p:set>
                                    <p:animEffect transition="in" filter="slide(fromLeft)">
                                      <p:cBhvr>
                                        <p:cTn id="71" dur="500"/>
                                        <p:tgtEl>
                                          <p:spTgt spid="291855"/>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91852"/>
                                        </p:tgtEl>
                                        <p:attrNameLst>
                                          <p:attrName>style.visibility</p:attrName>
                                        </p:attrNameLst>
                                      </p:cBhvr>
                                      <p:to>
                                        <p:strVal val="visible"/>
                                      </p:to>
                                    </p:set>
                                    <p:animEffect transition="in" filter="slide(fromLeft)">
                                      <p:cBhvr>
                                        <p:cTn id="74" dur="500"/>
                                        <p:tgtEl>
                                          <p:spTgt spid="29185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2" presetClass="entr" presetSubtype="8" fill="hold" grpId="0" nodeType="clickEffect">
                                  <p:stCondLst>
                                    <p:cond delay="0"/>
                                  </p:stCondLst>
                                  <p:childTnLst>
                                    <p:set>
                                      <p:cBhvr>
                                        <p:cTn id="78" dur="1" fill="hold">
                                          <p:stCondLst>
                                            <p:cond delay="0"/>
                                          </p:stCondLst>
                                        </p:cTn>
                                        <p:tgtEl>
                                          <p:spTgt spid="291848"/>
                                        </p:tgtEl>
                                        <p:attrNameLst>
                                          <p:attrName>style.visibility</p:attrName>
                                        </p:attrNameLst>
                                      </p:cBhvr>
                                      <p:to>
                                        <p:strVal val="visible"/>
                                      </p:to>
                                    </p:set>
                                    <p:animEffect transition="in" filter="slide(fromLeft)">
                                      <p:cBhvr>
                                        <p:cTn id="79" dur="500"/>
                                        <p:tgtEl>
                                          <p:spTgt spid="291848"/>
                                        </p:tgtEl>
                                      </p:cBhvr>
                                    </p:animEffect>
                                  </p:childTnLst>
                                </p:cTn>
                              </p:par>
                              <p:par>
                                <p:cTn id="80" presetID="12" presetClass="entr" presetSubtype="8" fill="hold" grpId="0" nodeType="withEffect">
                                  <p:stCondLst>
                                    <p:cond delay="0"/>
                                  </p:stCondLst>
                                  <p:childTnLst>
                                    <p:set>
                                      <p:cBhvr>
                                        <p:cTn id="81" dur="1" fill="hold">
                                          <p:stCondLst>
                                            <p:cond delay="0"/>
                                          </p:stCondLst>
                                        </p:cTn>
                                        <p:tgtEl>
                                          <p:spTgt spid="291849"/>
                                        </p:tgtEl>
                                        <p:attrNameLst>
                                          <p:attrName>style.visibility</p:attrName>
                                        </p:attrNameLst>
                                      </p:cBhvr>
                                      <p:to>
                                        <p:strVal val="visible"/>
                                      </p:to>
                                    </p:set>
                                    <p:animEffect transition="in" filter="slide(fromLeft)">
                                      <p:cBhvr>
                                        <p:cTn id="82" dur="500"/>
                                        <p:tgtEl>
                                          <p:spTgt spid="291849"/>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291854"/>
                                        </p:tgtEl>
                                        <p:attrNameLst>
                                          <p:attrName>style.visibility</p:attrName>
                                        </p:attrNameLst>
                                      </p:cBhvr>
                                      <p:to>
                                        <p:strVal val="visible"/>
                                      </p:to>
                                    </p:set>
                                    <p:animEffect transition="in" filter="slide(fromLeft)">
                                      <p:cBhvr>
                                        <p:cTn id="85" dur="500"/>
                                        <p:tgtEl>
                                          <p:spTgt spid="291854"/>
                                        </p:tgtEl>
                                      </p:cBhvr>
                                    </p:animEffect>
                                  </p:childTnLst>
                                </p:cTn>
                              </p:par>
                            </p:childTnLst>
                          </p:cTn>
                        </p:par>
                        <p:par>
                          <p:cTn id="86" fill="hold" nodeType="afterGroup">
                            <p:stCondLst>
                              <p:cond delay="500"/>
                            </p:stCondLst>
                            <p:childTnLst>
                              <p:par>
                                <p:cTn id="87" presetID="1" presetClass="entr" presetSubtype="0" fill="hold" nodeType="afterEffect">
                                  <p:stCondLst>
                                    <p:cond delay="0"/>
                                  </p:stCondLst>
                                  <p:childTnLst>
                                    <p:set>
                                      <p:cBhvr>
                                        <p:cTn id="88" dur="1" fill="hold">
                                          <p:stCondLst>
                                            <p:cond delay="0"/>
                                          </p:stCondLst>
                                        </p:cTn>
                                        <p:tgtEl>
                                          <p:spTgt spid="29189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2" presetClass="entr" presetSubtype="8" fill="hold" grpId="0" nodeType="clickEffect">
                                  <p:stCondLst>
                                    <p:cond delay="0"/>
                                  </p:stCondLst>
                                  <p:childTnLst>
                                    <p:set>
                                      <p:cBhvr>
                                        <p:cTn id="92" dur="1" fill="hold">
                                          <p:stCondLst>
                                            <p:cond delay="0"/>
                                          </p:stCondLst>
                                        </p:cTn>
                                        <p:tgtEl>
                                          <p:spTgt spid="291857"/>
                                        </p:tgtEl>
                                        <p:attrNameLst>
                                          <p:attrName>style.visibility</p:attrName>
                                        </p:attrNameLst>
                                      </p:cBhvr>
                                      <p:to>
                                        <p:strVal val="visible"/>
                                      </p:to>
                                    </p:set>
                                    <p:animEffect transition="in" filter="slide(fromLeft)">
                                      <p:cBhvr>
                                        <p:cTn id="93" dur="500"/>
                                        <p:tgtEl>
                                          <p:spTgt spid="291857"/>
                                        </p:tgtEl>
                                      </p:cBhvr>
                                    </p:animEffect>
                                  </p:childTnLst>
                                </p:cTn>
                              </p:par>
                              <p:par>
                                <p:cTn id="94" presetID="12" presetClass="entr" presetSubtype="8" fill="hold" grpId="0" nodeType="withEffect">
                                  <p:stCondLst>
                                    <p:cond delay="0"/>
                                  </p:stCondLst>
                                  <p:childTnLst>
                                    <p:set>
                                      <p:cBhvr>
                                        <p:cTn id="95" dur="1" fill="hold">
                                          <p:stCondLst>
                                            <p:cond delay="0"/>
                                          </p:stCondLst>
                                        </p:cTn>
                                        <p:tgtEl>
                                          <p:spTgt spid="291856"/>
                                        </p:tgtEl>
                                        <p:attrNameLst>
                                          <p:attrName>style.visibility</p:attrName>
                                        </p:attrNameLst>
                                      </p:cBhvr>
                                      <p:to>
                                        <p:strVal val="visible"/>
                                      </p:to>
                                    </p:set>
                                    <p:animEffect transition="in" filter="slide(fromLeft)">
                                      <p:cBhvr>
                                        <p:cTn id="96" dur="500"/>
                                        <p:tgtEl>
                                          <p:spTgt spid="29185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2" presetClass="entr" presetSubtype="1" fill="hold" nodeType="clickEffect">
                                  <p:stCondLst>
                                    <p:cond delay="0"/>
                                  </p:stCondLst>
                                  <p:childTnLst>
                                    <p:set>
                                      <p:cBhvr>
                                        <p:cTn id="100" dur="1" fill="hold">
                                          <p:stCondLst>
                                            <p:cond delay="0"/>
                                          </p:stCondLst>
                                        </p:cTn>
                                        <p:tgtEl>
                                          <p:spTgt spid="291858"/>
                                        </p:tgtEl>
                                        <p:attrNameLst>
                                          <p:attrName>style.visibility</p:attrName>
                                        </p:attrNameLst>
                                      </p:cBhvr>
                                      <p:to>
                                        <p:strVal val="visible"/>
                                      </p:to>
                                    </p:set>
                                    <p:animEffect transition="in" filter="slide(fromTop)">
                                      <p:cBhvr>
                                        <p:cTn id="101" dur="500"/>
                                        <p:tgtEl>
                                          <p:spTgt spid="291858"/>
                                        </p:tgtEl>
                                      </p:cBhvr>
                                    </p:animEffect>
                                  </p:childTnLst>
                                </p:cTn>
                              </p:par>
                              <p:par>
                                <p:cTn id="102" presetID="12" presetClass="entr" presetSubtype="1" fill="hold" grpId="0" nodeType="withEffect">
                                  <p:stCondLst>
                                    <p:cond delay="0"/>
                                  </p:stCondLst>
                                  <p:childTnLst>
                                    <p:set>
                                      <p:cBhvr>
                                        <p:cTn id="103" dur="1" fill="hold">
                                          <p:stCondLst>
                                            <p:cond delay="0"/>
                                          </p:stCondLst>
                                        </p:cTn>
                                        <p:tgtEl>
                                          <p:spTgt spid="291859"/>
                                        </p:tgtEl>
                                        <p:attrNameLst>
                                          <p:attrName>style.visibility</p:attrName>
                                        </p:attrNameLst>
                                      </p:cBhvr>
                                      <p:to>
                                        <p:strVal val="visible"/>
                                      </p:to>
                                    </p:set>
                                    <p:animEffect transition="in" filter="slide(fromTop)">
                                      <p:cBhvr>
                                        <p:cTn id="104" dur="500"/>
                                        <p:tgtEl>
                                          <p:spTgt spid="291859"/>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2" presetClass="entr" presetSubtype="8" fill="hold" grpId="0" nodeType="clickEffect">
                                  <p:stCondLst>
                                    <p:cond delay="0"/>
                                  </p:stCondLst>
                                  <p:childTnLst>
                                    <p:set>
                                      <p:cBhvr>
                                        <p:cTn id="108" dur="1" fill="hold">
                                          <p:stCondLst>
                                            <p:cond delay="0"/>
                                          </p:stCondLst>
                                        </p:cTn>
                                        <p:tgtEl>
                                          <p:spTgt spid="291860"/>
                                        </p:tgtEl>
                                        <p:attrNameLst>
                                          <p:attrName>style.visibility</p:attrName>
                                        </p:attrNameLst>
                                      </p:cBhvr>
                                      <p:to>
                                        <p:strVal val="visible"/>
                                      </p:to>
                                    </p:set>
                                    <p:animEffect transition="in" filter="slide(fromLeft)">
                                      <p:cBhvr>
                                        <p:cTn id="109" dur="500"/>
                                        <p:tgtEl>
                                          <p:spTgt spid="291860"/>
                                        </p:tgtEl>
                                      </p:cBhvr>
                                    </p:animEffect>
                                  </p:childTnLst>
                                </p:cTn>
                              </p:par>
                              <p:par>
                                <p:cTn id="110" presetID="12" presetClass="entr" presetSubtype="8" fill="hold" grpId="0" nodeType="withEffect">
                                  <p:stCondLst>
                                    <p:cond delay="0"/>
                                  </p:stCondLst>
                                  <p:childTnLst>
                                    <p:set>
                                      <p:cBhvr>
                                        <p:cTn id="111" dur="1" fill="hold">
                                          <p:stCondLst>
                                            <p:cond delay="0"/>
                                          </p:stCondLst>
                                        </p:cTn>
                                        <p:tgtEl>
                                          <p:spTgt spid="291861"/>
                                        </p:tgtEl>
                                        <p:attrNameLst>
                                          <p:attrName>style.visibility</p:attrName>
                                        </p:attrNameLst>
                                      </p:cBhvr>
                                      <p:to>
                                        <p:strVal val="visible"/>
                                      </p:to>
                                    </p:set>
                                    <p:animEffect transition="in" filter="slide(fromLeft)">
                                      <p:cBhvr>
                                        <p:cTn id="112" dur="500"/>
                                        <p:tgtEl>
                                          <p:spTgt spid="291861"/>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291862"/>
                                        </p:tgtEl>
                                        <p:attrNameLst>
                                          <p:attrName>style.visibility</p:attrName>
                                        </p:attrNameLst>
                                      </p:cBhvr>
                                      <p:to>
                                        <p:strVal val="visible"/>
                                      </p:to>
                                    </p:set>
                                    <p:animEffect transition="in" filter="slide(fromLeft)">
                                      <p:cBhvr>
                                        <p:cTn id="115" dur="500"/>
                                        <p:tgtEl>
                                          <p:spTgt spid="291862"/>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2" presetClass="entr" presetSubtype="8" fill="hold" grpId="0" nodeType="clickEffect">
                                  <p:stCondLst>
                                    <p:cond delay="0"/>
                                  </p:stCondLst>
                                  <p:childTnLst>
                                    <p:set>
                                      <p:cBhvr>
                                        <p:cTn id="119" dur="1" fill="hold">
                                          <p:stCondLst>
                                            <p:cond delay="0"/>
                                          </p:stCondLst>
                                        </p:cTn>
                                        <p:tgtEl>
                                          <p:spTgt spid="291863"/>
                                        </p:tgtEl>
                                        <p:attrNameLst>
                                          <p:attrName>style.visibility</p:attrName>
                                        </p:attrNameLst>
                                      </p:cBhvr>
                                      <p:to>
                                        <p:strVal val="visible"/>
                                      </p:to>
                                    </p:set>
                                    <p:animEffect transition="in" filter="slide(fromLeft)">
                                      <p:cBhvr>
                                        <p:cTn id="120" dur="500"/>
                                        <p:tgtEl>
                                          <p:spTgt spid="291863"/>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291864"/>
                                        </p:tgtEl>
                                        <p:attrNameLst>
                                          <p:attrName>style.visibility</p:attrName>
                                        </p:attrNameLst>
                                      </p:cBhvr>
                                      <p:to>
                                        <p:strVal val="visible"/>
                                      </p:to>
                                    </p:set>
                                    <p:animEffect transition="in" filter="slide(fromLeft)">
                                      <p:cBhvr>
                                        <p:cTn id="123" dur="500"/>
                                        <p:tgtEl>
                                          <p:spTgt spid="291864"/>
                                        </p:tgtEl>
                                      </p:cBhvr>
                                    </p:animEffect>
                                  </p:childTnLst>
                                </p:cTn>
                              </p:par>
                              <p:par>
                                <p:cTn id="124" presetID="12" presetClass="entr" presetSubtype="8" fill="hold" grpId="0" nodeType="withEffect">
                                  <p:stCondLst>
                                    <p:cond delay="0"/>
                                  </p:stCondLst>
                                  <p:childTnLst>
                                    <p:set>
                                      <p:cBhvr>
                                        <p:cTn id="125" dur="1" fill="hold">
                                          <p:stCondLst>
                                            <p:cond delay="0"/>
                                          </p:stCondLst>
                                        </p:cTn>
                                        <p:tgtEl>
                                          <p:spTgt spid="291882"/>
                                        </p:tgtEl>
                                        <p:attrNameLst>
                                          <p:attrName>style.visibility</p:attrName>
                                        </p:attrNameLst>
                                      </p:cBhvr>
                                      <p:to>
                                        <p:strVal val="visible"/>
                                      </p:to>
                                    </p:set>
                                    <p:animEffect transition="in" filter="slide(fromLeft)">
                                      <p:cBhvr>
                                        <p:cTn id="126" dur="500"/>
                                        <p:tgtEl>
                                          <p:spTgt spid="291882"/>
                                        </p:tgtEl>
                                      </p:cBhvr>
                                    </p:animEffect>
                                  </p:childTnLst>
                                </p:cTn>
                              </p:par>
                            </p:childTnLst>
                          </p:cTn>
                        </p:par>
                        <p:par>
                          <p:cTn id="127" fill="hold" nodeType="afterGroup">
                            <p:stCondLst>
                              <p:cond delay="500"/>
                            </p:stCondLst>
                            <p:childTnLst>
                              <p:par>
                                <p:cTn id="128" presetID="1" presetClass="entr" presetSubtype="0" fill="hold" nodeType="afterEffect">
                                  <p:stCondLst>
                                    <p:cond delay="0"/>
                                  </p:stCondLst>
                                  <p:childTnLst>
                                    <p:set>
                                      <p:cBhvr>
                                        <p:cTn id="129" dur="1" fill="hold">
                                          <p:stCondLst>
                                            <p:cond delay="0"/>
                                          </p:stCondLst>
                                        </p:cTn>
                                        <p:tgtEl>
                                          <p:spTgt spid="291899"/>
                                        </p:tgtEl>
                                        <p:attrNameLst>
                                          <p:attrName>style.visibility</p:attrName>
                                        </p:attrNameLst>
                                      </p:cBhvr>
                                      <p:to>
                                        <p:strVal val="visible"/>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2" presetClass="entr" presetSubtype="8" fill="hold" grpId="0" nodeType="clickEffect">
                                  <p:stCondLst>
                                    <p:cond delay="0"/>
                                  </p:stCondLst>
                                  <p:childTnLst>
                                    <p:set>
                                      <p:cBhvr>
                                        <p:cTn id="133" dur="1" fill="hold">
                                          <p:stCondLst>
                                            <p:cond delay="0"/>
                                          </p:stCondLst>
                                        </p:cTn>
                                        <p:tgtEl>
                                          <p:spTgt spid="291888"/>
                                        </p:tgtEl>
                                        <p:attrNameLst>
                                          <p:attrName>style.visibility</p:attrName>
                                        </p:attrNameLst>
                                      </p:cBhvr>
                                      <p:to>
                                        <p:strVal val="visible"/>
                                      </p:to>
                                    </p:set>
                                    <p:animEffect transition="in" filter="slide(fromLeft)">
                                      <p:cBhvr>
                                        <p:cTn id="134" dur="500"/>
                                        <p:tgtEl>
                                          <p:spTgt spid="291888"/>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9190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2" presetClass="entr" presetSubtype="8" fill="hold" grpId="0" nodeType="clickEffect">
                                  <p:stCondLst>
                                    <p:cond delay="0"/>
                                  </p:stCondLst>
                                  <p:childTnLst>
                                    <p:set>
                                      <p:cBhvr>
                                        <p:cTn id="142" dur="1" fill="hold">
                                          <p:stCondLst>
                                            <p:cond delay="0"/>
                                          </p:stCondLst>
                                        </p:cTn>
                                        <p:tgtEl>
                                          <p:spTgt spid="291842"/>
                                        </p:tgtEl>
                                        <p:attrNameLst>
                                          <p:attrName>style.visibility</p:attrName>
                                        </p:attrNameLst>
                                      </p:cBhvr>
                                      <p:to>
                                        <p:strVal val="visible"/>
                                      </p:to>
                                    </p:set>
                                    <p:animEffect transition="in" filter="slide(fromLeft)">
                                      <p:cBhvr>
                                        <p:cTn id="143" dur="500"/>
                                        <p:tgtEl>
                                          <p:spTgt spid="291842"/>
                                        </p:tgtEl>
                                      </p:cBhvr>
                                    </p:animEffect>
                                  </p:childTnLst>
                                </p:cTn>
                              </p:par>
                              <p:par>
                                <p:cTn id="144" presetID="12" presetClass="entr" presetSubtype="8" fill="hold" grpId="0" nodeType="withEffect">
                                  <p:stCondLst>
                                    <p:cond delay="0"/>
                                  </p:stCondLst>
                                  <p:childTnLst>
                                    <p:set>
                                      <p:cBhvr>
                                        <p:cTn id="145" dur="1" fill="hold">
                                          <p:stCondLst>
                                            <p:cond delay="0"/>
                                          </p:stCondLst>
                                        </p:cTn>
                                        <p:tgtEl>
                                          <p:spTgt spid="291843"/>
                                        </p:tgtEl>
                                        <p:attrNameLst>
                                          <p:attrName>style.visibility</p:attrName>
                                        </p:attrNameLst>
                                      </p:cBhvr>
                                      <p:to>
                                        <p:strVal val="visible"/>
                                      </p:to>
                                    </p:set>
                                    <p:animEffect transition="in" filter="slide(fromLeft)">
                                      <p:cBhvr>
                                        <p:cTn id="146" dur="500"/>
                                        <p:tgtEl>
                                          <p:spTgt spid="291843"/>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2" presetClass="entr" presetSubtype="1" fill="hold" nodeType="clickEffect">
                                  <p:stCondLst>
                                    <p:cond delay="0"/>
                                  </p:stCondLst>
                                  <p:childTnLst>
                                    <p:set>
                                      <p:cBhvr>
                                        <p:cTn id="150" dur="1" fill="hold">
                                          <p:stCondLst>
                                            <p:cond delay="0"/>
                                          </p:stCondLst>
                                        </p:cTn>
                                        <p:tgtEl>
                                          <p:spTgt spid="291872"/>
                                        </p:tgtEl>
                                        <p:attrNameLst>
                                          <p:attrName>style.visibility</p:attrName>
                                        </p:attrNameLst>
                                      </p:cBhvr>
                                      <p:to>
                                        <p:strVal val="visible"/>
                                      </p:to>
                                    </p:set>
                                    <p:animEffect transition="in" filter="slide(fromTop)">
                                      <p:cBhvr>
                                        <p:cTn id="151" dur="500"/>
                                        <p:tgtEl>
                                          <p:spTgt spid="291872"/>
                                        </p:tgtEl>
                                      </p:cBhvr>
                                    </p:animEffect>
                                  </p:childTnLst>
                                </p:cTn>
                              </p:par>
                              <p:par>
                                <p:cTn id="152" presetID="12" presetClass="entr" presetSubtype="1" fill="hold" grpId="0" nodeType="withEffect">
                                  <p:stCondLst>
                                    <p:cond delay="0"/>
                                  </p:stCondLst>
                                  <p:childTnLst>
                                    <p:set>
                                      <p:cBhvr>
                                        <p:cTn id="153" dur="1" fill="hold">
                                          <p:stCondLst>
                                            <p:cond delay="0"/>
                                          </p:stCondLst>
                                        </p:cTn>
                                        <p:tgtEl>
                                          <p:spTgt spid="291873"/>
                                        </p:tgtEl>
                                        <p:attrNameLst>
                                          <p:attrName>style.visibility</p:attrName>
                                        </p:attrNameLst>
                                      </p:cBhvr>
                                      <p:to>
                                        <p:strVal val="visible"/>
                                      </p:to>
                                    </p:set>
                                    <p:animEffect transition="in" filter="slide(fromTop)">
                                      <p:cBhvr>
                                        <p:cTn id="154" dur="500"/>
                                        <p:tgtEl>
                                          <p:spTgt spid="291873"/>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2" presetClass="entr" presetSubtype="8" fill="hold" grpId="0" nodeType="clickEffect">
                                  <p:stCondLst>
                                    <p:cond delay="0"/>
                                  </p:stCondLst>
                                  <p:childTnLst>
                                    <p:set>
                                      <p:cBhvr>
                                        <p:cTn id="158" dur="1" fill="hold">
                                          <p:stCondLst>
                                            <p:cond delay="0"/>
                                          </p:stCondLst>
                                        </p:cTn>
                                        <p:tgtEl>
                                          <p:spTgt spid="291909"/>
                                        </p:tgtEl>
                                        <p:attrNameLst>
                                          <p:attrName>style.visibility</p:attrName>
                                        </p:attrNameLst>
                                      </p:cBhvr>
                                      <p:to>
                                        <p:strVal val="visible"/>
                                      </p:to>
                                    </p:set>
                                    <p:animEffect transition="in" filter="slide(fromLeft)">
                                      <p:cBhvr>
                                        <p:cTn id="159" dur="500"/>
                                        <p:tgtEl>
                                          <p:spTgt spid="291909"/>
                                        </p:tgtEl>
                                      </p:cBhvr>
                                    </p:animEffect>
                                  </p:childTnLst>
                                </p:cTn>
                              </p:par>
                              <p:par>
                                <p:cTn id="160" presetID="12" presetClass="entr" presetSubtype="8" fill="hold" grpId="0" nodeType="withEffect">
                                  <p:stCondLst>
                                    <p:cond delay="0"/>
                                  </p:stCondLst>
                                  <p:childTnLst>
                                    <p:set>
                                      <p:cBhvr>
                                        <p:cTn id="161" dur="1" fill="hold">
                                          <p:stCondLst>
                                            <p:cond delay="0"/>
                                          </p:stCondLst>
                                        </p:cTn>
                                        <p:tgtEl>
                                          <p:spTgt spid="291886"/>
                                        </p:tgtEl>
                                        <p:attrNameLst>
                                          <p:attrName>style.visibility</p:attrName>
                                        </p:attrNameLst>
                                      </p:cBhvr>
                                      <p:to>
                                        <p:strVal val="visible"/>
                                      </p:to>
                                    </p:set>
                                    <p:animEffect transition="in" filter="slide(fromLeft)">
                                      <p:cBhvr>
                                        <p:cTn id="162" dur="500"/>
                                        <p:tgtEl>
                                          <p:spTgt spid="291886"/>
                                        </p:tgtEl>
                                      </p:cBhvr>
                                    </p:animEffect>
                                  </p:childTnLst>
                                </p:cTn>
                              </p:par>
                              <p:par>
                                <p:cTn id="163" presetID="12" presetClass="entr" presetSubtype="8" fill="hold" grpId="0" nodeType="withEffect">
                                  <p:stCondLst>
                                    <p:cond delay="0"/>
                                  </p:stCondLst>
                                  <p:childTnLst>
                                    <p:set>
                                      <p:cBhvr>
                                        <p:cTn id="164" dur="1" fill="hold">
                                          <p:stCondLst>
                                            <p:cond delay="0"/>
                                          </p:stCondLst>
                                        </p:cTn>
                                        <p:tgtEl>
                                          <p:spTgt spid="291910"/>
                                        </p:tgtEl>
                                        <p:attrNameLst>
                                          <p:attrName>style.visibility</p:attrName>
                                        </p:attrNameLst>
                                      </p:cBhvr>
                                      <p:to>
                                        <p:strVal val="visible"/>
                                      </p:to>
                                    </p:set>
                                    <p:animEffect transition="in" filter="slide(fromLeft)">
                                      <p:cBhvr>
                                        <p:cTn id="165" dur="500"/>
                                        <p:tgtEl>
                                          <p:spTgt spid="291910"/>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2" presetClass="entr" presetSubtype="8" fill="hold" grpId="0" nodeType="clickEffect">
                                  <p:stCondLst>
                                    <p:cond delay="0"/>
                                  </p:stCondLst>
                                  <p:childTnLst>
                                    <p:set>
                                      <p:cBhvr>
                                        <p:cTn id="169" dur="1" fill="hold">
                                          <p:stCondLst>
                                            <p:cond delay="0"/>
                                          </p:stCondLst>
                                        </p:cTn>
                                        <p:tgtEl>
                                          <p:spTgt spid="291874"/>
                                        </p:tgtEl>
                                        <p:attrNameLst>
                                          <p:attrName>style.visibility</p:attrName>
                                        </p:attrNameLst>
                                      </p:cBhvr>
                                      <p:to>
                                        <p:strVal val="visible"/>
                                      </p:to>
                                    </p:set>
                                    <p:animEffect transition="in" filter="slide(fromLeft)">
                                      <p:cBhvr>
                                        <p:cTn id="170" dur="500"/>
                                        <p:tgtEl>
                                          <p:spTgt spid="291874"/>
                                        </p:tgtEl>
                                      </p:cBhvr>
                                    </p:animEffect>
                                  </p:childTnLst>
                                </p:cTn>
                              </p:par>
                              <p:par>
                                <p:cTn id="171" presetID="12" presetClass="entr" presetSubtype="8" fill="hold" grpId="0" nodeType="withEffect">
                                  <p:stCondLst>
                                    <p:cond delay="0"/>
                                  </p:stCondLst>
                                  <p:childTnLst>
                                    <p:set>
                                      <p:cBhvr>
                                        <p:cTn id="172" dur="1" fill="hold">
                                          <p:stCondLst>
                                            <p:cond delay="0"/>
                                          </p:stCondLst>
                                        </p:cTn>
                                        <p:tgtEl>
                                          <p:spTgt spid="291875"/>
                                        </p:tgtEl>
                                        <p:attrNameLst>
                                          <p:attrName>style.visibility</p:attrName>
                                        </p:attrNameLst>
                                      </p:cBhvr>
                                      <p:to>
                                        <p:strVal val="visible"/>
                                      </p:to>
                                    </p:set>
                                    <p:animEffect transition="in" filter="slide(fromLeft)">
                                      <p:cBhvr>
                                        <p:cTn id="173" dur="500"/>
                                        <p:tgtEl>
                                          <p:spTgt spid="291875"/>
                                        </p:tgtEl>
                                      </p:cBhvr>
                                    </p:animEffect>
                                  </p:childTnLst>
                                </p:cTn>
                              </p:par>
                              <p:par>
                                <p:cTn id="174" presetID="12" presetClass="entr" presetSubtype="8" fill="hold" grpId="0" nodeType="withEffect">
                                  <p:stCondLst>
                                    <p:cond delay="0"/>
                                  </p:stCondLst>
                                  <p:childTnLst>
                                    <p:set>
                                      <p:cBhvr>
                                        <p:cTn id="175" dur="1" fill="hold">
                                          <p:stCondLst>
                                            <p:cond delay="0"/>
                                          </p:stCondLst>
                                        </p:cTn>
                                        <p:tgtEl>
                                          <p:spTgt spid="291885"/>
                                        </p:tgtEl>
                                        <p:attrNameLst>
                                          <p:attrName>style.visibility</p:attrName>
                                        </p:attrNameLst>
                                      </p:cBhvr>
                                      <p:to>
                                        <p:strVal val="visible"/>
                                      </p:to>
                                    </p:set>
                                    <p:animEffect transition="in" filter="slide(fromLeft)">
                                      <p:cBhvr>
                                        <p:cTn id="176" dur="500"/>
                                        <p:tgtEl>
                                          <p:spTgt spid="29188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2" presetClass="entr" presetSubtype="1" fill="hold" nodeType="clickEffect">
                                  <p:stCondLst>
                                    <p:cond delay="0"/>
                                  </p:stCondLst>
                                  <p:childTnLst>
                                    <p:set>
                                      <p:cBhvr>
                                        <p:cTn id="180" dur="1" fill="hold">
                                          <p:stCondLst>
                                            <p:cond delay="0"/>
                                          </p:stCondLst>
                                        </p:cTn>
                                        <p:tgtEl>
                                          <p:spTgt spid="291876"/>
                                        </p:tgtEl>
                                        <p:attrNameLst>
                                          <p:attrName>style.visibility</p:attrName>
                                        </p:attrNameLst>
                                      </p:cBhvr>
                                      <p:to>
                                        <p:strVal val="visible"/>
                                      </p:to>
                                    </p:set>
                                    <p:animEffect transition="in" filter="slide(fromTop)">
                                      <p:cBhvr>
                                        <p:cTn id="181" dur="500"/>
                                        <p:tgtEl>
                                          <p:spTgt spid="291876"/>
                                        </p:tgtEl>
                                      </p:cBhvr>
                                    </p:animEffect>
                                  </p:childTnLst>
                                </p:cTn>
                              </p:par>
                              <p:par>
                                <p:cTn id="182" presetID="12" presetClass="entr" presetSubtype="1" fill="hold" grpId="0" nodeType="withEffect">
                                  <p:stCondLst>
                                    <p:cond delay="0"/>
                                  </p:stCondLst>
                                  <p:childTnLst>
                                    <p:set>
                                      <p:cBhvr>
                                        <p:cTn id="183" dur="1" fill="hold">
                                          <p:stCondLst>
                                            <p:cond delay="0"/>
                                          </p:stCondLst>
                                        </p:cTn>
                                        <p:tgtEl>
                                          <p:spTgt spid="291877"/>
                                        </p:tgtEl>
                                        <p:attrNameLst>
                                          <p:attrName>style.visibility</p:attrName>
                                        </p:attrNameLst>
                                      </p:cBhvr>
                                      <p:to>
                                        <p:strVal val="visible"/>
                                      </p:to>
                                    </p:set>
                                    <p:animEffect transition="in" filter="slide(fromTop)">
                                      <p:cBhvr>
                                        <p:cTn id="184" dur="500"/>
                                        <p:tgtEl>
                                          <p:spTgt spid="291877"/>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12" presetClass="entr" presetSubtype="8" fill="hold" grpId="0" nodeType="clickEffect">
                                  <p:stCondLst>
                                    <p:cond delay="0"/>
                                  </p:stCondLst>
                                  <p:childTnLst>
                                    <p:set>
                                      <p:cBhvr>
                                        <p:cTn id="188" dur="1" fill="hold">
                                          <p:stCondLst>
                                            <p:cond delay="0"/>
                                          </p:stCondLst>
                                        </p:cTn>
                                        <p:tgtEl>
                                          <p:spTgt spid="291891"/>
                                        </p:tgtEl>
                                        <p:attrNameLst>
                                          <p:attrName>style.visibility</p:attrName>
                                        </p:attrNameLst>
                                      </p:cBhvr>
                                      <p:to>
                                        <p:strVal val="visible"/>
                                      </p:to>
                                    </p:set>
                                    <p:animEffect transition="in" filter="slide(fromLeft)">
                                      <p:cBhvr>
                                        <p:cTn id="189" dur="500"/>
                                        <p:tgtEl>
                                          <p:spTgt spid="291891"/>
                                        </p:tgtEl>
                                      </p:cBhvr>
                                    </p:animEffect>
                                  </p:childTnLst>
                                </p:cTn>
                              </p:par>
                              <p:par>
                                <p:cTn id="190" presetID="12" presetClass="entr" presetSubtype="8" fill="hold" grpId="0" nodeType="withEffect">
                                  <p:stCondLst>
                                    <p:cond delay="0"/>
                                  </p:stCondLst>
                                  <p:childTnLst>
                                    <p:set>
                                      <p:cBhvr>
                                        <p:cTn id="191" dur="1" fill="hold">
                                          <p:stCondLst>
                                            <p:cond delay="0"/>
                                          </p:stCondLst>
                                        </p:cTn>
                                        <p:tgtEl>
                                          <p:spTgt spid="291895"/>
                                        </p:tgtEl>
                                        <p:attrNameLst>
                                          <p:attrName>style.visibility</p:attrName>
                                        </p:attrNameLst>
                                      </p:cBhvr>
                                      <p:to>
                                        <p:strVal val="visible"/>
                                      </p:to>
                                    </p:set>
                                    <p:animEffect transition="in" filter="slide(fromLeft)">
                                      <p:cBhvr>
                                        <p:cTn id="192" dur="500"/>
                                        <p:tgtEl>
                                          <p:spTgt spid="291895"/>
                                        </p:tgtEl>
                                      </p:cBhvr>
                                    </p:animEffect>
                                  </p:childTnLst>
                                </p:cTn>
                              </p:par>
                              <p:par>
                                <p:cTn id="193" presetID="12" presetClass="entr" presetSubtype="8" fill="hold" grpId="0" nodeType="withEffect">
                                  <p:stCondLst>
                                    <p:cond delay="0"/>
                                  </p:stCondLst>
                                  <p:childTnLst>
                                    <p:set>
                                      <p:cBhvr>
                                        <p:cTn id="194" dur="1" fill="hold">
                                          <p:stCondLst>
                                            <p:cond delay="0"/>
                                          </p:stCondLst>
                                        </p:cTn>
                                        <p:tgtEl>
                                          <p:spTgt spid="291887"/>
                                        </p:tgtEl>
                                        <p:attrNameLst>
                                          <p:attrName>style.visibility</p:attrName>
                                        </p:attrNameLst>
                                      </p:cBhvr>
                                      <p:to>
                                        <p:strVal val="visible"/>
                                      </p:to>
                                    </p:set>
                                    <p:animEffect transition="in" filter="slide(fromLeft)">
                                      <p:cBhvr>
                                        <p:cTn id="195" dur="500"/>
                                        <p:tgtEl>
                                          <p:spTgt spid="291887"/>
                                        </p:tgtEl>
                                      </p:cBhvr>
                                    </p:animEffect>
                                  </p:childTnLst>
                                </p:cTn>
                              </p:par>
                              <p:par>
                                <p:cTn id="196" presetID="12" presetClass="entr" presetSubtype="8" fill="hold" grpId="0" nodeType="withEffect">
                                  <p:stCondLst>
                                    <p:cond delay="0"/>
                                  </p:stCondLst>
                                  <p:childTnLst>
                                    <p:set>
                                      <p:cBhvr>
                                        <p:cTn id="197" dur="1" fill="hold">
                                          <p:stCondLst>
                                            <p:cond delay="0"/>
                                          </p:stCondLst>
                                        </p:cTn>
                                        <p:tgtEl>
                                          <p:spTgt spid="291883"/>
                                        </p:tgtEl>
                                        <p:attrNameLst>
                                          <p:attrName>style.visibility</p:attrName>
                                        </p:attrNameLst>
                                      </p:cBhvr>
                                      <p:to>
                                        <p:strVal val="visible"/>
                                      </p:to>
                                    </p:set>
                                    <p:animEffect transition="in" filter="slide(fromLeft)">
                                      <p:cBhvr>
                                        <p:cTn id="198" dur="500"/>
                                        <p:tgtEl>
                                          <p:spTgt spid="291883"/>
                                        </p:tgtEl>
                                      </p:cBhvr>
                                    </p:animEffect>
                                  </p:childTnLst>
                                </p:cTn>
                              </p:par>
                            </p:childTnLst>
                          </p:cTn>
                        </p:par>
                        <p:par>
                          <p:cTn id="199" fill="hold" nodeType="afterGroup">
                            <p:stCondLst>
                              <p:cond delay="500"/>
                            </p:stCondLst>
                            <p:childTnLst>
                              <p:par>
                                <p:cTn id="200" presetID="1" presetClass="entr" presetSubtype="0" fill="hold" nodeType="afterEffect">
                                  <p:stCondLst>
                                    <p:cond delay="0"/>
                                  </p:stCondLst>
                                  <p:childTnLst>
                                    <p:set>
                                      <p:cBhvr>
                                        <p:cTn id="201" dur="1" fill="hold">
                                          <p:stCondLst>
                                            <p:cond delay="0"/>
                                          </p:stCondLst>
                                        </p:cTn>
                                        <p:tgtEl>
                                          <p:spTgt spid="291900"/>
                                        </p:tgtEl>
                                        <p:attrNameLst>
                                          <p:attrName>style.visibility</p:attrName>
                                        </p:attrNameLst>
                                      </p:cBhvr>
                                      <p:to>
                                        <p:strVal val="visible"/>
                                      </p:to>
                                    </p:se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12" presetClass="entr" presetSubtype="8" fill="hold" grpId="0" nodeType="clickEffect">
                                  <p:stCondLst>
                                    <p:cond delay="0"/>
                                  </p:stCondLst>
                                  <p:childTnLst>
                                    <p:set>
                                      <p:cBhvr>
                                        <p:cTn id="205" dur="1" fill="hold">
                                          <p:stCondLst>
                                            <p:cond delay="0"/>
                                          </p:stCondLst>
                                        </p:cTn>
                                        <p:tgtEl>
                                          <p:spTgt spid="291878"/>
                                        </p:tgtEl>
                                        <p:attrNameLst>
                                          <p:attrName>style.visibility</p:attrName>
                                        </p:attrNameLst>
                                      </p:cBhvr>
                                      <p:to>
                                        <p:strVal val="visible"/>
                                      </p:to>
                                    </p:set>
                                    <p:animEffect transition="in" filter="slide(fromLeft)">
                                      <p:cBhvr>
                                        <p:cTn id="206" dur="500"/>
                                        <p:tgtEl>
                                          <p:spTgt spid="291878"/>
                                        </p:tgtEl>
                                      </p:cBhvr>
                                    </p:animEffect>
                                  </p:childTnLst>
                                </p:cTn>
                              </p:par>
                              <p:par>
                                <p:cTn id="207" presetID="12" presetClass="entr" presetSubtype="8" fill="hold" grpId="0" nodeType="withEffect">
                                  <p:stCondLst>
                                    <p:cond delay="0"/>
                                  </p:stCondLst>
                                  <p:childTnLst>
                                    <p:set>
                                      <p:cBhvr>
                                        <p:cTn id="208" dur="1" fill="hold">
                                          <p:stCondLst>
                                            <p:cond delay="0"/>
                                          </p:stCondLst>
                                        </p:cTn>
                                        <p:tgtEl>
                                          <p:spTgt spid="291894"/>
                                        </p:tgtEl>
                                        <p:attrNameLst>
                                          <p:attrName>style.visibility</p:attrName>
                                        </p:attrNameLst>
                                      </p:cBhvr>
                                      <p:to>
                                        <p:strVal val="visible"/>
                                      </p:to>
                                    </p:set>
                                    <p:animEffect transition="in" filter="slide(fromLeft)">
                                      <p:cBhvr>
                                        <p:cTn id="209" dur="500"/>
                                        <p:tgtEl>
                                          <p:spTgt spid="291894"/>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2" presetClass="entr" presetSubtype="1" fill="hold" grpId="0" nodeType="clickEffect">
                                  <p:stCondLst>
                                    <p:cond delay="0"/>
                                  </p:stCondLst>
                                  <p:childTnLst>
                                    <p:set>
                                      <p:cBhvr>
                                        <p:cTn id="213" dur="1" fill="hold">
                                          <p:stCondLst>
                                            <p:cond delay="0"/>
                                          </p:stCondLst>
                                        </p:cTn>
                                        <p:tgtEl>
                                          <p:spTgt spid="291893"/>
                                        </p:tgtEl>
                                        <p:attrNameLst>
                                          <p:attrName>style.visibility</p:attrName>
                                        </p:attrNameLst>
                                      </p:cBhvr>
                                      <p:to>
                                        <p:strVal val="visible"/>
                                      </p:to>
                                    </p:set>
                                    <p:animEffect transition="in" filter="slide(fromTop)">
                                      <p:cBhvr>
                                        <p:cTn id="214" dur="500"/>
                                        <p:tgtEl>
                                          <p:spTgt spid="291893"/>
                                        </p:tgtEl>
                                      </p:cBhvr>
                                    </p:animEffect>
                                  </p:childTnLst>
                                </p:cTn>
                              </p:par>
                              <p:par>
                                <p:cTn id="215" presetID="12" presetClass="entr" presetSubtype="1" fill="hold" nodeType="withEffect">
                                  <p:stCondLst>
                                    <p:cond delay="0"/>
                                  </p:stCondLst>
                                  <p:childTnLst>
                                    <p:set>
                                      <p:cBhvr>
                                        <p:cTn id="216" dur="1" fill="hold">
                                          <p:stCondLst>
                                            <p:cond delay="0"/>
                                          </p:stCondLst>
                                        </p:cTn>
                                        <p:tgtEl>
                                          <p:spTgt spid="291892"/>
                                        </p:tgtEl>
                                        <p:attrNameLst>
                                          <p:attrName>style.visibility</p:attrName>
                                        </p:attrNameLst>
                                      </p:cBhvr>
                                      <p:to>
                                        <p:strVal val="visible"/>
                                      </p:to>
                                    </p:set>
                                    <p:animEffect transition="in" filter="slide(fromTop)">
                                      <p:cBhvr>
                                        <p:cTn id="217" dur="500"/>
                                        <p:tgtEl>
                                          <p:spTgt spid="291892"/>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2" presetClass="entr" presetSubtype="8" fill="hold" grpId="0" nodeType="clickEffect">
                                  <p:stCondLst>
                                    <p:cond delay="0"/>
                                  </p:stCondLst>
                                  <p:childTnLst>
                                    <p:set>
                                      <p:cBhvr>
                                        <p:cTn id="221" dur="1" fill="hold">
                                          <p:stCondLst>
                                            <p:cond delay="0"/>
                                          </p:stCondLst>
                                        </p:cTn>
                                        <p:tgtEl>
                                          <p:spTgt spid="291879"/>
                                        </p:tgtEl>
                                        <p:attrNameLst>
                                          <p:attrName>style.visibility</p:attrName>
                                        </p:attrNameLst>
                                      </p:cBhvr>
                                      <p:to>
                                        <p:strVal val="visible"/>
                                      </p:to>
                                    </p:set>
                                    <p:animEffect transition="in" filter="slide(fromLeft)">
                                      <p:cBhvr>
                                        <p:cTn id="222" dur="500"/>
                                        <p:tgtEl>
                                          <p:spTgt spid="291879"/>
                                        </p:tgtEl>
                                      </p:cBhvr>
                                    </p:animEffect>
                                  </p:childTnLst>
                                </p:cTn>
                              </p:par>
                              <p:par>
                                <p:cTn id="223" presetID="12" presetClass="entr" presetSubtype="8" fill="hold" nodeType="withEffect">
                                  <p:stCondLst>
                                    <p:cond delay="0"/>
                                  </p:stCondLst>
                                  <p:childTnLst>
                                    <p:set>
                                      <p:cBhvr>
                                        <p:cTn id="224" dur="1" fill="hold">
                                          <p:stCondLst>
                                            <p:cond delay="0"/>
                                          </p:stCondLst>
                                        </p:cTn>
                                        <p:tgtEl>
                                          <p:spTgt spid="291889"/>
                                        </p:tgtEl>
                                        <p:attrNameLst>
                                          <p:attrName>style.visibility</p:attrName>
                                        </p:attrNameLst>
                                      </p:cBhvr>
                                      <p:to>
                                        <p:strVal val="visible"/>
                                      </p:to>
                                    </p:set>
                                    <p:animEffect transition="in" filter="slide(fromLeft)">
                                      <p:cBhvr>
                                        <p:cTn id="225" dur="500"/>
                                        <p:tgtEl>
                                          <p:spTgt spid="291889"/>
                                        </p:tgtEl>
                                      </p:cBhvr>
                                    </p:animEffect>
                                  </p:childTnLst>
                                </p:cTn>
                              </p:par>
                              <p:par>
                                <p:cTn id="226" presetID="12" presetClass="entr" presetSubtype="8" fill="hold" grpId="0" nodeType="withEffect">
                                  <p:stCondLst>
                                    <p:cond delay="0"/>
                                  </p:stCondLst>
                                  <p:childTnLst>
                                    <p:set>
                                      <p:cBhvr>
                                        <p:cTn id="227" dur="1" fill="hold">
                                          <p:stCondLst>
                                            <p:cond delay="0"/>
                                          </p:stCondLst>
                                        </p:cTn>
                                        <p:tgtEl>
                                          <p:spTgt spid="291884"/>
                                        </p:tgtEl>
                                        <p:attrNameLst>
                                          <p:attrName>style.visibility</p:attrName>
                                        </p:attrNameLst>
                                      </p:cBhvr>
                                      <p:to>
                                        <p:strVal val="visible"/>
                                      </p:to>
                                    </p:set>
                                    <p:animEffect transition="in" filter="slide(fromLeft)">
                                      <p:cBhvr>
                                        <p:cTn id="228" dur="500"/>
                                        <p:tgtEl>
                                          <p:spTgt spid="291884"/>
                                        </p:tgtEl>
                                      </p:cBhvr>
                                    </p:animEffect>
                                  </p:childTnLst>
                                </p:cTn>
                              </p:par>
                            </p:childTnLst>
                          </p:cTn>
                        </p:par>
                        <p:par>
                          <p:cTn id="229" fill="hold" nodeType="afterGroup">
                            <p:stCondLst>
                              <p:cond delay="500"/>
                            </p:stCondLst>
                            <p:childTnLst>
                              <p:par>
                                <p:cTn id="230" presetID="1" presetClass="entr" presetSubtype="0" fill="hold" nodeType="afterEffect">
                                  <p:stCondLst>
                                    <p:cond delay="0"/>
                                  </p:stCondLst>
                                  <p:childTnLst>
                                    <p:set>
                                      <p:cBhvr>
                                        <p:cTn id="231" dur="1" fill="hold">
                                          <p:stCondLst>
                                            <p:cond delay="0"/>
                                          </p:stCondLst>
                                        </p:cTn>
                                        <p:tgtEl>
                                          <p:spTgt spid="291901"/>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12" presetClass="entr" presetSubtype="8" fill="hold" grpId="0" nodeType="clickEffect">
                                  <p:stCondLst>
                                    <p:cond delay="0"/>
                                  </p:stCondLst>
                                  <p:childTnLst>
                                    <p:set>
                                      <p:cBhvr>
                                        <p:cTn id="235" dur="1" fill="hold">
                                          <p:stCondLst>
                                            <p:cond delay="0"/>
                                          </p:stCondLst>
                                        </p:cTn>
                                        <p:tgtEl>
                                          <p:spTgt spid="291896"/>
                                        </p:tgtEl>
                                        <p:attrNameLst>
                                          <p:attrName>style.visibility</p:attrName>
                                        </p:attrNameLst>
                                      </p:cBhvr>
                                      <p:to>
                                        <p:strVal val="visible"/>
                                      </p:to>
                                    </p:set>
                                    <p:animEffect transition="in" filter="slide(fromLeft)">
                                      <p:cBhvr>
                                        <p:cTn id="236" dur="500"/>
                                        <p:tgtEl>
                                          <p:spTgt spid="291896"/>
                                        </p:tgtEl>
                                      </p:cBhvr>
                                    </p:animEffect>
                                  </p:childTnLst>
                                </p:cTn>
                              </p:par>
                            </p:childTnLst>
                          </p:cTn>
                        </p:par>
                        <p:par>
                          <p:cTn id="237" fill="hold" nodeType="afterGroup">
                            <p:stCondLst>
                              <p:cond delay="500"/>
                            </p:stCondLst>
                            <p:childTnLst>
                              <p:par>
                                <p:cTn id="238" presetID="12" presetClass="entr" presetSubtype="1" fill="hold" nodeType="afterEffect">
                                  <p:stCondLst>
                                    <p:cond delay="0"/>
                                  </p:stCondLst>
                                  <p:childTnLst>
                                    <p:set>
                                      <p:cBhvr>
                                        <p:cTn id="239" dur="1" fill="hold">
                                          <p:stCondLst>
                                            <p:cond delay="0"/>
                                          </p:stCondLst>
                                        </p:cTn>
                                        <p:tgtEl>
                                          <p:spTgt spid="291880"/>
                                        </p:tgtEl>
                                        <p:attrNameLst>
                                          <p:attrName>style.visibility</p:attrName>
                                        </p:attrNameLst>
                                      </p:cBhvr>
                                      <p:to>
                                        <p:strVal val="visible"/>
                                      </p:to>
                                    </p:set>
                                    <p:animEffect transition="in" filter="slide(fromTop)">
                                      <p:cBhvr>
                                        <p:cTn id="240" dur="500"/>
                                        <p:tgtEl>
                                          <p:spTgt spid="291880"/>
                                        </p:tgtEl>
                                      </p:cBhvr>
                                    </p:animEffect>
                                  </p:childTnLst>
                                </p:cTn>
                              </p:par>
                              <p:par>
                                <p:cTn id="241" presetID="12" presetClass="entr" presetSubtype="1" fill="hold" grpId="0" nodeType="withEffect">
                                  <p:stCondLst>
                                    <p:cond delay="0"/>
                                  </p:stCondLst>
                                  <p:childTnLst>
                                    <p:set>
                                      <p:cBhvr>
                                        <p:cTn id="242" dur="1" fill="hold">
                                          <p:stCondLst>
                                            <p:cond delay="0"/>
                                          </p:stCondLst>
                                        </p:cTn>
                                        <p:tgtEl>
                                          <p:spTgt spid="291881"/>
                                        </p:tgtEl>
                                        <p:attrNameLst>
                                          <p:attrName>style.visibility</p:attrName>
                                        </p:attrNameLst>
                                      </p:cBhvr>
                                      <p:to>
                                        <p:strVal val="visible"/>
                                      </p:to>
                                    </p:set>
                                    <p:animEffect transition="in" filter="slide(fromTop)">
                                      <p:cBhvr>
                                        <p:cTn id="243" dur="500"/>
                                        <p:tgtEl>
                                          <p:spTgt spid="291881"/>
                                        </p:tgtEl>
                                      </p:cBhvr>
                                    </p:animEffec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2" presetClass="entr" presetSubtype="8" fill="hold" grpId="0" nodeType="clickEffect">
                                  <p:stCondLst>
                                    <p:cond delay="0"/>
                                  </p:stCondLst>
                                  <p:childTnLst>
                                    <p:set>
                                      <p:cBhvr>
                                        <p:cTn id="247" dur="1" fill="hold">
                                          <p:stCondLst>
                                            <p:cond delay="0"/>
                                          </p:stCondLst>
                                        </p:cTn>
                                        <p:tgtEl>
                                          <p:spTgt spid="291890"/>
                                        </p:tgtEl>
                                        <p:attrNameLst>
                                          <p:attrName>style.visibility</p:attrName>
                                        </p:attrNameLst>
                                      </p:cBhvr>
                                      <p:to>
                                        <p:strVal val="visible"/>
                                      </p:to>
                                    </p:set>
                                    <p:animEffect transition="in" filter="slide(fromLeft)">
                                      <p:cBhvr>
                                        <p:cTn id="248" dur="500"/>
                                        <p:tgtEl>
                                          <p:spTgt spid="291890"/>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17" presetClass="entr" presetSubtype="10" fill="hold" nodeType="clickEffect">
                                  <p:stCondLst>
                                    <p:cond delay="0"/>
                                  </p:stCondLst>
                                  <p:childTnLst>
                                    <p:set>
                                      <p:cBhvr>
                                        <p:cTn id="252" dur="1" fill="hold">
                                          <p:stCondLst>
                                            <p:cond delay="0"/>
                                          </p:stCondLst>
                                        </p:cTn>
                                        <p:tgtEl>
                                          <p:spTgt spid="291903"/>
                                        </p:tgtEl>
                                        <p:attrNameLst>
                                          <p:attrName>style.visibility</p:attrName>
                                        </p:attrNameLst>
                                      </p:cBhvr>
                                      <p:to>
                                        <p:strVal val="visible"/>
                                      </p:to>
                                    </p:set>
                                    <p:anim calcmode="lin" valueType="num">
                                      <p:cBhvr>
                                        <p:cTn id="253" dur="500" fill="hold"/>
                                        <p:tgtEl>
                                          <p:spTgt spid="291903"/>
                                        </p:tgtEl>
                                        <p:attrNameLst>
                                          <p:attrName>ppt_w</p:attrName>
                                        </p:attrNameLst>
                                      </p:cBhvr>
                                      <p:tavLst>
                                        <p:tav tm="0">
                                          <p:val>
                                            <p:fltVal val="0"/>
                                          </p:val>
                                        </p:tav>
                                        <p:tav tm="100000">
                                          <p:val>
                                            <p:strVal val="#ppt_w"/>
                                          </p:val>
                                        </p:tav>
                                      </p:tavLst>
                                    </p:anim>
                                    <p:anim calcmode="lin" valueType="num">
                                      <p:cBhvr>
                                        <p:cTn id="254" dur="500" fill="hold"/>
                                        <p:tgtEl>
                                          <p:spTgt spid="291903"/>
                                        </p:tgtEl>
                                        <p:attrNameLst>
                                          <p:attrName>ppt_h</p:attrName>
                                        </p:attrNameLst>
                                      </p:cBhvr>
                                      <p:tavLst>
                                        <p:tav tm="0">
                                          <p:val>
                                            <p:strVal val="#ppt_h"/>
                                          </p:val>
                                        </p:tav>
                                        <p:tav tm="100000">
                                          <p:val>
                                            <p:strVal val="#ppt_h"/>
                                          </p:val>
                                        </p:tav>
                                      </p:tavLst>
                                    </p:anim>
                                  </p:childTnLst>
                                </p:cTn>
                              </p:par>
                              <p:par>
                                <p:cTn id="255" presetID="17" presetClass="entr" presetSubtype="10" fill="hold" nodeType="withEffect">
                                  <p:stCondLst>
                                    <p:cond delay="0"/>
                                  </p:stCondLst>
                                  <p:childTnLst>
                                    <p:set>
                                      <p:cBhvr>
                                        <p:cTn id="256" dur="1" fill="hold">
                                          <p:stCondLst>
                                            <p:cond delay="0"/>
                                          </p:stCondLst>
                                        </p:cTn>
                                        <p:tgtEl>
                                          <p:spTgt spid="291902"/>
                                        </p:tgtEl>
                                        <p:attrNameLst>
                                          <p:attrName>style.visibility</p:attrName>
                                        </p:attrNameLst>
                                      </p:cBhvr>
                                      <p:to>
                                        <p:strVal val="visible"/>
                                      </p:to>
                                    </p:set>
                                    <p:anim calcmode="lin" valueType="num">
                                      <p:cBhvr>
                                        <p:cTn id="257" dur="500" fill="hold"/>
                                        <p:tgtEl>
                                          <p:spTgt spid="291902"/>
                                        </p:tgtEl>
                                        <p:attrNameLst>
                                          <p:attrName>ppt_w</p:attrName>
                                        </p:attrNameLst>
                                      </p:cBhvr>
                                      <p:tavLst>
                                        <p:tav tm="0">
                                          <p:val>
                                            <p:fltVal val="0"/>
                                          </p:val>
                                        </p:tav>
                                        <p:tav tm="100000">
                                          <p:val>
                                            <p:strVal val="#ppt_w"/>
                                          </p:val>
                                        </p:tav>
                                      </p:tavLst>
                                    </p:anim>
                                    <p:anim calcmode="lin" valueType="num">
                                      <p:cBhvr>
                                        <p:cTn id="258" dur="500" fill="hold"/>
                                        <p:tgtEl>
                                          <p:spTgt spid="291902"/>
                                        </p:tgtEl>
                                        <p:attrNameLst>
                                          <p:attrName>ppt_h</p:attrName>
                                        </p:attrNameLst>
                                      </p:cBhvr>
                                      <p:tavLst>
                                        <p:tav tm="0">
                                          <p:val>
                                            <p:strVal val="#ppt_h"/>
                                          </p:val>
                                        </p:tav>
                                        <p:tav tm="100000">
                                          <p:val>
                                            <p:strVal val="#ppt_h"/>
                                          </p:val>
                                        </p:tav>
                                      </p:tavLst>
                                    </p:anim>
                                  </p:childTnLst>
                                </p:cTn>
                              </p:par>
                              <p:par>
                                <p:cTn id="259" presetID="17" presetClass="entr" presetSubtype="10" fill="hold" nodeType="withEffect">
                                  <p:stCondLst>
                                    <p:cond delay="0"/>
                                  </p:stCondLst>
                                  <p:childTnLst>
                                    <p:set>
                                      <p:cBhvr>
                                        <p:cTn id="260" dur="1" fill="hold">
                                          <p:stCondLst>
                                            <p:cond delay="0"/>
                                          </p:stCondLst>
                                        </p:cTn>
                                        <p:tgtEl>
                                          <p:spTgt spid="291904"/>
                                        </p:tgtEl>
                                        <p:attrNameLst>
                                          <p:attrName>style.visibility</p:attrName>
                                        </p:attrNameLst>
                                      </p:cBhvr>
                                      <p:to>
                                        <p:strVal val="visible"/>
                                      </p:to>
                                    </p:set>
                                    <p:anim calcmode="lin" valueType="num">
                                      <p:cBhvr>
                                        <p:cTn id="261" dur="500" fill="hold"/>
                                        <p:tgtEl>
                                          <p:spTgt spid="291904"/>
                                        </p:tgtEl>
                                        <p:attrNameLst>
                                          <p:attrName>ppt_w</p:attrName>
                                        </p:attrNameLst>
                                      </p:cBhvr>
                                      <p:tavLst>
                                        <p:tav tm="0">
                                          <p:val>
                                            <p:fltVal val="0"/>
                                          </p:val>
                                        </p:tav>
                                        <p:tav tm="100000">
                                          <p:val>
                                            <p:strVal val="#ppt_w"/>
                                          </p:val>
                                        </p:tav>
                                      </p:tavLst>
                                    </p:anim>
                                    <p:anim calcmode="lin" valueType="num">
                                      <p:cBhvr>
                                        <p:cTn id="262" dur="500" fill="hold"/>
                                        <p:tgtEl>
                                          <p:spTgt spid="291904"/>
                                        </p:tgtEl>
                                        <p:attrNameLst>
                                          <p:attrName>ppt_h</p:attrName>
                                        </p:attrNameLst>
                                      </p:cBhvr>
                                      <p:tavLst>
                                        <p:tav tm="0">
                                          <p:val>
                                            <p:strVal val="#ppt_h"/>
                                          </p:val>
                                        </p:tav>
                                        <p:tav tm="100000">
                                          <p:val>
                                            <p:strVal val="#ppt_h"/>
                                          </p:val>
                                        </p:tav>
                                      </p:tavLst>
                                    </p:anim>
                                  </p:childTnLst>
                                </p:cTn>
                              </p:par>
                              <p:par>
                                <p:cTn id="263" presetID="3" presetClass="entr" presetSubtype="10" fill="hold" grpId="0" nodeType="withEffect">
                                  <p:stCondLst>
                                    <p:cond delay="0"/>
                                  </p:stCondLst>
                                  <p:childTnLst>
                                    <p:set>
                                      <p:cBhvr>
                                        <p:cTn id="264" dur="1" fill="hold">
                                          <p:stCondLst>
                                            <p:cond delay="0"/>
                                          </p:stCondLst>
                                        </p:cTn>
                                        <p:tgtEl>
                                          <p:spTgt spid="291905"/>
                                        </p:tgtEl>
                                        <p:attrNameLst>
                                          <p:attrName>style.visibility</p:attrName>
                                        </p:attrNameLst>
                                      </p:cBhvr>
                                      <p:to>
                                        <p:strVal val="visible"/>
                                      </p:to>
                                    </p:set>
                                    <p:animEffect transition="in" filter="blinds(horizontal)">
                                      <p:cBhvr>
                                        <p:cTn id="265" dur="500"/>
                                        <p:tgtEl>
                                          <p:spTgt spid="291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animBg="1"/>
      <p:bldP spid="291843" grpId="0"/>
      <p:bldP spid="291844" grpId="0" animBg="1"/>
      <p:bldP spid="291845" grpId="0"/>
      <p:bldP spid="291846" grpId="0" animBg="1"/>
      <p:bldP spid="291847" grpId="0"/>
      <p:bldP spid="291848" grpId="0" animBg="1"/>
      <p:bldP spid="291849" grpId="0" animBg="1"/>
      <p:bldP spid="291851" grpId="0"/>
      <p:bldP spid="291852" grpId="0"/>
      <p:bldP spid="291853" grpId="0" animBg="1"/>
      <p:bldP spid="291854" grpId="0"/>
      <p:bldP spid="291855" grpId="0" animBg="1"/>
      <p:bldP spid="291856" grpId="0" animBg="1"/>
      <p:bldP spid="291857" grpId="0"/>
      <p:bldP spid="291859" grpId="0"/>
      <p:bldP spid="291860" grpId="0" animBg="1"/>
      <p:bldP spid="291861" grpId="0"/>
      <p:bldP spid="291862" grpId="0" animBg="1"/>
      <p:bldP spid="291863" grpId="0" animBg="1"/>
      <p:bldP spid="291864" grpId="0"/>
      <p:bldP spid="291866" grpId="0"/>
      <p:bldP spid="291867" grpId="0" animBg="1"/>
      <p:bldP spid="291869" grpId="0"/>
      <p:bldP spid="291870" grpId="0" animBg="1"/>
      <p:bldP spid="291871" grpId="0"/>
      <p:bldP spid="291873" grpId="0"/>
      <p:bldP spid="291874" grpId="0" animBg="1"/>
      <p:bldP spid="291875" grpId="0"/>
      <p:bldP spid="291877" grpId="0"/>
      <p:bldP spid="291878" grpId="0" animBg="1"/>
      <p:bldP spid="291879" grpId="0" animBg="1"/>
      <p:bldP spid="291881" grpId="0"/>
      <p:bldP spid="291882" grpId="0" animBg="1"/>
      <p:bldP spid="291883" grpId="0" animBg="1"/>
      <p:bldP spid="291884" grpId="0" animBg="1"/>
      <p:bldP spid="291885" grpId="0" animBg="1"/>
      <p:bldP spid="291886" grpId="0"/>
      <p:bldP spid="291887" grpId="0"/>
      <p:bldP spid="291888" grpId="0" animBg="1"/>
      <p:bldP spid="291890" grpId="0" animBg="1"/>
      <p:bldP spid="291891" grpId="0" animBg="1"/>
      <p:bldP spid="291893" grpId="0"/>
      <p:bldP spid="291894" grpId="0" animBg="1"/>
      <p:bldP spid="291895" grpId="0" animBg="1"/>
      <p:bldP spid="291896" grpId="0" animBg="1"/>
      <p:bldP spid="291905" grpId="0"/>
      <p:bldP spid="291906" grpId="0"/>
      <p:bldP spid="291907" grpId="0"/>
      <p:bldP spid="291908" grpId="0"/>
      <p:bldP spid="291909" grpId="0" animBg="1"/>
      <p:bldP spid="2919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Summary: Tackling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00D56314-0221-1A40-83DF-75D07E7E86A2}"/>
              </a:ext>
            </a:extLst>
          </p:cNvPr>
          <p:cNvSpPr/>
          <p:nvPr/>
        </p:nvSpPr>
        <p:spPr>
          <a:xfrm>
            <a:off x="539552" y="1371600"/>
            <a:ext cx="8371086" cy="43616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52179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916832"/>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8710597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1799477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On DRAM Power Consumption</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634084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27297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More Motivation </a:t>
            </a:r>
            <a:br>
              <a:rPr lang="en-US" sz="4000" dirty="0"/>
            </a:br>
            <a:r>
              <a:rPr lang="en-US" sz="4000" dirty="0"/>
              <a:t>		to Reduce Memory Latency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566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fld id="{71752C56-4F8A-824F-A263-2404B5D536A2}" type="slidenum">
              <a:rPr lang="en-US" smtClean="0"/>
              <a:pPr/>
              <a:t>136</a:t>
            </a:fld>
            <a:endParaRPr lang="en-US"/>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339956314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4: Low-Latency Memory</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14983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Garamond" charset="0"/>
              </a:rPr>
              <a:t>Effect of Runahead in Sun ROCK</a:t>
            </a:r>
          </a:p>
        </p:txBody>
      </p:sp>
      <p:sp>
        <p:nvSpPr>
          <p:cNvPr id="61442" name="Content Placeholder 2"/>
          <p:cNvSpPr>
            <a:spLocks noGrp="1"/>
          </p:cNvSpPr>
          <p:nvPr>
            <p:ph idx="1"/>
          </p:nvPr>
        </p:nvSpPr>
        <p:spPr>
          <a:xfrm>
            <a:off x="228600" y="996950"/>
            <a:ext cx="8610600" cy="5194300"/>
          </a:xfrm>
        </p:spPr>
        <p:txBody>
          <a:bodyPr/>
          <a:lstStyle/>
          <a:p>
            <a:r>
              <a:rPr lang="en-US">
                <a:latin typeface="Tahoma" charset="0"/>
              </a:rPr>
              <a:t>Shailender Chaudhry talk, Aug 2008.</a:t>
            </a:r>
          </a:p>
        </p:txBody>
      </p:sp>
      <p:sp>
        <p:nvSpPr>
          <p:cNvPr id="614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38C461-DC12-3F47-AB34-9450C1B9F5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6144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98638"/>
            <a:ext cx="6464300" cy="414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97928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More on Runahead Execution</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28049665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More on Runahead Execution (Short)</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Effective Alternative to Large Instruction Windows"</a:t>
            </a:r>
            <a:br>
              <a:rPr lang="en-US" sz="2000" dirty="0"/>
            </a:br>
            <a:r>
              <a:rPr lang="en-US" sz="2000" i="1" dirty="0">
                <a:hlinkClick r:id="rId3"/>
              </a:rPr>
              <a:t>IEEE Micro, Special Issue: Micro's Top Picks from Microarchitecture Conferences</a:t>
            </a:r>
            <a:r>
              <a:rPr lang="en-US" sz="2000" i="1" dirty="0"/>
              <a:t> (</a:t>
            </a:r>
            <a:r>
              <a:rPr lang="en-US" sz="2000" b="1" i="1" dirty="0"/>
              <a:t>MICRO TOP PICKS</a:t>
            </a:r>
            <a:r>
              <a:rPr lang="en-US" sz="2000" i="1" dirty="0"/>
              <a:t>)</a:t>
            </a:r>
            <a:r>
              <a:rPr lang="en-US" sz="2000" dirty="0"/>
              <a:t>, Vol. 23, No. 6, pages 20-25, November/December 2003.</a:t>
            </a:r>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pic>
        <p:nvPicPr>
          <p:cNvPr id="7" name="Picture 6"/>
          <p:cNvPicPr>
            <a:picLocks noChangeAspect="1"/>
          </p:cNvPicPr>
          <p:nvPr/>
        </p:nvPicPr>
        <p:blipFill>
          <a:blip r:embed="rId4"/>
          <a:stretch>
            <a:fillRect/>
          </a:stretch>
        </p:blipFill>
        <p:spPr>
          <a:xfrm>
            <a:off x="800100" y="3789040"/>
            <a:ext cx="7543800" cy="2565400"/>
          </a:xfrm>
          <a:prstGeom prst="rect">
            <a:avLst/>
          </a:prstGeom>
        </p:spPr>
      </p:pic>
    </p:spTree>
    <p:extLst>
      <p:ext uri="{BB962C8B-B14F-4D97-AF65-F5344CB8AC3E}">
        <p14:creationId xmlns:p14="http://schemas.microsoft.com/office/powerpoint/2010/main" val="164553408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dirty="0">
                <a:latin typeface="Garamond" charset="0"/>
              </a:rPr>
              <a:t>Runahead Readings</a:t>
            </a:r>
          </a:p>
        </p:txBody>
      </p:sp>
      <p:sp>
        <p:nvSpPr>
          <p:cNvPr id="71682" name="Content Placeholder 2"/>
          <p:cNvSpPr>
            <a:spLocks noGrp="1"/>
          </p:cNvSpPr>
          <p:nvPr>
            <p:ph idx="1"/>
          </p:nvPr>
        </p:nvSpPr>
        <p:spPr>
          <a:xfrm>
            <a:off x="228600" y="996950"/>
            <a:ext cx="8915400" cy="5194300"/>
          </a:xfrm>
        </p:spPr>
        <p:txBody>
          <a:bodyPr/>
          <a:lstStyle/>
          <a:p>
            <a:r>
              <a:rPr lang="en-US" dirty="0">
                <a:latin typeface="Tahoma" charset="0"/>
              </a:rPr>
              <a:t>Required</a:t>
            </a:r>
          </a:p>
          <a:p>
            <a:pPr lvl="1"/>
            <a:r>
              <a:rPr lang="en-US" dirty="0">
                <a:latin typeface="Tahoma" charset="0"/>
                <a:ea typeface="ＭＳ Ｐゴシック" charset="0"/>
              </a:rPr>
              <a:t>Mutlu et al., “</a:t>
            </a:r>
            <a:r>
              <a:rPr lang="en-US" altLang="ja-JP" dirty="0">
                <a:solidFill>
                  <a:srgbClr val="FF0000"/>
                </a:solidFill>
                <a:latin typeface="Tahoma" charset="0"/>
                <a:ea typeface="ＭＳ Ｐゴシック" charset="0"/>
              </a:rPr>
              <a:t>Runahead Execution</a:t>
            </a:r>
            <a:r>
              <a:rPr lang="en-US" dirty="0">
                <a:latin typeface="Tahoma" charset="0"/>
                <a:ea typeface="ＭＳ Ｐゴシック" charset="0"/>
              </a:rPr>
              <a:t>”</a:t>
            </a:r>
            <a:r>
              <a:rPr lang="en-US" altLang="ja-JP" dirty="0">
                <a:latin typeface="Tahoma" charset="0"/>
                <a:ea typeface="ＭＳ Ｐゴシック" charset="0"/>
              </a:rPr>
              <a:t>, HPCA 2003, Top Picks 2003.</a:t>
            </a:r>
          </a:p>
          <a:p>
            <a:pPr lvl="1"/>
            <a:endParaRPr lang="en-US" dirty="0">
              <a:latin typeface="Tahoma" charset="0"/>
              <a:ea typeface="ＭＳ Ｐゴシック" charset="0"/>
            </a:endParaRPr>
          </a:p>
          <a:p>
            <a:r>
              <a:rPr lang="en-US" dirty="0">
                <a:latin typeface="Tahoma" charset="0"/>
              </a:rPr>
              <a:t>Recommended</a:t>
            </a:r>
          </a:p>
          <a:p>
            <a:endParaRPr lang="en-US" dirty="0">
              <a:latin typeface="Tahoma" charset="0"/>
            </a:endParaRPr>
          </a:p>
          <a:p>
            <a:pPr lvl="1"/>
            <a:r>
              <a:rPr lang="en-US" dirty="0">
                <a:latin typeface="Tahoma" charset="0"/>
                <a:ea typeface="ＭＳ Ｐゴシック" charset="0"/>
              </a:rPr>
              <a:t>Mutlu et al., </a:t>
            </a:r>
            <a:r>
              <a:rPr lang="ja-JP" altLang="en-US" dirty="0">
                <a:latin typeface="Tahoma" charset="0"/>
                <a:ea typeface="ＭＳ Ｐゴシック" charset="0"/>
              </a:rPr>
              <a:t>“</a:t>
            </a:r>
            <a:r>
              <a:rPr lang="en-US" altLang="ja-JP" dirty="0">
                <a:solidFill>
                  <a:srgbClr val="0000FF"/>
                </a:solidFill>
                <a:latin typeface="Tahoma" charset="0"/>
                <a:ea typeface="ＭＳ Ｐゴシック" charset="0"/>
              </a:rPr>
              <a:t>Efficient Runahead Execution: Power-Efficient Memory Latency Tolerance</a:t>
            </a:r>
            <a:r>
              <a:rPr lang="en-US" altLang="ja-JP" dirty="0">
                <a:latin typeface="Tahoma" charset="0"/>
                <a:ea typeface="ＭＳ Ｐゴシック" charset="0"/>
              </a:rPr>
              <a:t>,</a:t>
            </a:r>
            <a:r>
              <a:rPr lang="ja-JP" altLang="en-US" dirty="0">
                <a:latin typeface="Tahoma" charset="0"/>
                <a:ea typeface="ＭＳ Ｐゴシック" charset="0"/>
              </a:rPr>
              <a:t>”</a:t>
            </a:r>
            <a:r>
              <a:rPr lang="en-US" altLang="ja-JP" dirty="0">
                <a:latin typeface="Tahoma" charset="0"/>
                <a:ea typeface="ＭＳ Ｐゴシック" charset="0"/>
              </a:rPr>
              <a:t> ISCA 2005, IEEE Micro Top Picks 2006.</a:t>
            </a:r>
          </a:p>
          <a:p>
            <a:pPr lvl="1"/>
            <a:endParaRPr lang="en-US" dirty="0">
              <a:latin typeface="Tahoma" charset="0"/>
              <a:ea typeface="ＭＳ Ｐゴシック" charset="0"/>
            </a:endParaRPr>
          </a:p>
          <a:p>
            <a:pPr lvl="1"/>
            <a:r>
              <a:rPr lang="en-US" dirty="0">
                <a:latin typeface="Tahoma" charset="0"/>
                <a:ea typeface="ＭＳ Ｐゴシック" charset="0"/>
              </a:rPr>
              <a:t>Mutlu et al., “</a:t>
            </a:r>
            <a:r>
              <a:rPr lang="en-US" altLang="ja-JP" dirty="0">
                <a:solidFill>
                  <a:srgbClr val="0000FF"/>
                </a:solidFill>
                <a:latin typeface="Tahoma" charset="0"/>
                <a:ea typeface="ＭＳ Ｐゴシック" charset="0"/>
              </a:rPr>
              <a:t>Address-Value Delta (AVD) Prediction</a:t>
            </a:r>
            <a:r>
              <a:rPr lang="en-US" altLang="ja-JP" dirty="0">
                <a:latin typeface="Tahoma" charset="0"/>
                <a:ea typeface="ＭＳ Ｐゴシック" charset="0"/>
              </a:rPr>
              <a:t>,</a:t>
            </a:r>
            <a:r>
              <a:rPr lang="en-US" dirty="0">
                <a:latin typeface="Tahoma" charset="0"/>
                <a:ea typeface="ＭＳ Ｐゴシック" charset="0"/>
              </a:rPr>
              <a:t>”</a:t>
            </a:r>
            <a:r>
              <a:rPr lang="en-US" altLang="ja-JP" dirty="0">
                <a:latin typeface="Tahoma" charset="0"/>
                <a:ea typeface="ＭＳ Ｐゴシック" charset="0"/>
              </a:rPr>
              <a:t> MICRO 2005.</a:t>
            </a:r>
          </a:p>
          <a:p>
            <a:pPr lvl="1"/>
            <a:endParaRPr lang="en-US" dirty="0">
              <a:latin typeface="Tahoma" charset="0"/>
              <a:ea typeface="ＭＳ Ｐゴシック" charset="0"/>
            </a:endParaRPr>
          </a:p>
          <a:p>
            <a:pPr lvl="1"/>
            <a:r>
              <a:rPr lang="en-US" dirty="0">
                <a:latin typeface="Tahoma" charset="0"/>
                <a:ea typeface="ＭＳ Ｐゴシック" charset="0"/>
              </a:rPr>
              <a:t>Armstrong et al., “</a:t>
            </a:r>
            <a:r>
              <a:rPr lang="en-US" altLang="ja-JP" dirty="0">
                <a:solidFill>
                  <a:srgbClr val="0000FF"/>
                </a:solidFill>
                <a:latin typeface="Tahoma" charset="0"/>
                <a:ea typeface="ＭＳ Ｐゴシック" charset="0"/>
              </a:rPr>
              <a:t>Wrong Path Events</a:t>
            </a:r>
            <a:r>
              <a:rPr lang="en-US" altLang="ja-JP" dirty="0">
                <a:latin typeface="Tahoma" charset="0"/>
                <a:ea typeface="ＭＳ Ｐゴシック" charset="0"/>
              </a:rPr>
              <a:t>,</a:t>
            </a:r>
            <a:r>
              <a:rPr lang="en-US" dirty="0">
                <a:latin typeface="Tahoma" charset="0"/>
                <a:ea typeface="ＭＳ Ｐゴシック" charset="0"/>
              </a:rPr>
              <a:t>”</a:t>
            </a:r>
            <a:r>
              <a:rPr lang="en-US" altLang="ja-JP" dirty="0">
                <a:latin typeface="Tahoma" charset="0"/>
                <a:ea typeface="ＭＳ Ｐゴシック" charset="0"/>
              </a:rPr>
              <a:t> MICRO 2004.</a:t>
            </a: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7168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233983-FEBF-A34E-9DAB-F95C376ECA4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2813805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141943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not designed for low latency</a:t>
            </a:r>
          </a:p>
          <a:p>
            <a:pPr lvl="1"/>
            <a:r>
              <a:rPr lang="en-US" dirty="0"/>
              <a:t>Main focus is cost-per-bit (capacity)</a:t>
            </a:r>
          </a:p>
          <a:p>
            <a:endParaRPr lang="en-US" dirty="0"/>
          </a:p>
          <a:p>
            <a:r>
              <a:rPr lang="en-US" dirty="0">
                <a:solidFill>
                  <a:srgbClr val="FF0000"/>
                </a:solidFill>
              </a:rPr>
              <a:t>Modern DRAM latency is determined by worst case conditions and worst case 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186503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4077072"/>
            <a:ext cx="592980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6706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8062664" cy="1752600"/>
          </a:xfrm>
        </p:spPr>
        <p:txBody>
          <a:bodyPr/>
          <a:lstStyle/>
          <a:p>
            <a:r>
              <a:rPr lang="en-US" dirty="0">
                <a:latin typeface="Garamond" charset="0"/>
              </a:rPr>
              <a:t>Truly 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5250523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875486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8988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18835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mn-ea"/>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mn-ea"/>
                <a:cs typeface="+mn-cs"/>
              </a:rPr>
              <a:t>latency variation in timing parameters</a:t>
            </a:r>
          </a:p>
        </p:txBody>
      </p:sp>
    </p:spTree>
    <p:extLst>
      <p:ext uri="{BB962C8B-B14F-4D97-AF65-F5344CB8AC3E}">
        <p14:creationId xmlns:p14="http://schemas.microsoft.com/office/powerpoint/2010/main" val="1246284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4880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What Causes the Long Memory Latency?</a:t>
            </a:r>
          </a:p>
        </p:txBody>
      </p:sp>
      <p:sp>
        <p:nvSpPr>
          <p:cNvPr id="3" name="Content Placeholder 2"/>
          <p:cNvSpPr>
            <a:spLocks noGrp="1"/>
          </p:cNvSpPr>
          <p:nvPr>
            <p:ph idx="1"/>
          </p:nvPr>
        </p:nvSpPr>
        <p:spPr>
          <a:xfrm>
            <a:off x="228600" y="1052736"/>
            <a:ext cx="8610600" cy="5051648"/>
          </a:xfrm>
        </p:spPr>
        <p:txBody>
          <a:bodyPr/>
          <a:lstStyle/>
          <a:p>
            <a:r>
              <a:rPr lang="en-US" b="1" dirty="0">
                <a:solidFill>
                  <a:srgbClr val="FF0000"/>
                </a:solidFill>
              </a:rPr>
              <a:t>Conservative timing margins! </a:t>
            </a:r>
          </a:p>
          <a:p>
            <a:endParaRPr lang="en-US" dirty="0">
              <a:solidFill>
                <a:srgbClr val="FF0000"/>
              </a:solidFill>
            </a:endParaRPr>
          </a:p>
          <a:p>
            <a:r>
              <a:rPr lang="en-US" dirty="0">
                <a:solidFill>
                  <a:srgbClr val="0000FF"/>
                </a:solidFill>
              </a:rPr>
              <a:t>DRAM timing parameters are set to cover the worst case</a:t>
            </a:r>
          </a:p>
          <a:p>
            <a:pPr lvl="1"/>
            <a:endParaRPr lang="en-US" dirty="0"/>
          </a:p>
          <a:p>
            <a:r>
              <a:rPr lang="en-US" dirty="0">
                <a:solidFill>
                  <a:srgbClr val="FF0000"/>
                </a:solidFill>
              </a:rPr>
              <a:t>Worst-case temperatures </a:t>
            </a:r>
          </a:p>
          <a:p>
            <a:pPr lvl="1"/>
            <a:r>
              <a:rPr lang="en-US" dirty="0"/>
              <a:t>85 degrees vs. common-case</a:t>
            </a:r>
          </a:p>
          <a:p>
            <a:pPr lvl="1"/>
            <a:r>
              <a:rPr lang="en-US" dirty="0"/>
              <a:t>to enable a wide range of operating conditions</a:t>
            </a:r>
          </a:p>
          <a:p>
            <a:r>
              <a:rPr lang="en-US" dirty="0">
                <a:solidFill>
                  <a:srgbClr val="FF0000"/>
                </a:solidFill>
              </a:rPr>
              <a:t>Worst-case devices </a:t>
            </a:r>
          </a:p>
          <a:p>
            <a:pPr lvl="1"/>
            <a:r>
              <a:rPr lang="en-US" dirty="0"/>
              <a:t>DRAM cell with smallest charge across any acceptable device</a:t>
            </a:r>
          </a:p>
          <a:p>
            <a:pPr lvl="1"/>
            <a:r>
              <a:rPr lang="en-US" dirty="0"/>
              <a:t>to tolerate process variation at acceptable yield</a:t>
            </a:r>
          </a:p>
          <a:p>
            <a:pPr lvl="1"/>
            <a:endParaRPr lang="en-US" dirty="0"/>
          </a:p>
          <a:p>
            <a:r>
              <a:rPr lang="en-US" dirty="0">
                <a:solidFill>
                  <a:srgbClr val="0000FF"/>
                </a:solidFill>
              </a:rPr>
              <a:t>This leads to large timing margins for the common case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182582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Understanding and Exploiting</a:t>
            </a:r>
            <a:br>
              <a:rPr lang="en-US" dirty="0">
                <a:latin typeface="Garamond" charset="0"/>
              </a:rPr>
            </a:br>
            <a:r>
              <a:rPr lang="en-US" dirty="0">
                <a:latin typeface="Garamond" charset="0"/>
              </a:rPr>
              <a:t>Variation in DRAM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736919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009846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3964763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the Hardest Problems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18710"/>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06817794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366658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9928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2377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0808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improves single-core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33539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higher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6968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0105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AL-DRAM: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Simple mechanism to reduce latency</a:t>
            </a:r>
          </a:p>
          <a:p>
            <a:pPr marL="0" indent="0">
              <a:buNone/>
            </a:pPr>
            <a:r>
              <a:rPr lang="en-US" dirty="0"/>
              <a:t>   + Significant system performance and energy benefits</a:t>
            </a:r>
          </a:p>
          <a:p>
            <a:pPr marL="0" indent="0">
              <a:buNone/>
            </a:pPr>
            <a:r>
              <a:rPr lang="en-US" dirty="0"/>
              <a:t>      + Benefits higher at low temperature</a:t>
            </a:r>
          </a:p>
          <a:p>
            <a:pPr marL="0" indent="0">
              <a:buNone/>
            </a:pPr>
            <a:r>
              <a:rPr lang="en-US" dirty="0"/>
              <a:t>   + Low cost, low complexity </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temperatures and different DIMMs </a:t>
            </a:r>
            <a:r>
              <a:rPr lang="en-US" dirty="0">
                <a:sym typeface="Wingdings"/>
              </a:rPr>
              <a:t> higher testing cost</a:t>
            </a:r>
          </a:p>
          <a:p>
            <a:pPr marL="0" indent="0">
              <a:buNone/>
            </a:pPr>
            <a:r>
              <a:rPr lang="en-US" dirty="0">
                <a:sym typeface="Wingdings"/>
              </a:rPr>
              <a:t>      (might not be that difficult for low temperatures)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689285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417703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of Latency Variation</a:t>
            </a:r>
          </a:p>
        </p:txBody>
      </p:sp>
      <p:sp>
        <p:nvSpPr>
          <p:cNvPr id="3" name="Content Placeholder 2"/>
          <p:cNvSpPr>
            <a:spLocks noGrp="1"/>
          </p:cNvSpPr>
          <p:nvPr>
            <p:ph idx="1"/>
          </p:nvPr>
        </p:nvSpPr>
        <p:spPr/>
        <p:txBody>
          <a:bodyPr/>
          <a:lstStyle/>
          <a:p>
            <a:r>
              <a:rPr lang="en-US" dirty="0"/>
              <a:t>AL-DRAM exploits latency variation</a:t>
            </a:r>
          </a:p>
          <a:p>
            <a:pPr lvl="1"/>
            <a:r>
              <a:rPr lang="en-US" dirty="0"/>
              <a:t>Across time (different temperatures)</a:t>
            </a:r>
          </a:p>
          <a:p>
            <a:pPr lvl="1"/>
            <a:r>
              <a:rPr lang="en-US" dirty="0"/>
              <a:t>Across chips</a:t>
            </a:r>
          </a:p>
          <a:p>
            <a:pPr lvl="1"/>
            <a:endParaRPr lang="en-US" dirty="0"/>
          </a:p>
          <a:p>
            <a:pPr lvl="1"/>
            <a:endParaRPr lang="en-US" dirty="0"/>
          </a:p>
          <a:p>
            <a:pPr lvl="1"/>
            <a:endParaRPr lang="en-US" dirty="0"/>
          </a:p>
          <a:p>
            <a:r>
              <a:rPr lang="en-US" dirty="0"/>
              <a:t>Is there also latency variation within a chip?</a:t>
            </a:r>
          </a:p>
          <a:p>
            <a:pPr lvl="1"/>
            <a:r>
              <a:rPr lang="en-US" dirty="0"/>
              <a:t>Across different parts of a chip</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24605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4056877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Locality of Activation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3447" y="1447800"/>
            <a:ext cx="6077105" cy="4114800"/>
          </a:xfrm>
        </p:spPr>
      </p:pic>
      <p:sp>
        <p:nvSpPr>
          <p:cNvPr id="8" name="noerr box"/>
          <p:cNvSpPr/>
          <p:nvPr/>
        </p:nvSpPr>
        <p:spPr>
          <a:xfrm rot="5400000">
            <a:off x="1943100" y="3086100"/>
            <a:ext cx="2895600" cy="2286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noerr box"/>
          <p:cNvSpPr/>
          <p:nvPr/>
        </p:nvSpPr>
        <p:spPr>
          <a:xfrm rot="5400000">
            <a:off x="1257300" y="3009900"/>
            <a:ext cx="2895600" cy="3810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banner"/>
          <p:cNvSpPr/>
          <p:nvPr/>
        </p:nvSpPr>
        <p:spPr>
          <a:xfrm>
            <a:off x="0" y="5260187"/>
            <a:ext cx="9144000" cy="11230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Activation errors are concentrated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at certain columns of cells</a:t>
            </a:r>
          </a:p>
        </p:txBody>
      </p:sp>
      <p:sp>
        <p:nvSpPr>
          <p:cNvPr id="3" name="TextBox 2"/>
          <p:cNvSpPr txBox="1"/>
          <p:nvPr/>
        </p:nvSpPr>
        <p:spPr>
          <a:xfrm>
            <a:off x="2514600" y="1216967"/>
            <a:ext cx="3443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One DIMM @ </a:t>
            </a:r>
            <a:r>
              <a:rPr kumimoji="0" lang="en-US" sz="2400" b="0" i="1" u="none" strike="noStrike" kern="1200" cap="none" spc="0" normalizeH="0" baseline="0" noProof="0" dirty="0" err="1">
                <a:ln>
                  <a:noFill/>
                </a:ln>
                <a:solidFill>
                  <a:prstClr val="black"/>
                </a:solidFill>
                <a:effectLst/>
                <a:uLnTx/>
                <a:uFillTx/>
                <a:latin typeface="Gill Sans MT" panose="020B0502020104020203"/>
                <a:ea typeface=""/>
                <a:cs typeface="+mn-cs"/>
              </a:rPr>
              <a:t>tRCD</a:t>
            </a: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=7.5ns</a:t>
            </a:r>
          </a:p>
        </p:txBody>
      </p:sp>
    </p:spTree>
    <p:extLst>
      <p:ext uri="{BB962C8B-B14F-4D97-AF65-F5344CB8AC3E}">
        <p14:creationId xmlns:p14="http://schemas.microsoft.com/office/powerpoint/2010/main" val="358536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1143000"/>
          </a:xfrm>
        </p:spPr>
        <p:txBody>
          <a:bodyPr>
            <a:normAutofit/>
          </a:bodyPr>
          <a:lstStyle/>
          <a:p>
            <a:r>
              <a:rPr lang="en-US" dirty="0"/>
              <a:t>Heterogeneous Latency within A Chip</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16740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FLY-DRAM Configurations</a:t>
            </a:r>
          </a:p>
        </p:txBody>
      </p:sp>
      <p:sp>
        <p:nvSpPr>
          <p:cNvPr id="16" name="Rectangle 15"/>
          <p:cNvSpPr/>
          <p:nvPr/>
        </p:nvSpPr>
        <p:spPr>
          <a:xfrm>
            <a:off x="2190750" y="6019800"/>
            <a:ext cx="5257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1" name="Chart 20"/>
          <p:cNvGraphicFramePr>
            <a:graphicFrameLocks/>
          </p:cNvGraphicFramePr>
          <p:nvPr>
            <p:extLst/>
          </p:nvPr>
        </p:nvGraphicFramePr>
        <p:xfrm>
          <a:off x="762000" y="3485456"/>
          <a:ext cx="7620000" cy="323532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1981200" y="5867400"/>
            <a:ext cx="5467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3" name="Chart 22"/>
          <p:cNvGraphicFramePr>
            <a:graphicFrameLocks/>
          </p:cNvGraphicFramePr>
          <p:nvPr>
            <p:extLst/>
          </p:nvPr>
        </p:nvGraphicFramePr>
        <p:xfrm>
          <a:off x="762000" y="877409"/>
          <a:ext cx="7620000" cy="32385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3357563" y="3251170"/>
            <a:ext cx="2909887" cy="695194"/>
            <a:chOff x="3357563" y="3251170"/>
            <a:chExt cx="2909887" cy="695194"/>
          </a:xfrm>
        </p:grpSpPr>
        <p:sp>
          <p:nvSpPr>
            <p:cNvPr id="10" name="TextBox 9"/>
            <p:cNvSpPr txBox="1"/>
            <p:nvPr/>
          </p:nvSpPr>
          <p:spPr>
            <a:xfrm>
              <a:off x="3371850" y="3546254"/>
              <a:ext cx="289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panose="020B0502020104020203"/>
                  <a:ea typeface=""/>
                  <a:cs typeface="+mn-cs"/>
                </a:rPr>
                <a:t>Profiles of 3 real DIMMs</a:t>
              </a:r>
            </a:p>
          </p:txBody>
        </p:sp>
        <p:sp>
          <p:nvSpPr>
            <p:cNvPr id="3" name="Rounded Rectangle 2"/>
            <p:cNvSpPr/>
            <p:nvPr/>
          </p:nvSpPr>
          <p:spPr>
            <a:xfrm>
              <a:off x="3357563" y="3251170"/>
              <a:ext cx="2671762" cy="336550"/>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pSp>
        <p:nvGrpSpPr>
          <p:cNvPr id="7" name="Group 6"/>
          <p:cNvGrpSpPr/>
          <p:nvPr/>
        </p:nvGrpSpPr>
        <p:grpSpPr>
          <a:xfrm>
            <a:off x="3357563" y="1979935"/>
            <a:ext cx="2900362" cy="3796084"/>
            <a:chOff x="3357563" y="1979935"/>
            <a:chExt cx="2900362" cy="3796084"/>
          </a:xfrm>
        </p:grpSpPr>
        <p:sp>
          <p:nvSpPr>
            <p:cNvPr id="13" name="TextBox 12"/>
            <p:cNvSpPr txBox="1"/>
            <p:nvPr/>
          </p:nvSpPr>
          <p:spPr>
            <a:xfrm>
              <a:off x="3357563" y="2795130"/>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ill Sans MT" panose="020B0502020104020203"/>
                  <a:ea typeface=""/>
                  <a:cs typeface="+mn-cs"/>
                </a:rPr>
                <a:t>12%</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endParaRPr>
            </a:p>
          </p:txBody>
        </p:sp>
        <p:sp>
          <p:nvSpPr>
            <p:cNvPr id="14" name="TextBox 13"/>
            <p:cNvSpPr txBox="1"/>
            <p:nvPr/>
          </p:nvSpPr>
          <p:spPr>
            <a:xfrm>
              <a:off x="4419600" y="2294148"/>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93%</a:t>
              </a:r>
            </a:p>
          </p:txBody>
        </p:sp>
        <p:sp>
          <p:nvSpPr>
            <p:cNvPr id="15" name="TextBox 14"/>
            <p:cNvSpPr txBox="1"/>
            <p:nvPr/>
          </p:nvSpPr>
          <p:spPr>
            <a:xfrm>
              <a:off x="5457825" y="197993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sp>
          <p:nvSpPr>
            <p:cNvPr id="19" name="TextBox 18"/>
            <p:cNvSpPr txBox="1"/>
            <p:nvPr/>
          </p:nvSpPr>
          <p:spPr>
            <a:xfrm>
              <a:off x="3357563" y="537590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13%</a:t>
              </a:r>
            </a:p>
          </p:txBody>
        </p:sp>
        <p:sp>
          <p:nvSpPr>
            <p:cNvPr id="24" name="TextBox 23"/>
            <p:cNvSpPr txBox="1"/>
            <p:nvPr/>
          </p:nvSpPr>
          <p:spPr>
            <a:xfrm>
              <a:off x="4419600" y="483972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74%</a:t>
              </a:r>
            </a:p>
          </p:txBody>
        </p:sp>
        <p:sp>
          <p:nvSpPr>
            <p:cNvPr id="25" name="TextBox 24"/>
            <p:cNvSpPr txBox="1"/>
            <p:nvPr/>
          </p:nvSpPr>
          <p:spPr>
            <a:xfrm>
              <a:off x="5457825" y="466128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grpSp>
      <p:sp>
        <p:nvSpPr>
          <p:cNvPr id="17" name="TextBox 16"/>
          <p:cNvSpPr txBox="1"/>
          <p:nvPr/>
        </p:nvSpPr>
        <p:spPr>
          <a:xfrm>
            <a:off x="7315200" y="1493934"/>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tRCD</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18" name="TextBox 17"/>
          <p:cNvSpPr txBox="1"/>
          <p:nvPr/>
        </p:nvSpPr>
        <p:spPr>
          <a:xfrm>
            <a:off x="7448550" y="41018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tRP</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6" name="Rectangle 5"/>
          <p:cNvSpPr/>
          <p:nvPr/>
        </p:nvSpPr>
        <p:spPr>
          <a:xfrm>
            <a:off x="3248238" y="1219200"/>
            <a:ext cx="2828712"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p:cNvSpPr/>
          <p:nvPr/>
        </p:nvSpPr>
        <p:spPr>
          <a:xfrm>
            <a:off x="6091236" y="1158181"/>
            <a:ext cx="1204914"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TextBox 26"/>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106679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33860695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a:t>FLY-DRAM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Reduces latency significantly</a:t>
            </a:r>
          </a:p>
          <a:p>
            <a:pPr marL="0" indent="0">
              <a:buNone/>
            </a:pPr>
            <a:r>
              <a:rPr lang="en-US" dirty="0"/>
              <a:t>      + Exploits significant within-chip latency variation</a:t>
            </a:r>
          </a:p>
          <a:p>
            <a:pPr marL="0" indent="0">
              <a:buNone/>
            </a:pPr>
            <a:endParaRPr lang="en-US" dirty="0"/>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parts of a chip </a:t>
            </a:r>
            <a:r>
              <a:rPr lang="en-US" dirty="0">
                <a:sym typeface="Wingdings"/>
              </a:rPr>
              <a:t> higher testing cost</a:t>
            </a:r>
          </a:p>
          <a:p>
            <a:pPr marL="0" indent="0">
              <a:buNone/>
            </a:pPr>
            <a:r>
              <a:rPr lang="en-US" dirty="0">
                <a:sym typeface="Wingdings"/>
              </a:rPr>
              <a:t>    - Slightly more complicated controller</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92952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12143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924800" cy="1752600"/>
          </a:xfrm>
        </p:spPr>
        <p:txBody>
          <a:bodyPr/>
          <a:lstStyle/>
          <a:p>
            <a:r>
              <a:rPr lang="en-US"/>
              <a:t>Why Is There </a:t>
            </a:r>
            <a:br>
              <a:rPr lang="en-US"/>
            </a:br>
            <a:r>
              <a:rPr lang="en-US"/>
              <a:t>	Spatial Latency Variation </a:t>
            </a:r>
            <a:br>
              <a:rPr lang="en-US"/>
            </a:br>
            <a:r>
              <a:rPr lang="en-US"/>
              <a:t>				Within a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6949064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4472C4">
                      <a:lumMod val="75000"/>
                    </a:srgbClr>
                  </a:solidFill>
                  <a:effectLst/>
                  <a:uLnTx/>
                  <a:uFillTx/>
                  <a:latin typeface="Calibri Light"/>
                  <a:ea typeface="+mn-ea"/>
                  <a:cs typeface="+mn-cs"/>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prstClr val="black"/>
                </a:solidFill>
                <a:effectLst/>
                <a:uLnTx/>
                <a:uFillTx/>
                <a:latin typeface="Calibri Light"/>
                <a:ea typeface="+mj-ea"/>
                <a:cs typeface="+mj-cs"/>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Systematic variation</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 in cell access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a:ea typeface="+mn-ea"/>
                <a:cs typeface="+mn-cs"/>
              </a:rPr>
              <a:t>caused by the </a:t>
            </a:r>
            <a:r>
              <a:rPr kumimoji="0" lang="en-US" sz="3600" b="1" i="1" u="none" strike="noStrike" kern="1200" cap="none" spc="0" normalizeH="0" baseline="0" noProof="0" dirty="0">
                <a:ln>
                  <a:noFill/>
                </a:ln>
                <a:solidFill>
                  <a:prstClr val="white"/>
                </a:solidFill>
                <a:effectLst/>
                <a:uLnTx/>
                <a:uFillTx/>
                <a:latin typeface="Calibri"/>
                <a:ea typeface="+mn-ea"/>
                <a:cs typeface="+mn-cs"/>
              </a:rPr>
              <a:t>physical organization</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 </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a:t>
              </a:r>
              <a:r>
                <a:rPr kumimoji="0" lang="en-US" sz="2800" b="0" i="0" u="none" strike="noStrike" kern="1200" cap="none" spc="0" normalizeH="0" baseline="0" noProof="0" dirty="0" err="1">
                  <a:ln>
                    <a:noFill/>
                  </a:ln>
                  <a:solidFill>
                    <a:srgbClr val="ED7D31">
                      <a:lumMod val="75000"/>
                    </a:srgbClr>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 driver</a:t>
              </a:r>
            </a:p>
          </p:txBody>
        </p:sp>
      </p:grpSp>
    </p:spTree>
    <p:extLst>
      <p:ext uri="{BB962C8B-B14F-4D97-AF65-F5344CB8AC3E}">
        <p14:creationId xmlns:p14="http://schemas.microsoft.com/office/powerpoint/2010/main" val="316654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Profile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rPr>
              <a:t>only</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 </a:t>
            </a:r>
            <a:r>
              <a:rPr kumimoji="0" lang="en-US" sz="3600" b="1" i="1" u="none" strike="noStrike" kern="1200" cap="none" spc="-100" normalizeH="0" baseline="0" noProof="0" dirty="0">
                <a:ln>
                  <a:noFill/>
                </a:ln>
                <a:solidFill>
                  <a:srgbClr val="ED7D31">
                    <a:lumMod val="75000"/>
                  </a:srgbClr>
                </a:solidFill>
                <a:effectLst/>
                <a:uLnTx/>
                <a:uFillTx/>
                <a:latin typeface="Calibri Light"/>
                <a:ea typeface="+mn-ea"/>
                <a:cs typeface="+mn-cs"/>
              </a:rPr>
              <a:t>slow regions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Dynamic</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&amp;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low cost </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latency optimization</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304494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design-induced</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process</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Combine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error-correcting codes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&amp;</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Reliably</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reduce DRAM latency</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14415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219832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60" normalizeH="0" baseline="0" noProof="0" dirty="0">
                <a:ln>
                  <a:noFill/>
                </a:ln>
                <a:solidFill>
                  <a:prstClr val="black"/>
                </a:solidFill>
                <a:effectLst/>
                <a:uLnTx/>
                <a:uFillTx/>
                <a:latin typeface="Calibri Light"/>
                <a:ea typeface="+mj-ea"/>
                <a:cs typeface="+mj-cs"/>
              </a:rPr>
              <a:t>DIVA-DRAM Reduces Latency</a:t>
            </a:r>
            <a:endParaRPr kumimoji="0" lang="en-US" sz="5400" b="1" i="0" u="none" strike="noStrike" kern="1200" cap="none" spc="-60" normalizeH="0" baseline="0" noProof="0" dirty="0">
              <a:ln>
                <a:noFill/>
              </a:ln>
              <a:solidFill>
                <a:prstClr val="black"/>
              </a:solidFill>
              <a:effectLst/>
              <a:uLnTx/>
              <a:uFillTx/>
              <a:latin typeface="Calibri Light"/>
              <a:ea typeface="+mj-ea"/>
              <a:cs typeface="+mj-cs"/>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a:ea typeface="+mn-ea"/>
                <a:cs typeface="+mn-cs"/>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Calibri Light"/>
                <a:ea typeface="+mn-ea"/>
                <a:cs typeface="+mn-cs"/>
              </a:rPr>
              <a:t>DIVA-DRAM </a:t>
            </a:r>
            <a:r>
              <a:rPr kumimoji="0" lang="en-US" sz="3600" b="1" i="1" u="none" strike="noStrike" kern="1200" cap="none" spc="-100" normalizeH="0" baseline="0" noProof="0" dirty="0">
                <a:ln>
                  <a:noFill/>
                </a:ln>
                <a:solidFill>
                  <a:prstClr val="white"/>
                </a:solidFill>
                <a:effectLst/>
                <a:uLnTx/>
                <a:uFillTx/>
                <a:latin typeface="Calibri"/>
                <a:ea typeface="+mn-ea"/>
                <a:cs typeface="+mn-cs"/>
              </a:rPr>
              <a:t>reduces latency more aggressively</a:t>
            </a:r>
            <a:br>
              <a:rPr kumimoji="0" lang="en-US" sz="3600" b="1" i="1" u="none" strike="noStrike" kern="1200" cap="none" spc="-100" normalizeH="0" baseline="0" noProof="0" dirty="0">
                <a:ln>
                  <a:noFill/>
                </a:ln>
                <a:solidFill>
                  <a:prstClr val="white"/>
                </a:solidFill>
                <a:effectLst/>
                <a:uLnTx/>
                <a:uFillTx/>
                <a:latin typeface="Calibri"/>
                <a:ea typeface="+mn-ea"/>
                <a:cs typeface="+mn-cs"/>
              </a:rPr>
            </a:br>
            <a:r>
              <a:rPr kumimoji="0" lang="en-US" sz="3600" b="0" i="0" u="none" strike="noStrike" kern="1200" cap="none" spc="-100" normalizeH="0" baseline="0" noProof="0" dirty="0">
                <a:ln>
                  <a:noFill/>
                </a:ln>
                <a:solidFill>
                  <a:prstClr val="white"/>
                </a:solidFill>
                <a:effectLst/>
                <a:uLnTx/>
                <a:uFillTx/>
                <a:latin typeface="Calibri Light"/>
                <a:ea typeface="+mn-ea"/>
                <a:cs typeface="+mn-cs"/>
              </a:rPr>
              <a:t>and uses ECC to correct random slow cells</a:t>
            </a:r>
          </a:p>
        </p:txBody>
      </p:sp>
    </p:spTree>
    <p:extLst>
      <p:ext uri="{BB962C8B-B14F-4D97-AF65-F5344CB8AC3E}">
        <p14:creationId xmlns:p14="http://schemas.microsoft.com/office/powerpoint/2010/main" val="974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066800"/>
          </a:xfrm>
        </p:spPr>
        <p:txBody>
          <a:bodyPr/>
          <a:lstStyle/>
          <a:p>
            <a:r>
              <a:rPr lang="en-US"/>
              <a:t>DIVA-DRAM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Automatically finds the lowest reliable operating latency at system runtime (lower production-time testing cost)</a:t>
            </a:r>
          </a:p>
          <a:p>
            <a:pPr marL="0" indent="0">
              <a:buNone/>
            </a:pPr>
            <a:r>
              <a:rPr lang="en-US" dirty="0"/>
              <a:t>   + Reduces latency more than prior methods (w/ ECC)</a:t>
            </a:r>
          </a:p>
          <a:p>
            <a:pPr marL="0" indent="0">
              <a:buNone/>
            </a:pPr>
            <a:r>
              <a:rPr lang="en-US" dirty="0"/>
              <a:t>   + Reduces latency at high temperatures as well</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knowledge of inherently-slow regions</a:t>
            </a:r>
            <a:endParaRPr lang="en-US" dirty="0">
              <a:sym typeface="Wingdings"/>
            </a:endParaRPr>
          </a:p>
          <a:p>
            <a:pPr marL="0" indent="0">
              <a:buNone/>
            </a:pPr>
            <a:r>
              <a:rPr lang="en-US" dirty="0">
                <a:sym typeface="Wingdings"/>
              </a:rPr>
              <a:t>    - Requires ECC (Error Correcting Codes)</a:t>
            </a:r>
          </a:p>
          <a:p>
            <a:pPr marL="0" indent="0">
              <a:buNone/>
            </a:pPr>
            <a:r>
              <a:rPr lang="en-US" dirty="0">
                <a:sym typeface="Wingdings"/>
              </a:rPr>
              <a:t>    - Imposes overhead during runtime profiling</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618696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21606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Understanding &amp;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18819322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DRAM Power Consumption</a:t>
            </a:r>
          </a:p>
        </p:txBody>
      </p:sp>
      <p:sp>
        <p:nvSpPr>
          <p:cNvPr id="3" name="Content Placeholder 2"/>
          <p:cNvSpPr>
            <a:spLocks noGrp="1"/>
          </p:cNvSpPr>
          <p:nvPr>
            <p:ph idx="1"/>
          </p:nvPr>
        </p:nvSpPr>
        <p:spPr/>
        <p:txBody>
          <a:bodyPr/>
          <a:lstStyle/>
          <a:p>
            <a:r>
              <a:rPr lang="en-US" u="sng" dirty="0">
                <a:solidFill>
                  <a:srgbClr val="FF0000"/>
                </a:solidFill>
              </a:rPr>
              <a:t>Problem</a:t>
            </a:r>
            <a:r>
              <a:rPr lang="en-US" dirty="0">
                <a:solidFill>
                  <a:srgbClr val="FF0000"/>
                </a:solidFill>
              </a:rPr>
              <a:t>: High DRAM (memory) power in today’s systems</a:t>
            </a:r>
          </a:p>
          <a:p>
            <a:pPr lvl="1"/>
            <a:endParaRPr lang="en-US" dirty="0"/>
          </a:p>
          <a:p>
            <a:pPr lvl="1"/>
            <a:endParaRPr lang="en-US" dirty="0">
              <a:solidFill>
                <a:schemeClr val="accent1"/>
              </a:solidFill>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005" y="2625671"/>
            <a:ext cx="1726130" cy="2326523"/>
          </a:xfrm>
          <a:prstGeom prst="rect">
            <a:avLst/>
          </a:prstGeom>
        </p:spPr>
      </p:pic>
      <p:sp>
        <p:nvSpPr>
          <p:cNvPr id="7" name="TextBox 6"/>
          <p:cNvSpPr txBox="1"/>
          <p:nvPr/>
        </p:nvSpPr>
        <p:spPr>
          <a:xfrm>
            <a:off x="514349" y="5207352"/>
            <a:ext cx="4224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POWER7 (</a:t>
            </a:r>
            <a:r>
              <a:rPr kumimoji="0" lang="en-US" sz="1600" b="0" i="0" u="none" strike="noStrike" kern="1200" cap="none" spc="0" normalizeH="0" baseline="0" noProof="0" dirty="0">
                <a:ln>
                  <a:noFill/>
                </a:ln>
                <a:solidFill>
                  <a:prstClr val="black"/>
                </a:solidFill>
                <a:effectLst/>
                <a:uLnTx/>
                <a:uFillTx/>
                <a:latin typeface="Gill Sans MT"/>
                <a:ea typeface=""/>
                <a:cs typeface="+mn-cs"/>
              </a:rPr>
              <a:t>Ware+, HPCA’10</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p:txBody>
      </p:sp>
      <p:sp>
        <p:nvSpPr>
          <p:cNvPr id="8" name="TextBox 7"/>
          <p:cNvSpPr txBox="1"/>
          <p:nvPr/>
        </p:nvSpPr>
        <p:spPr>
          <a:xfrm>
            <a:off x="4948709" y="5253518"/>
            <a:ext cx="3383106" cy="830997"/>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GPU (</a:t>
            </a:r>
            <a:r>
              <a:rPr kumimoji="0" lang="en-US" sz="1600" b="0" i="0" u="none" strike="noStrike" kern="1200" cap="none" spc="0" normalizeH="0" baseline="0" noProof="0" dirty="0">
                <a:ln>
                  <a:noFill/>
                </a:ln>
                <a:solidFill>
                  <a:prstClr val="black"/>
                </a:solidFill>
                <a:effectLst/>
                <a:uLnTx/>
                <a:uFillTx/>
                <a:latin typeface="Gill Sans MT"/>
                <a:ea typeface=""/>
                <a:cs typeface="+mn-cs"/>
              </a:rPr>
              <a:t>Paul+, ISCA’15</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a:ea typeface=""/>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8800">
                        <a14:foregroundMark x1="25400" y1="54872" x2="25400" y2="54872"/>
                        <a14:foregroundMark x1="40200" y1="47949" x2="40200" y2="47949"/>
                      </a14:backgroundRemoval>
                    </a14:imgEffect>
                  </a14:imgLayer>
                </a14:imgProps>
              </a:ext>
              <a:ext uri="{28A0092B-C50C-407E-A947-70E740481C1C}">
                <a14:useLocalDpi xmlns:a14="http://schemas.microsoft.com/office/drawing/2010/main" val="0"/>
              </a:ext>
            </a:extLst>
          </a:blip>
          <a:stretch>
            <a:fillRect/>
          </a:stretch>
        </p:blipFill>
        <p:spPr>
          <a:xfrm>
            <a:off x="5440668" y="3064195"/>
            <a:ext cx="2179332" cy="1699879"/>
          </a:xfrm>
          <a:prstGeom prst="rect">
            <a:avLst/>
          </a:prstGeom>
        </p:spPr>
      </p:pic>
    </p:spTree>
    <p:extLst>
      <p:ext uri="{BB962C8B-B14F-4D97-AF65-F5344CB8AC3E}">
        <p14:creationId xmlns:p14="http://schemas.microsoft.com/office/powerpoint/2010/main" val="2438186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8808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Testing Platform</a:t>
            </a:r>
          </a:p>
        </p:txBody>
      </p:sp>
      <p:sp>
        <p:nvSpPr>
          <p:cNvPr id="3" name="Content Placeholder 2"/>
          <p:cNvSpPr>
            <a:spLocks noGrp="1"/>
          </p:cNvSpPr>
          <p:nvPr>
            <p:ph idx="1"/>
          </p:nvPr>
        </p:nvSpPr>
        <p:spPr/>
        <p:txBody>
          <a:bodyPr/>
          <a:lstStyle/>
          <a:p>
            <a:pPr marL="0" indent="0">
              <a:buNone/>
            </a:pPr>
            <a:r>
              <a:rPr lang="en-US" sz="3600" b="1" dirty="0" err="1"/>
              <a:t>SoftMC</a:t>
            </a:r>
            <a:r>
              <a:rPr lang="en-US" sz="3600" b="1" dirty="0"/>
              <a:t> </a:t>
            </a:r>
            <a:r>
              <a:rPr lang="en-US" sz="2000" dirty="0"/>
              <a:t>[Hassan+, HPCA’17]</a:t>
            </a:r>
            <a:r>
              <a:rPr lang="en-US" dirty="0"/>
              <a:t>: FPGA testing platform to </a:t>
            </a:r>
          </a:p>
          <a:p>
            <a:pPr marL="0" indent="0">
              <a:buNone/>
            </a:pPr>
            <a:r>
              <a:rPr lang="en-US" dirty="0"/>
              <a:t>1) </a:t>
            </a:r>
            <a:r>
              <a:rPr lang="en-US" dirty="0">
                <a:solidFill>
                  <a:srgbClr val="0070C0"/>
                </a:solidFill>
              </a:rPr>
              <a:t>Adjust supply voltage </a:t>
            </a:r>
            <a:r>
              <a:rPr lang="en-US" dirty="0"/>
              <a:t>to DRAM modules</a:t>
            </a:r>
          </a:p>
          <a:p>
            <a:pPr marL="0" indent="0">
              <a:buNone/>
            </a:pPr>
            <a:r>
              <a:rPr lang="en-US" dirty="0"/>
              <a:t>2) </a:t>
            </a:r>
            <a:r>
              <a:rPr lang="en-US" dirty="0">
                <a:solidFill>
                  <a:srgbClr val="0070C0"/>
                </a:solidFill>
              </a:rPr>
              <a:t>Schedule DRAM commands </a:t>
            </a:r>
            <a:r>
              <a:rPr lang="en-US" dirty="0"/>
              <a:t>to DRAM modules</a:t>
            </a:r>
          </a:p>
          <a:p>
            <a:pPr marL="457200" lvl="1" indent="0">
              <a:buNone/>
            </a:pPr>
            <a:r>
              <a:rPr lang="en-US" dirty="0">
                <a:solidFill>
                  <a:srgbClr val="FF0000"/>
                </a:solidFill>
              </a:rPr>
              <a:t>Existing systems: DRAM commands not exposed to users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560" y="3495663"/>
            <a:ext cx="4545540" cy="2289187"/>
          </a:xfrm>
          <a:prstGeom prst="rect">
            <a:avLst/>
          </a:prstGeom>
        </p:spPr>
      </p:pic>
      <p:sp>
        <p:nvSpPr>
          <p:cNvPr id="14" name="TextBox 13"/>
          <p:cNvSpPr txBox="1"/>
          <p:nvPr/>
        </p:nvSpPr>
        <p:spPr>
          <a:xfrm>
            <a:off x="6873786" y="3824517"/>
            <a:ext cx="2208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Voltage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controller</a:t>
            </a:r>
          </a:p>
        </p:txBody>
      </p:sp>
      <p:sp>
        <p:nvSpPr>
          <p:cNvPr id="15" name="Rectangle 14"/>
          <p:cNvSpPr/>
          <p:nvPr/>
        </p:nvSpPr>
        <p:spPr>
          <a:xfrm>
            <a:off x="2952542" y="3957177"/>
            <a:ext cx="502140" cy="981676"/>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TextBox 15"/>
          <p:cNvSpPr txBox="1"/>
          <p:nvPr/>
        </p:nvSpPr>
        <p:spPr>
          <a:xfrm>
            <a:off x="516888" y="3824517"/>
            <a:ext cx="1667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DRAM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module</a:t>
            </a:r>
          </a:p>
        </p:txBody>
      </p:sp>
      <p:sp>
        <p:nvSpPr>
          <p:cNvPr id="18" name="TextBox 17"/>
          <p:cNvSpPr txBox="1"/>
          <p:nvPr/>
        </p:nvSpPr>
        <p:spPr>
          <a:xfrm>
            <a:off x="3666163" y="4115904"/>
            <a:ext cx="1502334" cy="646331"/>
          </a:xfrm>
          <a:prstGeom prst="rect">
            <a:avLst/>
          </a:prstGeom>
          <a:solidFill>
            <a:schemeClr val="bg1">
              <a:alpha val="62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MT"/>
                <a:ea typeface=""/>
                <a:cs typeface="+mn-cs"/>
              </a:rPr>
              <a:t>FPGA</a:t>
            </a:r>
          </a:p>
        </p:txBody>
      </p:sp>
      <p:sp>
        <p:nvSpPr>
          <p:cNvPr id="20" name="Down Arrow 19"/>
          <p:cNvSpPr/>
          <p:nvPr/>
        </p:nvSpPr>
        <p:spPr>
          <a:xfrm rot="16200000">
            <a:off x="2181288" y="3990450"/>
            <a:ext cx="378471" cy="745352"/>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Down Arrow 20"/>
          <p:cNvSpPr/>
          <p:nvPr/>
        </p:nvSpPr>
        <p:spPr>
          <a:xfrm rot="5400000">
            <a:off x="6386797" y="4097457"/>
            <a:ext cx="378471" cy="53133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a:hlinkClick r:id="rId4"/>
          </p:cNvPr>
          <p:cNvSpPr txBox="1"/>
          <p:nvPr/>
        </p:nvSpPr>
        <p:spPr>
          <a:xfrm>
            <a:off x="1651393" y="6078204"/>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Tree>
    <p:extLst>
      <p:ext uri="{BB962C8B-B14F-4D97-AF65-F5344CB8AC3E}">
        <p14:creationId xmlns:p14="http://schemas.microsoft.com/office/powerpoint/2010/main" val="28571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kern="0" dirty="0"/>
              <a:t>Reliability Worsens with Lower</a:t>
            </a:r>
            <a:r>
              <a:rPr lang="en-US" kern="0" spc="300" dirty="0"/>
              <a:t> </a:t>
            </a:r>
            <a:r>
              <a:rPr lang="en-US" kern="0" dirty="0"/>
              <a:t>Voltage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941" y="1415492"/>
            <a:ext cx="8674259" cy="4567508"/>
          </a:xfrm>
        </p:spPr>
      </p:pic>
      <p:sp>
        <p:nvSpPr>
          <p:cNvPr id="3" name="curtain"/>
          <p:cNvSpPr/>
          <p:nvPr/>
        </p:nvSpPr>
        <p:spPr>
          <a:xfrm>
            <a:off x="1539240" y="1974655"/>
            <a:ext cx="7299960" cy="3210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nom_volt"/>
          <p:cNvGrpSpPr/>
          <p:nvPr/>
        </p:nvGrpSpPr>
        <p:grpSpPr>
          <a:xfrm>
            <a:off x="7854635" y="4061894"/>
            <a:ext cx="984565" cy="988296"/>
            <a:chOff x="7345808" y="4937334"/>
            <a:chExt cx="984565" cy="988296"/>
          </a:xfrm>
        </p:grpSpPr>
        <p:sp>
          <p:nvSpPr>
            <p:cNvPr id="12" name="Down Arrow 11"/>
            <p:cNvSpPr/>
            <p:nvPr/>
          </p:nvSpPr>
          <p:spPr>
            <a:xfrm>
              <a:off x="7660289" y="5652768"/>
              <a:ext cx="355601"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p:cNvSpPr txBox="1"/>
            <p:nvPr/>
          </p:nvSpPr>
          <p:spPr>
            <a:xfrm>
              <a:off x="7345808" y="4937334"/>
              <a:ext cx="9845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800" b="0"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solidFill>
                  <a:effectLst/>
                  <a:uLnTx/>
                  <a:uFillTx/>
                  <a:latin typeface="Gill Sans MT"/>
                  <a:ea typeface=""/>
                  <a:cs typeface="+mn-cs"/>
                </a:rPr>
                <a:t>Voltage</a:t>
              </a:r>
            </a:p>
          </p:txBody>
        </p:sp>
      </p:grpSp>
      <p:grpSp>
        <p:nvGrpSpPr>
          <p:cNvPr id="31" name="Group 30"/>
          <p:cNvGrpSpPr/>
          <p:nvPr/>
        </p:nvGrpSpPr>
        <p:grpSpPr>
          <a:xfrm>
            <a:off x="5228027" y="3837665"/>
            <a:ext cx="2296960" cy="1212525"/>
            <a:chOff x="5228027" y="3837665"/>
            <a:chExt cx="2296960" cy="1212525"/>
          </a:xfrm>
        </p:grpSpPr>
        <p:cxnSp>
          <p:nvCxnSpPr>
            <p:cNvPr id="18" name="Straight Arrow Connector 17"/>
            <p:cNvCxnSpPr/>
            <p:nvPr/>
          </p:nvCxnSpPr>
          <p:spPr>
            <a:xfrm>
              <a:off x="6495676" y="4545551"/>
              <a:ext cx="1029311"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28027" y="4545551"/>
              <a:ext cx="656237"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31731" y="3837665"/>
              <a:ext cx="22932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Min. voltage (</a:t>
              </a:r>
              <a:r>
                <a:rPr kumimoji="0" lang="en-US" sz="2000" b="1" i="0" u="none" strike="noStrike" kern="1200" cap="none" spc="0" normalizeH="0" baseline="0" noProof="0" dirty="0">
                  <a:ln>
                    <a:noFill/>
                  </a:ln>
                  <a:solidFill>
                    <a:prstClr val="black"/>
                  </a:solidFill>
                  <a:effectLst/>
                  <a:uLnTx/>
                  <a:uFillTx/>
                  <a:latin typeface="Gill Sans MT"/>
                  <a:ea typeface=""/>
                  <a:cs typeface="+mn-cs"/>
                </a:rPr>
                <a:t>V</a:t>
              </a:r>
              <a:r>
                <a:rPr kumimoji="0" lang="en-US" sz="2000" b="1" i="0" u="none" strike="noStrike" kern="1200" cap="none" spc="0" normalizeH="0" baseline="-25000" noProof="0" dirty="0">
                  <a:ln>
                    <a:noFill/>
                  </a:ln>
                  <a:solidFill>
                    <a:prstClr val="black"/>
                  </a:solidFill>
                  <a:effectLst/>
                  <a:uLnTx/>
                  <a:uFillTx/>
                  <a:latin typeface="Gill Sans MT"/>
                  <a:ea typeface=""/>
                  <a:cs typeface="+mn-cs"/>
                </a:rPr>
                <a:t>min</a:t>
              </a:r>
              <a:r>
                <a:rPr kumimoji="0" lang="en-US" sz="2000" b="0" i="0" u="none" strike="noStrike" kern="1200" cap="none" spc="0" normalizeH="0" baseline="0" noProof="0" dirty="0">
                  <a:ln>
                    <a:noFill/>
                  </a:ln>
                  <a:solidFill>
                    <a:prstClr val="black"/>
                  </a:solidFill>
                  <a:effectLst/>
                  <a:uLnTx/>
                  <a:uFillTx/>
                  <a:latin typeface="Gill Sans MT"/>
                  <a:ea typeface=""/>
                  <a:cs typeface="+mn-cs"/>
                </a:rPr>
                <a:t>) without errors</a:t>
              </a:r>
            </a:p>
          </p:txBody>
        </p:sp>
      </p:grpSp>
      <p:sp>
        <p:nvSpPr>
          <p:cNvPr id="28" name="Rectangle 27"/>
          <p:cNvSpPr/>
          <p:nvPr/>
        </p:nvSpPr>
        <p:spPr>
          <a:xfrm>
            <a:off x="0" y="5182987"/>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Reducing voltage below V</a:t>
            </a:r>
            <a:r>
              <a:rPr kumimoji="0" lang="en-US" sz="3200" b="0" i="0" u="none" strike="noStrike" kern="1200" cap="none" spc="0" normalizeH="0" baseline="-25000" noProof="0" dirty="0">
                <a:ln>
                  <a:noFill/>
                </a:ln>
                <a:solidFill>
                  <a:prstClr val="white"/>
                </a:solidFill>
                <a:effectLst/>
                <a:uLnTx/>
                <a:uFillTx/>
                <a:latin typeface="Futura Medium" charset="0"/>
                <a:ea typeface="Futura Medium" charset="0"/>
                <a:cs typeface="Futura Medium" charset="0"/>
              </a:rPr>
              <a:t>min</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 causes </a:t>
            </a:r>
            <a:b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b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an increasing number of errors</a:t>
            </a:r>
          </a:p>
        </p:txBody>
      </p:sp>
      <p:sp>
        <p:nvSpPr>
          <p:cNvPr id="5" name="TextBox 4"/>
          <p:cNvSpPr txBox="1"/>
          <p:nvPr/>
        </p:nvSpPr>
        <p:spPr>
          <a:xfrm>
            <a:off x="4702953" y="2400963"/>
            <a:ext cx="33508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Errors induced </a:t>
            </a:r>
            <a:r>
              <a:rPr kumimoji="0" lang="en-US" sz="2000" b="1" i="1" u="none" strike="noStrike" kern="1200" cap="none" spc="0" normalizeH="0" baseline="0" noProof="0">
                <a:ln>
                  <a:noFill/>
                </a:ln>
                <a:solidFill>
                  <a:prstClr val="black"/>
                </a:solidFill>
                <a:effectLst/>
                <a:uLnTx/>
                <a:uFillTx/>
                <a:latin typeface="Gill Sans MT"/>
                <a:ea typeface=""/>
                <a:cs typeface="+mn-cs"/>
              </a:rPr>
              <a:t>by </a:t>
            </a:r>
            <a:br>
              <a:rPr kumimoji="0" lang="en-US" sz="2000" b="1" i="1" u="none" strike="noStrike" kern="1200" cap="none" spc="0" normalizeH="0" baseline="0" noProof="0">
                <a:ln>
                  <a:noFill/>
                </a:ln>
                <a:solidFill>
                  <a:prstClr val="black"/>
                </a:solidFill>
                <a:effectLst/>
                <a:uLnTx/>
                <a:uFillTx/>
                <a:latin typeface="Gill Sans MT"/>
                <a:ea typeface=""/>
                <a:cs typeface="+mn-cs"/>
              </a:rPr>
            </a:br>
            <a:r>
              <a:rPr kumimoji="0" lang="en-US" sz="2000" b="1" i="1" u="none" strike="noStrike" kern="1200" cap="none" spc="0" normalizeH="0" baseline="0" noProof="0">
                <a:ln>
                  <a:noFill/>
                </a:ln>
                <a:solidFill>
                  <a:prstClr val="black"/>
                </a:solidFill>
                <a:effectLst/>
                <a:uLnTx/>
                <a:uFillTx/>
                <a:latin typeface="Gill Sans MT"/>
                <a:ea typeface=""/>
                <a:cs typeface="+mn-cs"/>
              </a:rPr>
              <a:t>reduced-voltage </a:t>
            </a:r>
            <a:r>
              <a:rPr kumimoji="0" lang="en-US" sz="2000" b="1" i="1" u="none" strike="noStrike" kern="1200" cap="none" spc="0" normalizeH="0" baseline="0" noProof="0" dirty="0">
                <a:ln>
                  <a:noFill/>
                </a:ln>
                <a:solidFill>
                  <a:prstClr val="black"/>
                </a:solidFill>
                <a:effectLst/>
                <a:uLnTx/>
                <a:uFillTx/>
                <a:latin typeface="Gill Sans MT"/>
                <a:ea typeface=""/>
                <a:cs typeface="+mn-cs"/>
              </a:rPr>
              <a:t>operation</a:t>
            </a:r>
          </a:p>
        </p:txBody>
      </p:sp>
    </p:spTree>
    <p:extLst>
      <p:ext uri="{BB962C8B-B14F-4D97-AF65-F5344CB8AC3E}">
        <p14:creationId xmlns:p14="http://schemas.microsoft.com/office/powerpoint/2010/main" val="8904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8" name="Chart 7"/>
          <p:cNvGraphicFramePr>
            <a:graphicFrameLocks/>
          </p:cNvGraphicFramePr>
          <p:nvPr>
            <p:extLst/>
          </p:nvPr>
        </p:nvGraphicFramePr>
        <p:xfrm>
          <a:off x="4362399" y="2351910"/>
          <a:ext cx="4533997" cy="3267364"/>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p:cNvSpPr txBox="1"/>
          <p:nvPr/>
        </p:nvSpPr>
        <p:spPr>
          <a:xfrm>
            <a:off x="282433" y="1245696"/>
            <a:ext cx="81599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Detailed circuit simulations (SPICE) of a DRAM cell array to model the behavior of DRAM operations</a:t>
            </a: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3" y="2711704"/>
            <a:ext cx="3293502" cy="2409792"/>
          </a:xfrm>
          <a:prstGeom prst="rect">
            <a:avLst/>
          </a:prstGeom>
        </p:spPr>
      </p:pic>
      <p:sp>
        <p:nvSpPr>
          <p:cNvPr id="62" name="TextBox 61"/>
          <p:cNvSpPr txBox="1"/>
          <p:nvPr/>
        </p:nvSpPr>
        <p:spPr>
          <a:xfrm>
            <a:off x="772457" y="3516653"/>
            <a:ext cx="23134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Gill Sans MT"/>
                <a:ea typeface=""/>
                <a:cs typeface="+mn-cs"/>
              </a:rPr>
              <a:t>Circuit model</a:t>
            </a:r>
          </a:p>
        </p:txBody>
      </p:sp>
      <p:grpSp>
        <p:nvGrpSpPr>
          <p:cNvPr id="63" name="nom_volt"/>
          <p:cNvGrpSpPr/>
          <p:nvPr/>
        </p:nvGrpSpPr>
        <p:grpSpPr>
          <a:xfrm>
            <a:off x="8122195" y="3086572"/>
            <a:ext cx="898003" cy="806998"/>
            <a:chOff x="7438941" y="5139094"/>
            <a:chExt cx="898003" cy="806998"/>
          </a:xfrm>
        </p:grpSpPr>
        <p:sp>
          <p:nvSpPr>
            <p:cNvPr id="64" name="Down Arrow 63"/>
            <p:cNvSpPr/>
            <p:nvPr/>
          </p:nvSpPr>
          <p:spPr>
            <a:xfrm>
              <a:off x="7759110" y="5673230"/>
              <a:ext cx="137808"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5" name="TextBox 64"/>
            <p:cNvSpPr txBox="1"/>
            <p:nvPr/>
          </p:nvSpPr>
          <p:spPr>
            <a:xfrm>
              <a:off x="7438941" y="5139094"/>
              <a:ext cx="898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600" b="0" i="0" u="none" strike="noStrike" kern="1200" cap="none" spc="0" normalizeH="0" baseline="0" noProof="0" dirty="0">
                  <a:ln>
                    <a:noFill/>
                  </a:ln>
                  <a:solidFill>
                    <a:prstClr val="black"/>
                  </a:solidFill>
                  <a:effectLst/>
                  <a:uLnTx/>
                  <a:uFillTx/>
                  <a:latin typeface="Gill Sans MT"/>
                  <a:ea typeface=""/>
                  <a:cs typeface="+mn-cs"/>
                </a:rPr>
              </a:br>
              <a:r>
                <a:rPr kumimoji="0" lang="en-US" sz="1600" b="0" i="0" u="none" strike="noStrike" kern="1200" cap="none" spc="0" normalizeH="0" baseline="0" noProof="0" dirty="0">
                  <a:ln>
                    <a:noFill/>
                  </a:ln>
                  <a:solidFill>
                    <a:prstClr val="black"/>
                  </a:solidFill>
                  <a:effectLst/>
                  <a:uLnTx/>
                  <a:uFillTx/>
                  <a:latin typeface="Gill Sans MT"/>
                  <a:ea typeface=""/>
                  <a:cs typeface="+mn-cs"/>
                </a:rPr>
                <a:t>Voltage</a:t>
              </a:r>
            </a:p>
          </p:txBody>
        </p:sp>
      </p:grpSp>
      <p:sp>
        <p:nvSpPr>
          <p:cNvPr id="54" name="Right Arrow 53"/>
          <p:cNvSpPr/>
          <p:nvPr/>
        </p:nvSpPr>
        <p:spPr>
          <a:xfrm>
            <a:off x="3406080" y="3576288"/>
            <a:ext cx="956319" cy="6027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a:hlinkClick r:id="rId5"/>
          </p:cNvPr>
          <p:cNvSpPr txBox="1"/>
          <p:nvPr/>
        </p:nvSpPr>
        <p:spPr>
          <a:xfrm>
            <a:off x="304800" y="1967643"/>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
        <p:nvSpPr>
          <p:cNvPr id="55" name="Rectangle 54"/>
          <p:cNvSpPr/>
          <p:nvPr/>
        </p:nvSpPr>
        <p:spPr>
          <a:xfrm>
            <a:off x="0" y="5381897"/>
            <a:ext cx="9144000" cy="1096417"/>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Reliable low-voltage operation requires </a:t>
            </a:r>
            <a:r>
              <a:rPr kumimoji="0" lang="en-US" sz="28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higher latency</a:t>
            </a:r>
            <a:endPar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31603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739470" cy="1143000"/>
          </a:xfrm>
        </p:spPr>
        <p:txBody>
          <a:bodyPr>
            <a:normAutofit fontScale="90000"/>
          </a:bodyPr>
          <a:lstStyle/>
          <a:p>
            <a:r>
              <a:rPr lang="en-US" dirty="0"/>
              <a:t>Higher Access Latency </a:t>
            </a:r>
            <a:r>
              <a:rPr lang="en-US" dirty="0">
                <a:sym typeface="Wingdings" pitchFamily="2" charset="2"/>
              </a:rPr>
              <a:t> Fewer Errors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17" name="TextBox 16"/>
          <p:cNvSpPr txBox="1"/>
          <p:nvPr/>
        </p:nvSpPr>
        <p:spPr>
          <a:xfrm>
            <a:off x="253766" y="1219200"/>
            <a:ext cx="9025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ill Sans MT"/>
                <a:ea typeface=""/>
                <a:cs typeface="+mn-cs"/>
              </a:rPr>
              <a:t>Measured minimum latency that </a:t>
            </a:r>
            <a:r>
              <a:rPr kumimoji="0" lang="en-US" sz="2300" b="0" i="1" u="none" strike="noStrike" kern="1200" cap="none" spc="0" normalizeH="0" baseline="0" noProof="0" dirty="0">
                <a:ln>
                  <a:noFill/>
                </a:ln>
                <a:solidFill>
                  <a:prstClr val="black"/>
                </a:solidFill>
                <a:effectLst/>
                <a:uLnTx/>
                <a:uFillTx/>
                <a:latin typeface="Gill Sans MT"/>
                <a:ea typeface=""/>
                <a:cs typeface="+mn-cs"/>
              </a:rPr>
              <a:t>does </a:t>
            </a:r>
            <a:r>
              <a:rPr kumimoji="0" lang="en-US" sz="2300" b="1" i="1" u="none" strike="noStrike" kern="1200" cap="none" spc="0" normalizeH="0" baseline="0" noProof="0" dirty="0">
                <a:ln>
                  <a:noFill/>
                </a:ln>
                <a:solidFill>
                  <a:prstClr val="black"/>
                </a:solidFill>
                <a:effectLst/>
                <a:uLnTx/>
                <a:uFillTx/>
                <a:latin typeface="Gill Sans MT"/>
                <a:ea typeface=""/>
                <a:cs typeface="+mn-cs"/>
              </a:rPr>
              <a:t>not</a:t>
            </a:r>
            <a:r>
              <a:rPr kumimoji="0" lang="en-US" sz="2300" b="0" i="1" u="none" strike="noStrike" kern="1200" cap="none" spc="0" normalizeH="0" baseline="0" noProof="0" dirty="0">
                <a:ln>
                  <a:noFill/>
                </a:ln>
                <a:solidFill>
                  <a:prstClr val="black"/>
                </a:solidFill>
                <a:effectLst/>
                <a:uLnTx/>
                <a:uFillTx/>
                <a:latin typeface="Gill Sans MT"/>
                <a:ea typeface=""/>
                <a:cs typeface="+mn-cs"/>
              </a:rPr>
              <a:t> cause errors </a:t>
            </a:r>
            <a:r>
              <a:rPr kumimoji="0" lang="en-US" sz="2300" b="0" i="0" u="none" strike="noStrike" kern="1200" cap="none" spc="0" normalizeH="0" baseline="0" noProof="0" dirty="0">
                <a:ln>
                  <a:noFill/>
                </a:ln>
                <a:solidFill>
                  <a:prstClr val="black"/>
                </a:solidFill>
                <a:effectLst/>
                <a:uLnTx/>
                <a:uFillTx/>
                <a:latin typeface="Gill Sans MT"/>
                <a:ea typeface=""/>
                <a:cs typeface="+mn-cs"/>
              </a:rPr>
              <a:t>in DRAM modules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49" y="2045109"/>
            <a:ext cx="6574367" cy="3604786"/>
          </a:xfrm>
        </p:spPr>
      </p:pic>
      <p:sp>
        <p:nvSpPr>
          <p:cNvPr id="8" name="Rectangle 7"/>
          <p:cNvSpPr/>
          <p:nvPr/>
        </p:nvSpPr>
        <p:spPr>
          <a:xfrm>
            <a:off x="3958426" y="1867741"/>
            <a:ext cx="195746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2" name="lowerbound"/>
          <p:cNvGrpSpPr/>
          <p:nvPr/>
        </p:nvGrpSpPr>
        <p:grpSpPr>
          <a:xfrm>
            <a:off x="968709" y="4521200"/>
            <a:ext cx="7452553" cy="1795621"/>
            <a:chOff x="968709" y="4521200"/>
            <a:chExt cx="7452553" cy="1795621"/>
          </a:xfrm>
        </p:grpSpPr>
        <p:sp>
          <p:nvSpPr>
            <p:cNvPr id="26" name="Freeform 25"/>
            <p:cNvSpPr/>
            <p:nvPr/>
          </p:nvSpPr>
          <p:spPr>
            <a:xfrm>
              <a:off x="2217182" y="4521200"/>
              <a:ext cx="272017" cy="1453699"/>
            </a:xfrm>
            <a:custGeom>
              <a:avLst/>
              <a:gdLst>
                <a:gd name="connsiteX0" fmla="*/ 356684 w 356684"/>
                <a:gd name="connsiteY0" fmla="*/ 1253067 h 1253067"/>
                <a:gd name="connsiteX1" fmla="*/ 1084 w 356684"/>
                <a:gd name="connsiteY1" fmla="*/ 880533 h 1253067"/>
                <a:gd name="connsiteX2" fmla="*/ 238150 w 356684"/>
                <a:gd name="connsiteY2" fmla="*/ 0 h 1253067"/>
              </a:gdLst>
              <a:ahLst/>
              <a:cxnLst>
                <a:cxn ang="0">
                  <a:pos x="connsiteX0" y="connsiteY0"/>
                </a:cxn>
                <a:cxn ang="0">
                  <a:pos x="connsiteX1" y="connsiteY1"/>
                </a:cxn>
                <a:cxn ang="0">
                  <a:pos x="connsiteX2" y="connsiteY2"/>
                </a:cxn>
              </a:cxnLst>
              <a:rect l="l" t="t" r="r" b="b"/>
              <a:pathLst>
                <a:path w="356684" h="1253067">
                  <a:moveTo>
                    <a:pt x="356684" y="1253067"/>
                  </a:moveTo>
                  <a:cubicBezTo>
                    <a:pt x="188762" y="1171222"/>
                    <a:pt x="20840" y="1089377"/>
                    <a:pt x="1084" y="880533"/>
                  </a:cubicBezTo>
                  <a:cubicBezTo>
                    <a:pt x="-18672" y="671689"/>
                    <a:pt x="238150" y="0"/>
                    <a:pt x="238150" y="0"/>
                  </a:cubicBezTo>
                </a:path>
              </a:pathLst>
            </a:custGeom>
            <a:noFill/>
            <a:ln w="22225">
              <a:solidFill>
                <a:srgbClr val="0070C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TextBox 26"/>
            <p:cNvSpPr txBox="1"/>
            <p:nvPr/>
          </p:nvSpPr>
          <p:spPr>
            <a:xfrm>
              <a:off x="968709" y="5916711"/>
              <a:ext cx="74525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
                  <a:cs typeface="+mn-cs"/>
                </a:rPr>
                <a:t>Lower bound of latency as our latency adjustment granularity is 2.5ns </a:t>
              </a:r>
            </a:p>
          </p:txBody>
        </p:sp>
      </p:grpSp>
      <p:grpSp>
        <p:nvGrpSpPr>
          <p:cNvPr id="10" name="y labels"/>
          <p:cNvGrpSpPr/>
          <p:nvPr/>
        </p:nvGrpSpPr>
        <p:grpSpPr>
          <a:xfrm>
            <a:off x="553211" y="1913195"/>
            <a:ext cx="1309679" cy="3126882"/>
            <a:chOff x="553211" y="1913195"/>
            <a:chExt cx="1309679" cy="3126882"/>
          </a:xfrm>
        </p:grpSpPr>
        <p:sp>
          <p:nvSpPr>
            <p:cNvPr id="11" name="TextBox 10"/>
            <p:cNvSpPr txBox="1"/>
            <p:nvPr/>
          </p:nvSpPr>
          <p:spPr>
            <a:xfrm rot="16200000">
              <a:off x="-594731" y="3061137"/>
              <a:ext cx="31268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Measured Minimum</a:t>
              </a:r>
              <a:b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 Activate Latency (ns)</a:t>
              </a:r>
            </a:p>
          </p:txBody>
        </p:sp>
        <p:sp>
          <p:nvSpPr>
            <p:cNvPr id="28" name="TextBox 27"/>
            <p:cNvSpPr txBox="1"/>
            <p:nvPr/>
          </p:nvSpPr>
          <p:spPr>
            <a:xfrm>
              <a:off x="1498687" y="4290367"/>
              <a:ext cx="356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8</a:t>
              </a:r>
            </a:p>
          </p:txBody>
        </p:sp>
        <p:sp>
          <p:nvSpPr>
            <p:cNvPr id="29" name="TextBox 28"/>
            <p:cNvSpPr txBox="1"/>
            <p:nvPr/>
          </p:nvSpPr>
          <p:spPr>
            <a:xfrm>
              <a:off x="1335181" y="3702446"/>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10</a:t>
              </a:r>
            </a:p>
          </p:txBody>
        </p:sp>
        <p:sp>
          <p:nvSpPr>
            <p:cNvPr id="30" name="TextBox 29"/>
            <p:cNvSpPr txBox="1"/>
            <p:nvPr/>
          </p:nvSpPr>
          <p:spPr>
            <a:xfrm>
              <a:off x="1335181" y="3110363"/>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12</a:t>
              </a:r>
            </a:p>
          </p:txBody>
        </p:sp>
        <p:sp>
          <p:nvSpPr>
            <p:cNvPr id="31" name="TextBox 30"/>
            <p:cNvSpPr txBox="1"/>
            <p:nvPr/>
          </p:nvSpPr>
          <p:spPr>
            <a:xfrm>
              <a:off x="1335181" y="2527061"/>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14</a:t>
              </a:r>
            </a:p>
          </p:txBody>
        </p:sp>
      </p:grpSp>
      <p:grpSp>
        <p:nvGrpSpPr>
          <p:cNvPr id="41" name="population"/>
          <p:cNvGrpSpPr/>
          <p:nvPr/>
        </p:nvGrpSpPr>
        <p:grpSpPr>
          <a:xfrm>
            <a:off x="3143404" y="1697941"/>
            <a:ext cx="5900866" cy="1994748"/>
            <a:chOff x="3143404" y="1697941"/>
            <a:chExt cx="5900866" cy="1994748"/>
          </a:xfrm>
        </p:grpSpPr>
        <p:grpSp>
          <p:nvGrpSpPr>
            <p:cNvPr id="35" name="Group 34"/>
            <p:cNvGrpSpPr/>
            <p:nvPr/>
          </p:nvGrpSpPr>
          <p:grpSpPr>
            <a:xfrm>
              <a:off x="7258204" y="2602468"/>
              <a:ext cx="1786066" cy="1090221"/>
              <a:chOff x="7258204" y="2602468"/>
              <a:chExt cx="1786066" cy="1090221"/>
            </a:xfrm>
          </p:grpSpPr>
          <p:sp>
            <p:nvSpPr>
              <p:cNvPr id="33" name="Freeform 32"/>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TextBox 33"/>
              <p:cNvSpPr txBox="1"/>
              <p:nvPr/>
            </p:nvSpPr>
            <p:spPr>
              <a:xfrm>
                <a:off x="7258204" y="2602468"/>
                <a:ext cx="1786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100% of modules</a:t>
                </a:r>
              </a:p>
            </p:txBody>
          </p:sp>
        </p:grpSp>
        <p:grpSp>
          <p:nvGrpSpPr>
            <p:cNvPr id="36" name="Group 35"/>
            <p:cNvGrpSpPr/>
            <p:nvPr/>
          </p:nvGrpSpPr>
          <p:grpSpPr>
            <a:xfrm>
              <a:off x="3143404" y="1697941"/>
              <a:ext cx="1670650" cy="1089193"/>
              <a:chOff x="7551405" y="2603496"/>
              <a:chExt cx="1670650" cy="1089193"/>
            </a:xfrm>
          </p:grpSpPr>
          <p:sp>
            <p:nvSpPr>
              <p:cNvPr id="37" name="Freeform 36"/>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7551405" y="2603496"/>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40% of modules</a:t>
                </a:r>
              </a:p>
            </p:txBody>
          </p:sp>
        </p:grpSp>
      </p:grpSp>
      <p:sp>
        <p:nvSpPr>
          <p:cNvPr id="40" name="punch"/>
          <p:cNvSpPr/>
          <p:nvPr/>
        </p:nvSpPr>
        <p:spPr>
          <a:xfrm>
            <a:off x="0" y="5046343"/>
            <a:ext cx="914400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DRAM requires longer latency to access data </a:t>
            </a:r>
            <a:r>
              <a:rPr kumimoji="0" lang="en-US" sz="3200" b="1"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without errors</a:t>
            </a: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 at lower voltage</a:t>
            </a:r>
          </a:p>
        </p:txBody>
      </p:sp>
      <p:grpSp>
        <p:nvGrpSpPr>
          <p:cNvPr id="7" name="vertical selection"/>
          <p:cNvGrpSpPr/>
          <p:nvPr/>
        </p:nvGrpSpPr>
        <p:grpSpPr>
          <a:xfrm>
            <a:off x="3238407" y="2556638"/>
            <a:ext cx="2977733" cy="1733729"/>
            <a:chOff x="3238407" y="2556638"/>
            <a:chExt cx="2977733" cy="1733729"/>
          </a:xfrm>
        </p:grpSpPr>
        <p:sp>
          <p:nvSpPr>
            <p:cNvPr id="3" name="Rectangle 2"/>
            <p:cNvSpPr/>
            <p:nvPr/>
          </p:nvSpPr>
          <p:spPr>
            <a:xfrm>
              <a:off x="3238407" y="2779235"/>
              <a:ext cx="415270" cy="151113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3653677" y="2556638"/>
              <a:ext cx="25624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Gill Sans MT"/>
                  <a:ea typeface=""/>
                  <a:cs typeface="+mn-cs"/>
                </a:rPr>
                <a:t>Distribution of latency in the total population</a:t>
              </a:r>
            </a:p>
          </p:txBody>
        </p:sp>
      </p:grpSp>
      <p:sp>
        <p:nvSpPr>
          <p:cNvPr id="12" name="growing arrow"/>
          <p:cNvSpPr/>
          <p:nvPr/>
        </p:nvSpPr>
        <p:spPr>
          <a:xfrm>
            <a:off x="2404170" y="2836121"/>
            <a:ext cx="4924926" cy="1267327"/>
          </a:xfrm>
          <a:custGeom>
            <a:avLst/>
            <a:gdLst>
              <a:gd name="connsiteX0" fmla="*/ 4924926 w 4924926"/>
              <a:gd name="connsiteY0" fmla="*/ 1267327 h 1267327"/>
              <a:gd name="connsiteX1" fmla="*/ 1106905 w 4924926"/>
              <a:gd name="connsiteY1" fmla="*/ 1026695 h 1267327"/>
              <a:gd name="connsiteX2" fmla="*/ 0 w 4924926"/>
              <a:gd name="connsiteY2" fmla="*/ 0 h 1267327"/>
            </a:gdLst>
            <a:ahLst/>
            <a:cxnLst>
              <a:cxn ang="0">
                <a:pos x="connsiteX0" y="connsiteY0"/>
              </a:cxn>
              <a:cxn ang="0">
                <a:pos x="connsiteX1" y="connsiteY1"/>
              </a:cxn>
              <a:cxn ang="0">
                <a:pos x="connsiteX2" y="connsiteY2"/>
              </a:cxn>
            </a:cxnLst>
            <a:rect l="l" t="t" r="r" b="b"/>
            <a:pathLst>
              <a:path w="4924926" h="1267327">
                <a:moveTo>
                  <a:pt x="4924926" y="1267327"/>
                </a:moveTo>
                <a:cubicBezTo>
                  <a:pt x="3426326" y="1252621"/>
                  <a:pt x="1927726" y="1237916"/>
                  <a:pt x="1106905" y="1026695"/>
                </a:cubicBezTo>
                <a:cubicBezTo>
                  <a:pt x="286084" y="815474"/>
                  <a:pt x="0" y="0"/>
                  <a:pt x="0" y="0"/>
                </a:cubicBezTo>
              </a:path>
            </a:pathLst>
          </a:custGeom>
          <a:noFill/>
          <a:ln w="146050">
            <a:solidFill>
              <a:srgbClr val="004DD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TextBox 8"/>
          <p:cNvSpPr txBox="1"/>
          <p:nvPr/>
        </p:nvSpPr>
        <p:spPr>
          <a:xfrm>
            <a:off x="9512968" y="57591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41154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2578876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Locality of Errors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863" y="1987217"/>
            <a:ext cx="7318385" cy="3274014"/>
          </a:xfrm>
        </p:spPr>
      </p:pic>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1837879" y="1566704"/>
            <a:ext cx="5824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 module under 1.175V (</a:t>
            </a:r>
            <a:r>
              <a:rPr kumimoji="0" lang="en-US" sz="2000" b="1"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12% voltage reduction</a:t>
            </a: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lip text"/>
          <p:cNvSpPr/>
          <p:nvPr/>
        </p:nvSpPr>
        <p:spPr>
          <a:xfrm>
            <a:off x="0" y="5372697"/>
            <a:ext cx="9144000" cy="8721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Futura Medium" charset="0"/>
                <a:ea typeface="Futura Medium" charset="0"/>
                <a:cs typeface="Futura Medium" charset="0"/>
              </a:rPr>
              <a:t>Errors concentrate in certain regions</a:t>
            </a:r>
            <a:endPar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41638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Voltron Overview</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6" name="TextBox 5"/>
          <p:cNvSpPr txBox="1"/>
          <p:nvPr/>
        </p:nvSpPr>
        <p:spPr>
          <a:xfrm>
            <a:off x="0" y="5033088"/>
            <a:ext cx="914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4136"/>
                </a:solidFill>
                <a:effectLst/>
                <a:uLnTx/>
                <a:uFillTx/>
                <a:latin typeface="Gill Sans MT"/>
                <a:ea typeface=""/>
                <a:cs typeface="+mn-cs"/>
              </a:rPr>
              <a:t>How do we predict performance loss due to increased latency under low DRAM voltage?</a:t>
            </a: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Tree>
    <p:extLst>
      <p:ext uri="{BB962C8B-B14F-4D97-AF65-F5344CB8AC3E}">
        <p14:creationId xmlns:p14="http://schemas.microsoft.com/office/powerpoint/2010/main" val="3923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Model to Predict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
        <p:nvSpPr>
          <p:cNvPr id="8" name="Rectangle 7"/>
          <p:cNvSpPr/>
          <p:nvPr/>
        </p:nvSpPr>
        <p:spPr>
          <a:xfrm>
            <a:off x="276664" y="1477108"/>
            <a:ext cx="3058221" cy="306190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p:nvSpPr>
        <p:spPr>
          <a:xfrm>
            <a:off x="4338689" y="3735109"/>
            <a:ext cx="4086665" cy="785987"/>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6583175" y="1679843"/>
            <a:ext cx="1994580" cy="1846901"/>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3" name="lin model"/>
          <p:cNvGrpSpPr/>
          <p:nvPr/>
        </p:nvGrpSpPr>
        <p:grpSpPr>
          <a:xfrm>
            <a:off x="2231319" y="4644667"/>
            <a:ext cx="3577558" cy="1864038"/>
            <a:chOff x="2505639" y="4644667"/>
            <a:chExt cx="3577558" cy="1864038"/>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15" y="4644667"/>
              <a:ext cx="1485829" cy="1348998"/>
            </a:xfrm>
            <a:prstGeom prst="rect">
              <a:avLst/>
            </a:prstGeom>
          </p:spPr>
        </p:pic>
        <p:sp>
          <p:nvSpPr>
            <p:cNvPr id="29" name="TextBox 28"/>
            <p:cNvSpPr txBox="1"/>
            <p:nvPr/>
          </p:nvSpPr>
          <p:spPr>
            <a:xfrm>
              <a:off x="2505639" y="6047040"/>
              <a:ext cx="3577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8064A2">
                      <a:lumMod val="50000"/>
                    </a:srgbClr>
                  </a:solidFill>
                  <a:effectLst/>
                  <a:uLnTx/>
                  <a:uFillTx/>
                  <a:latin typeface="Gill Sans MT"/>
                  <a:ea typeface=""/>
                  <a:cs typeface="+mn-cs"/>
                </a:rPr>
                <a:t>Linear regression model</a:t>
              </a:r>
            </a:p>
          </p:txBody>
        </p:sp>
      </p:grpSp>
      <p:grpSp>
        <p:nvGrpSpPr>
          <p:cNvPr id="42" name="inputs"/>
          <p:cNvGrpSpPr/>
          <p:nvPr/>
        </p:nvGrpSpPr>
        <p:grpSpPr>
          <a:xfrm>
            <a:off x="224359" y="4519774"/>
            <a:ext cx="2588807" cy="1901591"/>
            <a:chOff x="498679" y="4519774"/>
            <a:chExt cx="2588807" cy="1901591"/>
          </a:xfrm>
        </p:grpSpPr>
        <p:sp>
          <p:nvSpPr>
            <p:cNvPr id="24" name="TextBox 23"/>
            <p:cNvSpPr txBox="1"/>
            <p:nvPr/>
          </p:nvSpPr>
          <p:spPr>
            <a:xfrm>
              <a:off x="553665" y="4519774"/>
              <a:ext cx="21955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Application’s characteristics</a:t>
              </a:r>
            </a:p>
          </p:txBody>
        </p:sp>
        <p:sp>
          <p:nvSpPr>
            <p:cNvPr id="26" name="TextBox 25"/>
            <p:cNvSpPr txBox="1"/>
            <p:nvPr/>
          </p:nvSpPr>
          <p:spPr>
            <a:xfrm>
              <a:off x="498679" y="5615311"/>
              <a:ext cx="18523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[1.3V, 1.25V,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27" name="TextBox 26"/>
            <p:cNvSpPr txBox="1"/>
            <p:nvPr/>
          </p:nvSpPr>
          <p:spPr>
            <a:xfrm>
              <a:off x="588856" y="5959700"/>
              <a:ext cx="2195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DRAM Voltage</a:t>
              </a:r>
            </a:p>
          </p:txBody>
        </p:sp>
        <p:sp>
          <p:nvSpPr>
            <p:cNvPr id="28" name="Right Arrow 27"/>
            <p:cNvSpPr/>
            <p:nvPr/>
          </p:nvSpPr>
          <p:spPr>
            <a:xfrm>
              <a:off x="2509486" y="4772698"/>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ight Arrow 29"/>
            <p:cNvSpPr/>
            <p:nvPr/>
          </p:nvSpPr>
          <p:spPr>
            <a:xfrm>
              <a:off x="2505639" y="5615311"/>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1" name="pred loss"/>
          <p:cNvGrpSpPr/>
          <p:nvPr/>
        </p:nvGrpSpPr>
        <p:grpSpPr>
          <a:xfrm>
            <a:off x="4389172" y="4906675"/>
            <a:ext cx="2312906" cy="1162717"/>
            <a:chOff x="4522814" y="4906675"/>
            <a:chExt cx="2312906" cy="1162717"/>
          </a:xfrm>
        </p:grpSpPr>
        <p:sp>
          <p:nvSpPr>
            <p:cNvPr id="31" name="TextBox 30"/>
            <p:cNvSpPr txBox="1"/>
            <p:nvPr/>
          </p:nvSpPr>
          <p:spPr>
            <a:xfrm>
              <a:off x="4793890" y="4906675"/>
              <a:ext cx="16850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 -3%,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32" name="TextBox 31"/>
            <p:cNvSpPr txBox="1"/>
            <p:nvPr/>
          </p:nvSpPr>
          <p:spPr>
            <a:xfrm>
              <a:off x="4560522" y="5238395"/>
              <a:ext cx="2275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Predicted </a:t>
              </a:r>
              <a:r>
                <a:rPr kumimoji="0" lang="en-US" sz="2400" b="0" i="1" u="none" strike="noStrike" kern="1200" cap="none" spc="0" normalizeH="0" baseline="0" noProof="0">
                  <a:ln>
                    <a:noFill/>
                  </a:ln>
                  <a:solidFill>
                    <a:prstClr val="black"/>
                  </a:solidFill>
                  <a:effectLst/>
                  <a:uLnTx/>
                  <a:uFillTx/>
                  <a:latin typeface="Gill Sans MT"/>
                  <a:ea typeface=""/>
                  <a:cs typeface="+mn-cs"/>
                </a:rPr>
                <a:t>performance loss</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3" name="Right Arrow 32"/>
            <p:cNvSpPr/>
            <p:nvPr/>
          </p:nvSpPr>
          <p:spPr>
            <a:xfrm>
              <a:off x="4522814"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0" name="min output"/>
          <p:cNvGrpSpPr/>
          <p:nvPr/>
        </p:nvGrpSpPr>
        <p:grpSpPr>
          <a:xfrm>
            <a:off x="6273883" y="4695678"/>
            <a:ext cx="1751050" cy="1547098"/>
            <a:chOff x="6309048" y="4695678"/>
            <a:chExt cx="1751050" cy="1547098"/>
          </a:xfrm>
        </p:grpSpPr>
        <p:sp>
          <p:nvSpPr>
            <p:cNvPr id="37" name="TextBox 36"/>
            <p:cNvSpPr txBox="1"/>
            <p:nvPr/>
          </p:nvSpPr>
          <p:spPr>
            <a:xfrm>
              <a:off x="6641494" y="4695678"/>
              <a:ext cx="1077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Voltage</a:t>
              </a:r>
            </a:p>
          </p:txBody>
        </p:sp>
        <p:sp>
          <p:nvSpPr>
            <p:cNvPr id="34" name="min_volt_func"/>
            <p:cNvSpPr/>
            <p:nvPr/>
          </p:nvSpPr>
          <p:spPr>
            <a:xfrm>
              <a:off x="6641495" y="4743500"/>
              <a:ext cx="955070" cy="774769"/>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ight Arrow 34"/>
            <p:cNvSpPr/>
            <p:nvPr/>
          </p:nvSpPr>
          <p:spPr>
            <a:xfrm>
              <a:off x="7719153"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ight Arrow 35"/>
            <p:cNvSpPr/>
            <p:nvPr/>
          </p:nvSpPr>
          <p:spPr>
            <a:xfrm>
              <a:off x="6309048" y="4892403"/>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6649993" y="5781111"/>
              <a:ext cx="976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Gill Sans MT"/>
                  <a:ea typeface=""/>
                  <a:cs typeface="+mn-cs"/>
                </a:rPr>
                <a:t>Target</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9" name="Right Arrow 38"/>
            <p:cNvSpPr/>
            <p:nvPr/>
          </p:nvSpPr>
          <p:spPr>
            <a:xfrm rot="16200000">
              <a:off x="6948558" y="5489371"/>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45" name="Straight Connector 44"/>
          <p:cNvCxnSpPr/>
          <p:nvPr/>
        </p:nvCxnSpPr>
        <p:spPr>
          <a:xfrm flipH="1">
            <a:off x="498679" y="3526744"/>
            <a:ext cx="2967414" cy="1012270"/>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55891" y="3526744"/>
            <a:ext cx="2743362" cy="1168934"/>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3738" y="4812318"/>
            <a:ext cx="9380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Final</a:t>
            </a:r>
            <a:br>
              <a:rPr kumimoji="0" lang="en-US" sz="2000" b="0" i="0" u="none" strike="noStrike" kern="1200" cap="none" spc="0" normalizeH="0" baseline="0" noProof="0">
                <a:ln>
                  <a:noFill/>
                </a:ln>
                <a:solidFill>
                  <a:prstClr val="black"/>
                </a:solidFill>
                <a:effectLst/>
                <a:uLnTx/>
                <a:uFillTx/>
                <a:latin typeface="Gill Sans MT"/>
                <a:ea typeface=""/>
                <a:cs typeface="+mn-cs"/>
              </a:rPr>
            </a:br>
            <a:r>
              <a:rPr kumimoji="0" lang="en-US" sz="2000" b="0" i="0" u="none" strike="noStrike" kern="1200" cap="none" spc="0" normalizeH="0" baseline="0" noProof="0">
                <a:ln>
                  <a:noFill/>
                </a:ln>
                <a:solidFill>
                  <a:prstClr val="black"/>
                </a:solidFill>
                <a:effectLst/>
                <a:uLnTx/>
                <a:uFillTx/>
                <a:latin typeface="Gill Sans MT"/>
                <a:ea typeface=""/>
                <a:cs typeface="+mn-cs"/>
              </a:rPr>
              <a:t>Voltage</a:t>
            </a:r>
          </a:p>
        </p:txBody>
      </p:sp>
    </p:spTree>
    <p:extLst>
      <p:ext uri="{BB962C8B-B14F-4D97-AF65-F5344CB8AC3E}">
        <p14:creationId xmlns:p14="http://schemas.microsoft.com/office/powerpoint/2010/main" val="16220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Energy Savings with Bounded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7" name="Chart 6"/>
          <p:cNvGraphicFramePr>
            <a:graphicFrameLocks/>
          </p:cNvGraphicFramePr>
          <p:nvPr>
            <p:extLst/>
          </p:nvPr>
        </p:nvGraphicFramePr>
        <p:xfrm>
          <a:off x="408654" y="1219200"/>
          <a:ext cx="4610100" cy="513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nvPr>
        </p:nvGraphicFramePr>
        <p:xfrm>
          <a:off x="5015901" y="1362105"/>
          <a:ext cx="3823299" cy="4994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5957004" y="4727787"/>
            <a:ext cx="2729796" cy="0"/>
          </a:xfrm>
          <a:prstGeom prst="line">
            <a:avLst/>
          </a:prstGeom>
          <a:ln w="603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1588" y="4713757"/>
            <a:ext cx="21975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Performance Target</a:t>
            </a:r>
          </a:p>
        </p:txBody>
      </p:sp>
      <p:sp>
        <p:nvSpPr>
          <p:cNvPr id="25" name="TextBox 24"/>
          <p:cNvSpPr txBox="1"/>
          <p:nvPr/>
        </p:nvSpPr>
        <p:spPr>
          <a:xfrm>
            <a:off x="1789028" y="1602800"/>
            <a:ext cx="17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Gill Sans MT"/>
                <a:ea typeface=""/>
                <a:cs typeface="+mn-cs"/>
              </a:rPr>
              <a:t>[David+, ICAC’11]</a:t>
            </a:r>
          </a:p>
        </p:txBody>
      </p:sp>
      <p:cxnSp>
        <p:nvCxnSpPr>
          <p:cNvPr id="16" name="Straight Connector 15"/>
          <p:cNvCxnSpPr/>
          <p:nvPr/>
        </p:nvCxnSpPr>
        <p:spPr>
          <a:xfrm>
            <a:off x="6109404" y="2000353"/>
            <a:ext cx="2577396" cy="0"/>
          </a:xfrm>
          <a:prstGeom prst="line">
            <a:avLst/>
          </a:prstGeom>
          <a:ln w="158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825848" y="2427641"/>
            <a:ext cx="2746152" cy="2686226"/>
            <a:chOff x="1825848" y="2427641"/>
            <a:chExt cx="2746152" cy="2686226"/>
          </a:xfrm>
        </p:grpSpPr>
        <p:grpSp>
          <p:nvGrpSpPr>
            <p:cNvPr id="24" name="Group 23"/>
            <p:cNvGrpSpPr/>
            <p:nvPr/>
          </p:nvGrpSpPr>
          <p:grpSpPr>
            <a:xfrm>
              <a:off x="1825848" y="2448732"/>
              <a:ext cx="2450791" cy="2665135"/>
              <a:chOff x="1825848" y="2448732"/>
              <a:chExt cx="2450791" cy="2665135"/>
            </a:xfrm>
          </p:grpSpPr>
          <p:cxnSp>
            <p:nvCxnSpPr>
              <p:cNvPr id="17" name="Straight Arrow Connector 16"/>
              <p:cNvCxnSpPr/>
              <p:nvPr/>
            </p:nvCxnSpPr>
            <p:spPr>
              <a:xfrm>
                <a:off x="3855059" y="2448732"/>
                <a:ext cx="0" cy="2665135"/>
              </a:xfrm>
              <a:prstGeom prst="straightConnector1">
                <a:avLst/>
              </a:prstGeom>
              <a:ln w="34925" cap="rnd">
                <a:solidFill>
                  <a:schemeClr val="accent3">
                    <a:lumMod val="75000"/>
                  </a:schemeClr>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5848" y="2453256"/>
                <a:ext cx="2450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More savings for </a:t>
                </a:r>
                <a:b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b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high bandwidth applications</a:t>
                </a:r>
              </a:p>
            </p:txBody>
          </p:sp>
        </p:grpSp>
        <p:cxnSp>
          <p:nvCxnSpPr>
            <p:cNvPr id="6" name="Straight Connector 5"/>
            <p:cNvCxnSpPr/>
            <p:nvPr/>
          </p:nvCxnSpPr>
          <p:spPr>
            <a:xfrm flipH="1">
              <a:off x="3610467" y="2427641"/>
              <a:ext cx="961533" cy="0"/>
            </a:xfrm>
            <a:prstGeom prst="line">
              <a:avLst/>
            </a:prstGeom>
            <a:ln w="34925" cap="rnd">
              <a:solidFill>
                <a:schemeClr val="accent3">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64240" y="1475809"/>
            <a:ext cx="3183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BBB59">
                    <a:lumMod val="75000"/>
                  </a:srgbClr>
                </a:solidFill>
                <a:effectLst/>
                <a:uLnTx/>
                <a:uFillTx/>
                <a:latin typeface="Gill Sans MT"/>
                <a:ea typeface=""/>
                <a:cs typeface="+mn-cs"/>
              </a:rPr>
              <a:t>Meets performance target</a:t>
            </a:r>
            <a:endPar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endParaRPr>
          </a:p>
        </p:txBody>
      </p:sp>
      <p:grpSp>
        <p:nvGrpSpPr>
          <p:cNvPr id="36" name="e savings"/>
          <p:cNvGrpSpPr/>
          <p:nvPr/>
        </p:nvGrpSpPr>
        <p:grpSpPr>
          <a:xfrm>
            <a:off x="2466536" y="1997484"/>
            <a:ext cx="2497438" cy="2028508"/>
            <a:chOff x="2466536" y="1997484"/>
            <a:chExt cx="2497438" cy="2028508"/>
          </a:xfrm>
        </p:grpSpPr>
        <p:sp>
          <p:nvSpPr>
            <p:cNvPr id="30" name="TextBox 29"/>
            <p:cNvSpPr txBox="1"/>
            <p:nvPr/>
          </p:nvSpPr>
          <p:spPr>
            <a:xfrm>
              <a:off x="4016411" y="1997484"/>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7.3%</a:t>
              </a:r>
            </a:p>
          </p:txBody>
        </p:sp>
        <p:sp>
          <p:nvSpPr>
            <p:cNvPr id="31" name="TextBox 30"/>
            <p:cNvSpPr txBox="1"/>
            <p:nvPr/>
          </p:nvSpPr>
          <p:spPr>
            <a:xfrm>
              <a:off x="2466536" y="3564327"/>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3.2%</a:t>
              </a:r>
            </a:p>
          </p:txBody>
        </p:sp>
      </p:grpSp>
      <p:grpSp>
        <p:nvGrpSpPr>
          <p:cNvPr id="37" name="perf loss"/>
          <p:cNvGrpSpPr/>
          <p:nvPr/>
        </p:nvGrpSpPr>
        <p:grpSpPr>
          <a:xfrm>
            <a:off x="6675971" y="2933039"/>
            <a:ext cx="2279324" cy="526375"/>
            <a:chOff x="6848120" y="3019028"/>
            <a:chExt cx="2279324" cy="526375"/>
          </a:xfrm>
        </p:grpSpPr>
        <p:sp>
          <p:nvSpPr>
            <p:cNvPr id="32" name="TextBox 31"/>
            <p:cNvSpPr txBox="1"/>
            <p:nvPr/>
          </p:nvSpPr>
          <p:spPr>
            <a:xfrm>
              <a:off x="6848120" y="301902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-1.6%</a:t>
              </a:r>
            </a:p>
          </p:txBody>
        </p:sp>
        <p:sp>
          <p:nvSpPr>
            <p:cNvPr id="34" name="TextBox 33"/>
            <p:cNvSpPr txBox="1"/>
            <p:nvPr/>
          </p:nvSpPr>
          <p:spPr>
            <a:xfrm>
              <a:off x="8179881" y="308373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-1.8%</a:t>
              </a:r>
            </a:p>
          </p:txBody>
        </p:sp>
      </p:grpSp>
    </p:spTree>
    <p:extLst>
      <p:ext uri="{BB962C8B-B14F-4D97-AF65-F5344CB8AC3E}">
        <p14:creationId xmlns:p14="http://schemas.microsoft.com/office/powerpoint/2010/main" val="247261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4" grpId="0"/>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066800"/>
          </a:xfrm>
        </p:spPr>
        <p:txBody>
          <a:bodyPr/>
          <a:lstStyle/>
          <a:p>
            <a:r>
              <a:rPr lang="en-US"/>
              <a:t>Voltron: </a:t>
            </a:r>
            <a:r>
              <a:rPr lang="en-US" dirty="0"/>
              <a:t>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Can trade-off between voltage and latency to improve energy or performance</a:t>
            </a:r>
          </a:p>
          <a:p>
            <a:pPr marL="0" indent="0">
              <a:buNone/>
            </a:pPr>
            <a:r>
              <a:rPr lang="en-US" dirty="0"/>
              <a:t>   + Can exploit the high voltage margin present in DRAM</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finding the reliable operating voltage for each chip </a:t>
            </a:r>
            <a:r>
              <a:rPr lang="en-US" dirty="0">
                <a:sym typeface="Wingdings"/>
              </a:rPr>
              <a:t> higher testing cost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762152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401509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96873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3104087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18173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2932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325489928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7339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5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40236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sz="3400" dirty="0"/>
              <a:t>DL-PUF is </a:t>
            </a:r>
            <a:r>
              <a:rPr lang="en-US" sz="3400" b="1" dirty="0">
                <a:solidFill>
                  <a:schemeClr val="accent6">
                    <a:lumMod val="75000"/>
                  </a:schemeClr>
                </a:solidFill>
              </a:rPr>
              <a:t>orders of magnitude faster </a:t>
            </a:r>
            <a:r>
              <a:rPr lang="en-US" sz="3400" dirty="0"/>
              <a:t>than prior DRAM PUFs &amp; temperature independent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196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Tree>
    <p:extLst>
      <p:ext uri="{BB962C8B-B14F-4D97-AF65-F5344CB8AC3E}">
        <p14:creationId xmlns:p14="http://schemas.microsoft.com/office/powerpoint/2010/main" val="2843864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5394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324193"/>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35244292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282 LPDDR4 DRAM Devices</a:t>
            </a:r>
          </a:p>
        </p:txBody>
      </p:sp>
      <p:sp>
        <p:nvSpPr>
          <p:cNvPr id="3" name="Content Placeholder 2"/>
          <p:cNvSpPr>
            <a:spLocks noGrp="1"/>
          </p:cNvSpPr>
          <p:nvPr>
            <p:ph idx="1"/>
          </p:nvPr>
        </p:nvSpPr>
        <p:spPr>
          <a:xfrm>
            <a:off x="75991" y="1683657"/>
            <a:ext cx="8987622" cy="4546320"/>
          </a:xfrm>
        </p:spPr>
        <p:txBody>
          <a:bodyPr/>
          <a:lstStyle/>
          <a:p>
            <a:r>
              <a:rPr lang="en-US" sz="3200" dirty="0"/>
              <a:t>Latency failures come from accessing DRAM with </a:t>
            </a:r>
            <a:r>
              <a:rPr lang="en-US" sz="3200" b="1" dirty="0">
                <a:solidFill>
                  <a:srgbClr val="C00000"/>
                </a:solidFill>
              </a:rPr>
              <a:t>reduced</a:t>
            </a:r>
            <a:r>
              <a:rPr lang="en-US" sz="3200" dirty="0"/>
              <a:t> timing parameters.</a:t>
            </a:r>
          </a:p>
          <a:p>
            <a:endParaRPr lang="en-US" dirty="0"/>
          </a:p>
          <a:p>
            <a:r>
              <a:rPr lang="en-US" sz="3200" b="1" dirty="0"/>
              <a:t>Key Observations:</a:t>
            </a:r>
          </a:p>
          <a:p>
            <a:pPr marL="971550" lvl="1" indent="-514350">
              <a:buFont typeface="+mj-lt"/>
              <a:buAutoNum type="arabicPeriod"/>
            </a:pPr>
            <a:r>
              <a:rPr lang="en-US" dirty="0"/>
              <a:t>A cell’s </a:t>
            </a:r>
            <a:r>
              <a:rPr lang="en-US" b="1" dirty="0">
                <a:solidFill>
                  <a:schemeClr val="accent6">
                    <a:lumMod val="75000"/>
                  </a:schemeClr>
                </a:solidFill>
              </a:rPr>
              <a:t>latency failure</a:t>
            </a:r>
            <a:r>
              <a:rPr lang="en-US" dirty="0"/>
              <a:t> probability is determined by </a:t>
            </a:r>
            <a:r>
              <a:rPr lang="en-US"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dirty="0"/>
              <a:t>Some cells fail </a:t>
            </a:r>
            <a:r>
              <a:rPr lang="en-US" b="1" dirty="0">
                <a:solidFill>
                  <a:srgbClr val="7030A0"/>
                </a:solidFill>
              </a:rPr>
              <a:t>randomly</a:t>
            </a:r>
          </a:p>
          <a:p>
            <a:endParaRPr lang="en-US" dirty="0"/>
          </a:p>
        </p:txBody>
      </p:sp>
    </p:spTree>
    <p:extLst>
      <p:ext uri="{BB962C8B-B14F-4D97-AF65-F5344CB8AC3E}">
        <p14:creationId xmlns:p14="http://schemas.microsoft.com/office/powerpoint/2010/main" val="228404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024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41272092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46527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grpSp>
        <p:nvGrpSpPr>
          <p:cNvPr id="71" name="Group 70"/>
          <p:cNvGrpSpPr/>
          <p:nvPr/>
        </p:nvGrpSpPr>
        <p:grpSpPr>
          <a:xfrm>
            <a:off x="1624693" y="218771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139114"/>
            <a:ext cx="3114951" cy="2237453"/>
            <a:chOff x="235278" y="2377403"/>
            <a:chExt cx="3114951" cy="2237453"/>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cxnSpLocks/>
              <a:endCxn id="54" idx="1"/>
            </p:cNvCxnSpPr>
            <p:nvPr/>
          </p:nvCxnSpPr>
          <p:spPr>
            <a:xfrm>
              <a:off x="1186517" y="3234119"/>
              <a:ext cx="454079" cy="1380737"/>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560125" y="838389"/>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cxnSpLocks/>
            </p:cNvCxnSpPr>
            <p:nvPr/>
          </p:nvCxnSpPr>
          <p:spPr>
            <a:xfrm flipH="1">
              <a:off x="5675087" y="3291787"/>
              <a:ext cx="684359" cy="57902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492022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6" name="Group 55">
            <a:extLst>
              <a:ext uri="{FF2B5EF4-FFF2-40B4-BE49-F238E27FC236}">
                <a16:creationId xmlns:a16="http://schemas.microsoft.com/office/drawing/2014/main" id="{ED98B89D-57D5-9943-B3EB-B2B07AC17199}"/>
              </a:ext>
            </a:extLst>
          </p:cNvPr>
          <p:cNvGrpSpPr/>
          <p:nvPr/>
        </p:nvGrpSpPr>
        <p:grpSpPr>
          <a:xfrm>
            <a:off x="3304240" y="4637314"/>
            <a:ext cx="3131937" cy="1928552"/>
            <a:chOff x="5146466" y="1289367"/>
            <a:chExt cx="3131937" cy="1928552"/>
          </a:xfrm>
        </p:grpSpPr>
        <p:sp>
          <p:nvSpPr>
            <p:cNvPr id="58" name="TextBox 57">
              <a:extLst>
                <a:ext uri="{FF2B5EF4-FFF2-40B4-BE49-F238E27FC236}">
                  <a16:creationId xmlns:a16="http://schemas.microsoft.com/office/drawing/2014/main" id="{17361870-5ED6-FB42-B336-487AB0462FB4}"/>
                </a:ext>
              </a:extLst>
            </p:cNvPr>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Fails randomly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35A20"/>
                  </a:solidFill>
                  <a:effectLst/>
                  <a:uLnTx/>
                  <a:uFillTx/>
                  <a:latin typeface="Cambria" charset="0"/>
                  <a:ea typeface="Cambria" charset="0"/>
                  <a:cs typeface="Cambria" charset="0"/>
                </a:rPr>
                <a:t>with reduced </a:t>
              </a:r>
              <a:r>
                <a:rPr kumimoji="0" lang="en-US" sz="2400" b="1" i="0" u="none" strike="noStrike" kern="1200" cap="none" spc="0" normalizeH="0" baseline="0" noProof="0" dirty="0" err="1">
                  <a:ln>
                    <a:noFill/>
                  </a:ln>
                  <a:solidFill>
                    <a:srgbClr val="C35A2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C35A2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C35A20"/>
                </a:solidFill>
                <a:effectLst/>
                <a:uLnTx/>
                <a:uFillTx/>
                <a:latin typeface="Cambria" charset="0"/>
                <a:ea typeface="Cambria" charset="0"/>
                <a:cs typeface="Cambria" charset="0"/>
              </a:endParaRPr>
            </a:p>
          </p:txBody>
        </p:sp>
        <p:cxnSp>
          <p:nvCxnSpPr>
            <p:cNvPr id="62" name="Straight Arrow Connector 61">
              <a:extLst>
                <a:ext uri="{FF2B5EF4-FFF2-40B4-BE49-F238E27FC236}">
                  <a16:creationId xmlns:a16="http://schemas.microsoft.com/office/drawing/2014/main" id="{BD1C2988-93FF-7B41-868E-13F3D06674B9}"/>
                </a:ext>
              </a:extLst>
            </p:cNvPr>
            <p:cNvCxnSpPr>
              <a:cxnSpLocks/>
            </p:cNvCxnSpPr>
            <p:nvPr/>
          </p:nvCxnSpPr>
          <p:spPr>
            <a:xfrm flipH="1" flipV="1">
              <a:off x="6022340" y="1289367"/>
              <a:ext cx="507182" cy="1097555"/>
            </a:xfrm>
            <a:prstGeom prst="straightConnector1">
              <a:avLst/>
            </a:prstGeom>
            <a:ln w="69850">
              <a:solidFill>
                <a:srgbClr val="C35A2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BF2CD1F0-5846-594F-B270-8C3A584CF480}"/>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5B52334-CB0A-604B-9A4B-B1858C38945F}"/>
              </a:ext>
            </a:extLst>
          </p:cNvPr>
          <p:cNvSpPr txBox="1"/>
          <p:nvPr/>
        </p:nvSpPr>
        <p:spPr>
          <a:xfrm>
            <a:off x="322441" y="1981850"/>
            <a:ext cx="8494721" cy="255454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refer to cells that fail randomly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when accessed with a reduced </a:t>
            </a:r>
            <a:r>
              <a:rPr kumimoji="0" lang="en-US" sz="3200" b="1" i="0" u="none" strike="noStrike" kern="1200" cap="none" spc="0" normalizeH="0" baseline="0" noProof="0" dirty="0" err="1">
                <a:ln>
                  <a:noFill/>
                </a:ln>
                <a:solidFill>
                  <a:prstClr val="black"/>
                </a:solidFill>
                <a:effectLst/>
                <a:uLnTx/>
                <a:uFillTx/>
                <a:latin typeface="Cambria" charset="0"/>
                <a:ea typeface="Cambria" charset="0"/>
                <a:cs typeface="Cambria" charset="0"/>
              </a:rPr>
              <a:t>t</a:t>
            </a:r>
            <a:r>
              <a:rPr kumimoji="0" lang="en-US" sz="3200" b="1" i="0" u="none" strike="noStrike" kern="1200" cap="none" spc="0" normalizeH="0" baseline="-25000" noProof="0" dirty="0" err="1">
                <a:ln>
                  <a:noFill/>
                </a:ln>
                <a:solidFill>
                  <a:prstClr val="black"/>
                </a:solidFill>
                <a:effectLst/>
                <a:uLnTx/>
                <a:uFillTx/>
                <a:latin typeface="Cambria" charset="0"/>
                <a:ea typeface="Cambria" charset="0"/>
                <a:cs typeface="Cambria" charset="0"/>
              </a:rPr>
              <a:t>RCD</a:t>
            </a:r>
            <a:endParaRPr kumimoji="0" lang="en-US" sz="3200" b="1" i="0" u="none" strike="noStrike" kern="1200" cap="none" spc="0" normalizeH="0" baseline="-2500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as RNG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a:t>
            </a: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4" name="Rectangle 73">
            <a:extLst>
              <a:ext uri="{FF2B5EF4-FFF2-40B4-BE49-F238E27FC236}">
                <a16:creationId xmlns:a16="http://schemas.microsoft.com/office/drawing/2014/main" id="{7AB243BE-6CD5-1C4E-9CA1-747B6DDAD327}"/>
              </a:ext>
            </a:extLst>
          </p:cNvPr>
          <p:cNvSpPr/>
          <p:nvPr/>
        </p:nvSpPr>
        <p:spPr>
          <a:xfrm>
            <a:off x="2189770" y="5503314"/>
            <a:ext cx="5411829" cy="126527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985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a:t>
            </a:r>
            <a:r>
              <a:rPr lang="en-US" b="1" dirty="0" err="1"/>
              <a:t>RaNGe</a:t>
            </a:r>
            <a:r>
              <a:rPr lang="en-US" b="1" dirty="0"/>
              <a:t> Evaluation</a:t>
            </a:r>
          </a:p>
        </p:txBody>
      </p:sp>
      <p:sp>
        <p:nvSpPr>
          <p:cNvPr id="3" name="Content Placeholder 2"/>
          <p:cNvSpPr>
            <a:spLocks noGrp="1"/>
          </p:cNvSpPr>
          <p:nvPr>
            <p:ph idx="1"/>
          </p:nvPr>
        </p:nvSpPr>
        <p:spPr>
          <a:xfrm>
            <a:off x="268026" y="1169461"/>
            <a:ext cx="8603552" cy="5318753"/>
          </a:xfrm>
        </p:spPr>
        <p:txBody>
          <a:bodyPr/>
          <a:lstStyle/>
          <a:p>
            <a:r>
              <a:rPr lang="en-US" sz="3200" dirty="0"/>
              <a:t>We generate </a:t>
            </a:r>
            <a:r>
              <a:rPr lang="en-US" sz="3200" b="1" dirty="0">
                <a:solidFill>
                  <a:schemeClr val="accent1">
                    <a:lumMod val="75000"/>
                  </a:schemeClr>
                </a:solidFill>
              </a:rPr>
              <a:t>random values </a:t>
            </a:r>
            <a:r>
              <a:rPr lang="en-US" sz="3200" dirty="0"/>
              <a:t>by repeatedly accessing </a:t>
            </a:r>
            <a:r>
              <a:rPr lang="en-US" sz="3200" b="1" dirty="0">
                <a:solidFill>
                  <a:schemeClr val="accent1">
                    <a:lumMod val="75000"/>
                  </a:schemeClr>
                </a:solidFill>
              </a:rPr>
              <a:t>RNG cells</a:t>
            </a:r>
            <a:r>
              <a:rPr lang="en-US" sz="3200" dirty="0"/>
              <a:t> and aggregating the data read </a:t>
            </a:r>
          </a:p>
          <a:p>
            <a:endParaRPr lang="en-US" sz="1000" dirty="0"/>
          </a:p>
          <a:p>
            <a:r>
              <a:rPr lang="en-US" sz="3200" dirty="0"/>
              <a:t>The random data satisfies the NIST statistical test suite for randomness </a:t>
            </a:r>
          </a:p>
          <a:p>
            <a:endParaRPr lang="en-US" sz="1000" b="1" dirty="0">
              <a:solidFill>
                <a:srgbClr val="0070C0"/>
              </a:solidFill>
            </a:endParaRPr>
          </a:p>
          <a:p>
            <a:r>
              <a:rPr lang="en-US" sz="3200" dirty="0"/>
              <a:t>The </a:t>
            </a:r>
            <a:r>
              <a:rPr lang="en-US" sz="3200" b="1" dirty="0">
                <a:solidFill>
                  <a:schemeClr val="accent1">
                    <a:lumMod val="75000"/>
                  </a:schemeClr>
                </a:solidFill>
              </a:rPr>
              <a:t>D-</a:t>
            </a:r>
            <a:r>
              <a:rPr lang="en-US" sz="3200" b="1" dirty="0" err="1">
                <a:solidFill>
                  <a:schemeClr val="accent1">
                    <a:lumMod val="75000"/>
                  </a:schemeClr>
                </a:solidFill>
              </a:rPr>
              <a:t>RaNGE</a:t>
            </a:r>
            <a:r>
              <a:rPr lang="en-US" sz="3200" dirty="0"/>
              <a:t> generates random numbers </a:t>
            </a:r>
          </a:p>
          <a:p>
            <a:pPr lvl="1"/>
            <a:r>
              <a:rPr lang="en-US" b="1" dirty="0"/>
              <a:t>Throughput</a:t>
            </a:r>
            <a:r>
              <a:rPr lang="en-US" dirty="0"/>
              <a:t>: 717.4 Mb/s </a:t>
            </a:r>
          </a:p>
          <a:p>
            <a:pPr lvl="1"/>
            <a:r>
              <a:rPr lang="en-US" b="1" dirty="0"/>
              <a:t>Latency</a:t>
            </a:r>
            <a:r>
              <a:rPr lang="en-US" dirty="0"/>
              <a:t>: 64 bits in &lt;1us</a:t>
            </a:r>
          </a:p>
          <a:p>
            <a:pPr lvl="1"/>
            <a:r>
              <a:rPr lang="en-US" b="1" dirty="0"/>
              <a:t>Power</a:t>
            </a:r>
            <a:r>
              <a:rPr lang="en-US" dirty="0"/>
              <a:t>: 4.4 </a:t>
            </a:r>
            <a:r>
              <a:rPr lang="en-US" dirty="0" err="1"/>
              <a:t>nJ</a:t>
            </a:r>
            <a:r>
              <a:rPr lang="en-US" dirty="0"/>
              <a:t>/bit</a:t>
            </a:r>
          </a:p>
          <a:p>
            <a:pPr marL="457200" lvl="1" indent="0">
              <a:buNone/>
            </a:pPr>
            <a:endParaRPr lang="en-US" sz="2400" dirty="0"/>
          </a:p>
          <a:p>
            <a:endParaRPr lang="en-US" sz="3200" b="1" dirty="0">
              <a:solidFill>
                <a:srgbClr val="7030A0"/>
              </a:solidFill>
            </a:endParaRPr>
          </a:p>
        </p:txBody>
      </p:sp>
    </p:spTree>
    <p:extLst>
      <p:ext uri="{BB962C8B-B14F-4D97-AF65-F5344CB8AC3E}">
        <p14:creationId xmlns:p14="http://schemas.microsoft.com/office/powerpoint/2010/main" val="156208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3922" y="461658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0A79BC0-0603-1647-9891-AA85FD198804}"/>
              </a:ext>
            </a:extLst>
          </p:cNvPr>
          <p:cNvSpPr/>
          <p:nvPr/>
        </p:nvSpPr>
        <p:spPr>
          <a:xfrm>
            <a:off x="6352786" y="4616581"/>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2019</a:t>
            </a:r>
          </a:p>
        </p:txBody>
      </p:sp>
    </p:spTree>
    <p:extLst>
      <p:ext uri="{BB962C8B-B14F-4D97-AF65-F5344CB8AC3E}">
        <p14:creationId xmlns:p14="http://schemas.microsoft.com/office/powerpoint/2010/main" val="616083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69299140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Ideas on </a:t>
            </a:r>
            <a:br>
              <a:rPr lang="en-US" dirty="0"/>
            </a:br>
            <a:r>
              <a:rPr lang="en-US" dirty="0"/>
              <a:t>	Reducing DRAM Latency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471749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172969492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94270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3238480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1371600"/>
            <a:ext cx="6984776" cy="97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0030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212956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131411030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2556350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1241280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287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35980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2269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12815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98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92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8033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367107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0|0|0|0|0|0|0|0|0|0|0|0|0|0|0|0|0|0|0|0|0|0|0|0|0|0|0|0"/>
</p:tagLst>
</file>

<file path=ppt/tags/tag2.xml><?xml version="1.0" encoding="utf-8"?>
<p:tagLst xmlns:a="http://schemas.openxmlformats.org/drawingml/2006/main" xmlns:r="http://schemas.openxmlformats.org/officeDocument/2006/relationships" xmlns:p="http://schemas.openxmlformats.org/presentationml/2006/main">
  <p:tag name="TIMING" val="|6.8|4.7|6.4"/>
</p:tagLst>
</file>

<file path=ppt/tags/tag3.xml><?xml version="1.0" encoding="utf-8"?>
<p:tagLst xmlns:a="http://schemas.openxmlformats.org/drawingml/2006/main" xmlns:r="http://schemas.openxmlformats.org/officeDocument/2006/relationships" xmlns:p="http://schemas.openxmlformats.org/presentationml/2006/main">
  <p:tag name="TIMING" val="|0.7|8.6"/>
</p:tagLst>
</file>

<file path=ppt/tags/tag4.xml><?xml version="1.0" encoding="utf-8"?>
<p:tagLst xmlns:a="http://schemas.openxmlformats.org/drawingml/2006/main" xmlns:r="http://schemas.openxmlformats.org/officeDocument/2006/relationships" xmlns:p="http://schemas.openxmlformats.org/presentationml/2006/main">
  <p:tag name="TIMING" val="|19.9|10.3"/>
</p:tagLst>
</file>

<file path=ppt/tags/tag5.xml><?xml version="1.0" encoding="utf-8"?>
<p:tagLst xmlns:a="http://schemas.openxmlformats.org/drawingml/2006/main" xmlns:r="http://schemas.openxmlformats.org/officeDocument/2006/relationships" xmlns:p="http://schemas.openxmlformats.org/presentationml/2006/main">
  <p:tag name="TIMING" val="|8.4|5|6.7|4.9|9.2|10.8"/>
</p:tagLst>
</file>

<file path=ppt/tags/tag6.xml><?xml version="1.0" encoding="utf-8"?>
<p:tagLst xmlns:a="http://schemas.openxmlformats.org/drawingml/2006/main" xmlns:r="http://schemas.openxmlformats.org/officeDocument/2006/relationships" xmlns:p="http://schemas.openxmlformats.org/presentationml/2006/main">
  <p:tag name="TIMING" val="|6.4|6.4"/>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6.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2.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8.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2"/>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194289</TotalTime>
  <Words>8213</Words>
  <Application>Microsoft Macintosh PowerPoint</Application>
  <PresentationFormat>On-screen Show (4:3)</PresentationFormat>
  <Paragraphs>1452</Paragraphs>
  <Slides>137</Slides>
  <Notes>61</Notes>
  <HiddenSlides>0</HiddenSlides>
  <MMClips>6</MMClips>
  <ScaleCrop>false</ScaleCrop>
  <HeadingPairs>
    <vt:vector size="6" baseType="variant">
      <vt:variant>
        <vt:lpstr>Fonts Used</vt:lpstr>
      </vt:variant>
      <vt:variant>
        <vt:i4>20</vt:i4>
      </vt:variant>
      <vt:variant>
        <vt:lpstr>Theme</vt:lpstr>
      </vt:variant>
      <vt:variant>
        <vt:i4>64</vt:i4>
      </vt:variant>
      <vt:variant>
        <vt:lpstr>Slide Titles</vt:lpstr>
      </vt:variant>
      <vt:variant>
        <vt:i4>137</vt:i4>
      </vt:variant>
    </vt:vector>
  </HeadingPairs>
  <TitlesOfParts>
    <vt:vector size="221" baseType="lpstr">
      <vt:lpstr>ＭＳ Ｐゴシック</vt:lpstr>
      <vt:lpstr>Arial</vt:lpstr>
      <vt:lpstr>Arial Black</vt:lpstr>
      <vt:lpstr>Arial Rounded MT Bold</vt:lpstr>
      <vt:lpstr>Calibri</vt:lpstr>
      <vt:lpstr>Calibri Light</vt:lpstr>
      <vt:lpstr>Cambria</vt:lpstr>
      <vt:lpstr>Cambria Math</vt:lpstr>
      <vt:lpstr>Courier New</vt:lpstr>
      <vt:lpstr>Futura Medium</vt:lpstr>
      <vt:lpstr>Garamond</vt:lpstr>
      <vt:lpstr>Gill Sans</vt:lpstr>
      <vt:lpstr>Gill Sans MT</vt:lpstr>
      <vt:lpstr>나눔고딕</vt:lpstr>
      <vt:lpstr>Perpetua</vt:lpstr>
      <vt:lpstr>Tahoma</vt:lpstr>
      <vt:lpstr>Times New Roman</vt:lpstr>
      <vt:lpstr>Tw Cen MT</vt:lpstr>
      <vt:lpstr>Verdana</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78_Edge</vt:lpstr>
      <vt:lpstr>7_Edge</vt:lpstr>
      <vt:lpstr>11_Edge</vt:lpstr>
      <vt:lpstr>12_Edge</vt:lpstr>
      <vt:lpstr>40_Edge</vt:lpstr>
      <vt:lpstr>41_Edge</vt:lpstr>
      <vt:lpstr>14_Edge</vt:lpstr>
      <vt:lpstr>25_Edge</vt:lpstr>
      <vt:lpstr>18_Edge</vt:lpstr>
      <vt:lpstr>21_Office Theme</vt:lpstr>
      <vt:lpstr>5_Office Theme</vt:lpstr>
      <vt:lpstr>Office Theme</vt:lpstr>
      <vt:lpstr>7_Office Theme</vt:lpstr>
      <vt:lpstr>6_Office Theme</vt:lpstr>
      <vt:lpstr>1_Office Theme</vt:lpstr>
      <vt:lpstr>102_Edge</vt:lpstr>
      <vt:lpstr>21_Edge</vt:lpstr>
      <vt:lpstr>50_Edge</vt:lpstr>
      <vt:lpstr>20_Office Theme</vt:lpstr>
      <vt:lpstr>13_Office Theme</vt:lpstr>
      <vt:lpstr>14_Office Theme</vt:lpstr>
      <vt:lpstr>137_Edge</vt:lpstr>
      <vt:lpstr>22_Edge</vt:lpstr>
      <vt:lpstr>63_Edge</vt:lpstr>
      <vt:lpstr>2_Default Design</vt:lpstr>
      <vt:lpstr>3_Office Theme</vt:lpstr>
      <vt:lpstr>Memory Systems  and Memory-Centric Computing Systems  Part 4: Low-Latency Memory</vt:lpstr>
      <vt:lpstr>Four Key Issues in Future Platforms</vt:lpstr>
      <vt:lpstr>Solving the Hardest Problems</vt:lpstr>
      <vt:lpstr>Maslow’s Hierarchy of Needs, A Third Time</vt:lpstr>
      <vt:lpstr>Challenge and Opportunity for Future</vt:lpstr>
      <vt:lpstr>Main Memory Latency Lags Behind</vt:lpstr>
      <vt:lpstr>A Closer Look …</vt:lpstr>
      <vt:lpstr>DRAM Latency Is Critical for Performance</vt:lpstr>
      <vt:lpstr>DRAM Latency Is Critical for Performance</vt:lpstr>
      <vt:lpstr>The Memory Latency Problem</vt:lpstr>
      <vt:lpstr>Retrospective: Conventional Latency Tolerance Techniques</vt:lpstr>
      <vt:lpstr>Runahead Execution</vt:lpstr>
      <vt:lpstr>Runahead Execution Example</vt:lpstr>
      <vt:lpstr>Effect of Runahead in Sun ROCK</vt:lpstr>
      <vt:lpstr>More on Runahead Execution</vt:lpstr>
      <vt:lpstr>More on Runahead Execution (Short)</vt:lpstr>
      <vt:lpstr>Runahead Readings</vt:lpstr>
      <vt:lpstr>Retrospective: Conventional Latency Tolerance Techniques</vt:lpstr>
      <vt:lpstr>Two Major Sources of Latency Inefficiency</vt:lpstr>
      <vt:lpstr>Truly Reducing Memory Latency</vt:lpstr>
      <vt:lpstr>Two Major Sources of Latency Inefficiency</vt:lpstr>
      <vt:lpstr>Why the Long Memory Latency?</vt:lpstr>
      <vt:lpstr>Tackling the Fixed Latency Mindset</vt:lpstr>
      <vt:lpstr>Latency Variation in Memory Chips</vt:lpstr>
      <vt:lpstr>Why is Latency High?</vt:lpstr>
      <vt:lpstr>What Causes the Long Memory Latency?</vt:lpstr>
      <vt:lpstr>Understanding and Exploiting Variation in DRAM Latency</vt:lpstr>
      <vt:lpstr>DRAM Characterization Infrastructure</vt:lpstr>
      <vt:lpstr>DRAM Characterization Infrastructure</vt:lpstr>
      <vt:lpstr>SoftMC: Open Source DRAM Infrastructure</vt:lpstr>
      <vt:lpstr>Adaptive-Latency DRAM</vt:lpstr>
      <vt:lpstr>PowerPoint Presentation</vt:lpstr>
      <vt:lpstr>PowerPoint Presentation</vt:lpstr>
      <vt:lpstr>PowerPoint Presentation</vt:lpstr>
      <vt:lpstr>PowerPoint Presentation</vt:lpstr>
      <vt:lpstr>Reducing Latency Also Reduces Energy</vt:lpstr>
      <vt:lpstr>AL-DRAM: Advantages &amp; Disadvantages</vt:lpstr>
      <vt:lpstr>More on Adaptive-Latency DRAM</vt:lpstr>
      <vt:lpstr>Different Types of Latency Variation</vt:lpstr>
      <vt:lpstr>Spatial Locality of Activation Errors</vt:lpstr>
      <vt:lpstr>Heterogeneous Latency within A Chip</vt:lpstr>
      <vt:lpstr>FLY-DRAM Configurations</vt:lpstr>
      <vt:lpstr>Heterogeneous Latency within A Chip</vt:lpstr>
      <vt:lpstr>FLY-DRAM: Advantages &amp; Disadvantages</vt:lpstr>
      <vt:lpstr>Analysis of Latency Variation in DRAM Chips</vt:lpstr>
      <vt:lpstr>Why Is There   Spatial Latency Variation      Within a Chip?</vt:lpstr>
      <vt:lpstr>PowerPoint Presentation</vt:lpstr>
      <vt:lpstr>PowerPoint Presentation</vt:lpstr>
      <vt:lpstr>PowerPoint Presentation</vt:lpstr>
      <vt:lpstr>PowerPoint Presentation</vt:lpstr>
      <vt:lpstr>DIVA-DRAM: Advantages &amp; Disadvantages</vt:lpstr>
      <vt:lpstr>Design-Induced Latency Variation in DRAM</vt:lpstr>
      <vt:lpstr>Understanding &amp; Exploiting the   Voltage-Latency-Reliability      Relationship</vt:lpstr>
      <vt:lpstr>High DRAM Power Consumption</vt:lpstr>
      <vt:lpstr>Executive Summary</vt:lpstr>
      <vt:lpstr>Custom Testing Platform</vt:lpstr>
      <vt:lpstr>Reliability Worsens with Lower Voltage</vt:lpstr>
      <vt:lpstr>Source of Errors</vt:lpstr>
      <vt:lpstr>Higher Access Latency  Fewer Errors</vt:lpstr>
      <vt:lpstr>Spatial Locality of Errors</vt:lpstr>
      <vt:lpstr>Voltron Overview</vt:lpstr>
      <vt:lpstr>Linear Model to Predict Performance</vt:lpstr>
      <vt:lpstr>Energy Savings with Bounded Performance</vt:lpstr>
      <vt:lpstr>Voltron: Advantages &amp; Disadvantages</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D-RaNGe: Using Commodity DRAM Devices  to Generate True Random Numbers  with Low Latency and High Throughput</vt:lpstr>
      <vt:lpstr>DRAM Latency Characterization of 282 LPDDR4 DRAM Devices</vt:lpstr>
      <vt:lpstr>D-RaNGe Key Idea</vt:lpstr>
      <vt:lpstr>D-RaNGe Key Idea</vt:lpstr>
      <vt:lpstr>Our D-RaNGe Evaluation</vt:lpstr>
      <vt:lpstr>D-RaNGe: Using Commodity DRAM Devices  to Generate True Random Numbers  with Low Latency and High Throughput</vt:lpstr>
      <vt:lpstr>DRAM Latency True Random Number Generator</vt:lpstr>
      <vt:lpstr>Other Ideas on   Reducing DRAM Latency</vt:lpstr>
      <vt:lpstr>Solar-DRAM: Exploiting Spatial Variation</vt:lpstr>
      <vt:lpstr>ChargeCache: Exploiting Access Patterns</vt:lpstr>
      <vt:lpstr>Reducing Refresh Latency</vt:lpstr>
      <vt:lpstr>Why the Long Memory Latency?</vt:lpstr>
      <vt:lpstr>Tiered-Latency DRAM</vt:lpstr>
      <vt:lpstr>LISA: Low-cost Inter-linked Subarrays</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Performance &amp; Power Consumption  </vt:lpstr>
      <vt:lpstr>More on TL-DRAM</vt:lpstr>
      <vt:lpstr>LISA: Low-Cost Inter-Linked Subarrays [HPCA 2016]</vt:lpstr>
      <vt:lpstr>Problem: Inefficient Bulk Data Movement</vt:lpstr>
      <vt:lpstr>Moving Data Inside DRAM?</vt:lpstr>
      <vt:lpstr>Key Idea and Applications</vt:lpstr>
      <vt:lpstr>3. Linked Precharge (LIP)</vt:lpstr>
      <vt:lpstr>More on LISA</vt:lpstr>
      <vt:lpstr>CROW: The Copy Row Substrate [ISCA 2019]</vt:lpstr>
      <vt:lpstr>Challenges of DRAM Scaling</vt:lpstr>
      <vt:lpstr>Conventional DRAM</vt:lpstr>
      <vt:lpstr>Copy Row DRAM (CROW)</vt:lpstr>
      <vt:lpstr>Use Cases of CROW</vt:lpstr>
      <vt:lpstr>Key Results</vt:lpstr>
      <vt:lpstr>More on CROW</vt:lpstr>
      <vt:lpstr>SALP: Reducing DRAM Bank Conflict Impact</vt:lpstr>
      <vt:lpstr>SALP: Problem, Goal, Observations</vt:lpstr>
      <vt:lpstr>SALP: Key Ideas</vt:lpstr>
      <vt:lpstr>SALP: Reduce Sharing of Global Decoder</vt:lpstr>
      <vt:lpstr>SALP: Reduce Sharing of Global Row-Buffer</vt:lpstr>
      <vt:lpstr>SALP: Baseline Bank Organization</vt:lpstr>
      <vt:lpstr>SALP: Proposed Bank Organization</vt:lpstr>
      <vt:lpstr>SALP: Results</vt:lpstr>
      <vt:lpstr>More on SALP</vt:lpstr>
      <vt:lpstr>More on SALP</vt:lpstr>
      <vt:lpstr>More on SALP</vt:lpstr>
      <vt:lpstr>More on SALP</vt:lpstr>
      <vt:lpstr>Summary: Low-Latency Memory</vt:lpstr>
      <vt:lpstr>Summary: Tackling Long Memory Latency</vt:lpstr>
      <vt:lpstr>Challenge and Opportunity for Future</vt:lpstr>
      <vt:lpstr>One Important Takeaway</vt:lpstr>
      <vt:lpstr>On DRAM Power Consumption</vt:lpstr>
      <vt:lpstr>VAMPIRE DRAM Power Model</vt:lpstr>
      <vt:lpstr>More Motivation    to Reduce Memory Latency</vt:lpstr>
      <vt:lpstr>Workload-DRAM Interaction Analysis</vt:lpstr>
      <vt:lpstr>Memory Systems  and Memory-Centric Computing Systems  Part 4: Low-Latency Memory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2792</cp:revision>
  <cp:lastPrinted>2017-09-14T13:39:03Z</cp:lastPrinted>
  <dcterms:created xsi:type="dcterms:W3CDTF">2010-10-08T20:41:54Z</dcterms:created>
  <dcterms:modified xsi:type="dcterms:W3CDTF">2019-07-10T12:13:13Z</dcterms:modified>
</cp:coreProperties>
</file>