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7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8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9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1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56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theme/theme57.xml" ContentType="application/vnd.openxmlformats-officedocument.theme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theme/theme58.xml" ContentType="application/vnd.openxmlformats-officedocument.theme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6966" r:id="rId29"/>
    <p:sldMasterId id="2147487120" r:id="rId30"/>
    <p:sldMasterId id="2147487144" r:id="rId31"/>
    <p:sldMasterId id="2147487194" r:id="rId32"/>
    <p:sldMasterId id="2147487206" r:id="rId33"/>
    <p:sldMasterId id="2147487258" r:id="rId34"/>
    <p:sldMasterId id="2147487574" r:id="rId35"/>
    <p:sldMasterId id="2147487623" r:id="rId36"/>
    <p:sldMasterId id="2147488050" r:id="rId37"/>
    <p:sldMasterId id="2147488076" r:id="rId38"/>
    <p:sldMasterId id="2147488152" r:id="rId39"/>
    <p:sldMasterId id="2147488164" r:id="rId40"/>
    <p:sldMasterId id="2147488189" r:id="rId41"/>
    <p:sldMasterId id="2147488241" r:id="rId42"/>
    <p:sldMasterId id="2147488253" r:id="rId43"/>
    <p:sldMasterId id="2147488265" r:id="rId44"/>
    <p:sldMasterId id="2147488277" r:id="rId45"/>
    <p:sldMasterId id="2147488289" r:id="rId46"/>
    <p:sldMasterId id="2147488329" r:id="rId47"/>
    <p:sldMasterId id="2147488524" r:id="rId48"/>
    <p:sldMasterId id="2147488718" r:id="rId49"/>
    <p:sldMasterId id="2147488804" r:id="rId50"/>
    <p:sldMasterId id="2147488816" r:id="rId51"/>
    <p:sldMasterId id="2147488829" r:id="rId52"/>
    <p:sldMasterId id="2147488842" r:id="rId53"/>
    <p:sldMasterId id="2147488854" r:id="rId54"/>
    <p:sldMasterId id="2147488867" r:id="rId55"/>
    <p:sldMasterId id="2147488879" r:id="rId56"/>
    <p:sldMasterId id="2147488892" r:id="rId57"/>
    <p:sldMasterId id="2147488905" r:id="rId58"/>
    <p:sldMasterId id="2147488918" r:id="rId59"/>
  </p:sldMasterIdLst>
  <p:notesMasterIdLst>
    <p:notesMasterId r:id="rId141"/>
  </p:notesMasterIdLst>
  <p:handoutMasterIdLst>
    <p:handoutMasterId r:id="rId142"/>
  </p:handoutMasterIdLst>
  <p:sldIdLst>
    <p:sldId id="5398" r:id="rId60"/>
    <p:sldId id="4902" r:id="rId61"/>
    <p:sldId id="4865" r:id="rId62"/>
    <p:sldId id="5399" r:id="rId63"/>
    <p:sldId id="5400" r:id="rId64"/>
    <p:sldId id="5343" r:id="rId65"/>
    <p:sldId id="5348" r:id="rId66"/>
    <p:sldId id="5342" r:id="rId67"/>
    <p:sldId id="5372" r:id="rId68"/>
    <p:sldId id="5401" r:id="rId69"/>
    <p:sldId id="5367" r:id="rId70"/>
    <p:sldId id="5147" r:id="rId71"/>
    <p:sldId id="3802" r:id="rId72"/>
    <p:sldId id="3803" r:id="rId73"/>
    <p:sldId id="3804" r:id="rId74"/>
    <p:sldId id="4206" r:id="rId75"/>
    <p:sldId id="4210" r:id="rId76"/>
    <p:sldId id="3805" r:id="rId77"/>
    <p:sldId id="3806" r:id="rId78"/>
    <p:sldId id="4212" r:id="rId79"/>
    <p:sldId id="587" r:id="rId80"/>
    <p:sldId id="3807" r:id="rId81"/>
    <p:sldId id="4213" r:id="rId82"/>
    <p:sldId id="4214" r:id="rId83"/>
    <p:sldId id="4093" r:id="rId84"/>
    <p:sldId id="5471" r:id="rId85"/>
    <p:sldId id="4367" r:id="rId86"/>
    <p:sldId id="5211" r:id="rId87"/>
    <p:sldId id="5489" r:id="rId88"/>
    <p:sldId id="5408" r:id="rId89"/>
    <p:sldId id="5415" r:id="rId90"/>
    <p:sldId id="5441" r:id="rId91"/>
    <p:sldId id="5481" r:id="rId92"/>
    <p:sldId id="5483" r:id="rId93"/>
    <p:sldId id="5442" r:id="rId94"/>
    <p:sldId id="5488" r:id="rId95"/>
    <p:sldId id="5486" r:id="rId96"/>
    <p:sldId id="5487" r:id="rId97"/>
    <p:sldId id="5510" r:id="rId98"/>
    <p:sldId id="5511" r:id="rId99"/>
    <p:sldId id="5512" r:id="rId100"/>
    <p:sldId id="5513" r:id="rId101"/>
    <p:sldId id="5527" r:id="rId102"/>
    <p:sldId id="5531" r:id="rId103"/>
    <p:sldId id="5405" r:id="rId104"/>
    <p:sldId id="5404" r:id="rId105"/>
    <p:sldId id="5378" r:id="rId106"/>
    <p:sldId id="5516" r:id="rId107"/>
    <p:sldId id="5402" r:id="rId108"/>
    <p:sldId id="4424" r:id="rId109"/>
    <p:sldId id="4425" r:id="rId110"/>
    <p:sldId id="4429" r:id="rId111"/>
    <p:sldId id="4405" r:id="rId112"/>
    <p:sldId id="1863" r:id="rId113"/>
    <p:sldId id="1534" r:id="rId114"/>
    <p:sldId id="5256" r:id="rId115"/>
    <p:sldId id="5261" r:id="rId116"/>
    <p:sldId id="5258" r:id="rId117"/>
    <p:sldId id="5257" r:id="rId118"/>
    <p:sldId id="5259" r:id="rId119"/>
    <p:sldId id="5260" r:id="rId120"/>
    <p:sldId id="5050" r:id="rId121"/>
    <p:sldId id="5051" r:id="rId122"/>
    <p:sldId id="5052" r:id="rId123"/>
    <p:sldId id="5053" r:id="rId124"/>
    <p:sldId id="5262" r:id="rId125"/>
    <p:sldId id="5263" r:id="rId126"/>
    <p:sldId id="5264" r:id="rId127"/>
    <p:sldId id="5199" r:id="rId128"/>
    <p:sldId id="5200" r:id="rId129"/>
    <p:sldId id="5201" r:id="rId130"/>
    <p:sldId id="5202" r:id="rId131"/>
    <p:sldId id="5203" r:id="rId132"/>
    <p:sldId id="5179" r:id="rId133"/>
    <p:sldId id="5180" r:id="rId134"/>
    <p:sldId id="5181" r:id="rId135"/>
    <p:sldId id="5182" r:id="rId136"/>
    <p:sldId id="5183" r:id="rId137"/>
    <p:sldId id="5184" r:id="rId138"/>
    <p:sldId id="5185" r:id="rId139"/>
    <p:sldId id="5186" r:id="rId1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0432FF"/>
    <a:srgbClr val="FF00C4"/>
    <a:srgbClr val="1A5712"/>
    <a:srgbClr val="948A54"/>
    <a:srgbClr val="2A55D6"/>
    <a:srgbClr val="8C0000"/>
    <a:srgbClr val="663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08" autoAdjust="0"/>
    <p:restoredTop sz="99433" autoAdjust="0"/>
  </p:normalViewPr>
  <p:slideViewPr>
    <p:cSldViewPr>
      <p:cViewPr varScale="1">
        <p:scale>
          <a:sx n="93" d="100"/>
          <a:sy n="93" d="100"/>
        </p:scale>
        <p:origin x="3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4.xml"/><Relationship Id="rId84" Type="http://schemas.openxmlformats.org/officeDocument/2006/relationships/slide" Target="slides/slide25.xml"/><Relationship Id="rId138" Type="http://schemas.openxmlformats.org/officeDocument/2006/relationships/slide" Target="slides/slide79.xml"/><Relationship Id="rId107" Type="http://schemas.openxmlformats.org/officeDocument/2006/relationships/slide" Target="slides/slide4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5.xml"/><Relationship Id="rId128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113" Type="http://schemas.openxmlformats.org/officeDocument/2006/relationships/slide" Target="slides/slide54.xml"/><Relationship Id="rId118" Type="http://schemas.openxmlformats.org/officeDocument/2006/relationships/slide" Target="slides/slide59.xml"/><Relationship Id="rId134" Type="http://schemas.openxmlformats.org/officeDocument/2006/relationships/slide" Target="slides/slide75.xml"/><Relationship Id="rId139" Type="http://schemas.openxmlformats.org/officeDocument/2006/relationships/slide" Target="slides/slide80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4.xml"/><Relationship Id="rId108" Type="http://schemas.openxmlformats.org/officeDocument/2006/relationships/slide" Target="slides/slide49.xml"/><Relationship Id="rId124" Type="http://schemas.openxmlformats.org/officeDocument/2006/relationships/slide" Target="slides/slide65.xml"/><Relationship Id="rId129" Type="http://schemas.openxmlformats.org/officeDocument/2006/relationships/slide" Target="slides/slide70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40" Type="http://schemas.openxmlformats.org/officeDocument/2006/relationships/slide" Target="slides/slide81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5.xml"/><Relationship Id="rId119" Type="http://schemas.openxmlformats.org/officeDocument/2006/relationships/slide" Target="slides/slide60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130" Type="http://schemas.openxmlformats.org/officeDocument/2006/relationships/slide" Target="slides/slide71.xml"/><Relationship Id="rId135" Type="http://schemas.openxmlformats.org/officeDocument/2006/relationships/slide" Target="slides/slide7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104" Type="http://schemas.openxmlformats.org/officeDocument/2006/relationships/slide" Target="slides/slide45.xml"/><Relationship Id="rId120" Type="http://schemas.openxmlformats.org/officeDocument/2006/relationships/slide" Target="slides/slide61.xml"/><Relationship Id="rId125" Type="http://schemas.openxmlformats.org/officeDocument/2006/relationships/slide" Target="slides/slide66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110" Type="http://schemas.openxmlformats.org/officeDocument/2006/relationships/slide" Target="slides/slide51.xml"/><Relationship Id="rId115" Type="http://schemas.openxmlformats.org/officeDocument/2006/relationships/slide" Target="slides/slide56.xml"/><Relationship Id="rId131" Type="http://schemas.openxmlformats.org/officeDocument/2006/relationships/slide" Target="slides/slide72.xml"/><Relationship Id="rId136" Type="http://schemas.openxmlformats.org/officeDocument/2006/relationships/slide" Target="slides/slide77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8.xml"/><Relationship Id="rId100" Type="http://schemas.openxmlformats.org/officeDocument/2006/relationships/slide" Target="slides/slide41.xml"/><Relationship Id="rId105" Type="http://schemas.openxmlformats.org/officeDocument/2006/relationships/slide" Target="slides/slide46.xml"/><Relationship Id="rId126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slide" Target="slides/slide39.xml"/><Relationship Id="rId121" Type="http://schemas.openxmlformats.org/officeDocument/2006/relationships/slide" Target="slides/slide62.xml"/><Relationship Id="rId14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8.xml"/><Relationship Id="rId116" Type="http://schemas.openxmlformats.org/officeDocument/2006/relationships/slide" Target="slides/slide57.xml"/><Relationship Id="rId137" Type="http://schemas.openxmlformats.org/officeDocument/2006/relationships/slide" Target="slides/slide7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3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111" Type="http://schemas.openxmlformats.org/officeDocument/2006/relationships/slide" Target="slides/slide52.xml"/><Relationship Id="rId132" Type="http://schemas.openxmlformats.org/officeDocument/2006/relationships/slide" Target="slides/slide7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7.xml"/><Relationship Id="rId127" Type="http://schemas.openxmlformats.org/officeDocument/2006/relationships/slide" Target="slides/slide6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94" Type="http://schemas.openxmlformats.org/officeDocument/2006/relationships/slide" Target="slides/slide35.xml"/><Relationship Id="rId99" Type="http://schemas.openxmlformats.org/officeDocument/2006/relationships/slide" Target="slides/slide40.xml"/><Relationship Id="rId101" Type="http://schemas.openxmlformats.org/officeDocument/2006/relationships/slide" Target="slides/slide42.xml"/><Relationship Id="rId122" Type="http://schemas.openxmlformats.org/officeDocument/2006/relationships/slide" Target="slides/slide63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9.xml"/><Relationship Id="rId89" Type="http://schemas.openxmlformats.org/officeDocument/2006/relationships/slide" Target="slides/slide30.xml"/><Relationship Id="rId112" Type="http://schemas.openxmlformats.org/officeDocument/2006/relationships/slide" Target="slides/slide53.xml"/><Relationship Id="rId133" Type="http://schemas.openxmlformats.org/officeDocument/2006/relationships/slide" Target="slides/slide74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20.xml"/><Relationship Id="rId102" Type="http://schemas.openxmlformats.org/officeDocument/2006/relationships/slide" Target="slides/slide43.xml"/><Relationship Id="rId123" Type="http://schemas.openxmlformats.org/officeDocument/2006/relationships/slide" Target="slides/slide64.xml"/><Relationship Id="rId14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8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 we have taken processor-centric system design a bit too far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0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05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0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0996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3725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9530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1679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0768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2177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575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3916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38455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6181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23238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EBDFEA4-C20F-104A-BC27-408CBECDF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0B31-7E1A-5D4D-983E-2275653A8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F943-F4A0-4D46-B4C9-58E9F66D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75E6A-3752-FC41-B8A3-75D7F6453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E345-B863-7F48-B37E-C4D1A0E76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548-FD3A-9B40-80D2-DE711E168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CDF4F-585B-6D4F-A4CB-C67AB7D5B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4979-FCD7-694E-8B26-68BFE56F7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051ED-7F0F-1747-91E3-F6CFAF063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535E-D52C-7148-ABB0-7547E7715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D0A7A-F6FB-1F48-9A4B-A6A40DC9A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AFC27-E9C2-A540-A3C4-249358E5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70087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27281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1653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76963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2480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83316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3903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539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56963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86066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31821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99734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31414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6900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4142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7961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5304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2673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57705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8532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12301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928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657273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7974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554709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22726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3317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42578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556170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981653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26548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07561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1493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09212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08947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1961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1839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34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81004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74826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48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2953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694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28106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94011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1450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72075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6654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56437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669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4534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51114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009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6449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75843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194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6335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2531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97852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18761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5755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5599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17315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4337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1752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6169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75288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9737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9314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36411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1496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12127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01458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60366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3888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46625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67591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6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52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6077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5366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68704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504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13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90176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95469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24683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700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49123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82912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11394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23355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935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7366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21941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70608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456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8922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9027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68167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0996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66714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18516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011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55524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15347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5429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562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28212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80133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97791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97103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40054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80001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2315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18315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32085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593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93996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181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997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79865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08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73223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7195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83436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5710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7772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78662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92495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416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31223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95B04E4-937C-664F-B51F-D8C30ABD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48FE1C4B-D953-0249-AAC5-1CEBC09BA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6CEAA0A5-E9E4-5140-BD46-DA6256C8BD9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9D6D91-79A7-6D42-B64F-582CA85CF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33B19D-FBD6-3545-A911-696365B26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F69791-C3A5-1144-92B1-333CF796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B3FDAE8-A59F-B84A-B845-84C535A39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53909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3A97B69-F936-9541-A4C0-4803E0D98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ACF1560-B282-884D-8A11-92C4A17C938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462A-42FE-A84B-9002-68A00ADE6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977085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623055-6F7E-CF4A-ADEE-B8106026EC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8F7ABC-7804-9A45-8345-A3C1D4AE29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E70D-E1B6-6444-B39A-56D9F01DC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27630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71F563C-CD40-A941-946F-51381E41C5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3913447-512A-8E4A-90A4-7079BD9A51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1E867-9ECF-604D-A3A5-B01890269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713822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72121-A8E8-2D44-9C8A-867F1E7CF2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375A6BC4-4875-D14C-AD8B-EDD376D8CF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FD31-60B6-C346-9D89-A4089B89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109831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4209F53-5EDE-1248-9733-CEB7AFA430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ED11C88-124D-0347-AECA-3112784719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89F7-876C-7946-AB0D-5451C843C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6435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9347127D-50D6-804E-BBDB-090FFD76C82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34CA717C-BE13-1D47-AAC5-E762962F17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0B547-CD99-0740-9575-71E48EA0F2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03591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A4E499A-3343-9649-900F-C1B6B1CC41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9BAFF69-6AD8-F144-AFCC-520891BC23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647DD-C717-6B4E-971B-369A4AC6E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869992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E62CFF8-7633-3B4B-A468-F476C6361E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3917E0F-F572-F344-8271-E7F412A986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61CCF-7B61-6046-A6E3-819C5F7B3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444395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F2FD485-06A1-EE45-9A8B-F048E7EEE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3E0F4D9-5214-6441-8A0F-C2CBFC75B8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7BF4-82CD-7E43-873E-37D879C1B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23602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F2C3A7A-5BD4-D542-A789-B3C16EBBD7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538ED7B-3605-2040-BC3F-5A78278E3E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AD733-BDC3-EB40-9C11-FAC3CFD16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966919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D14A05F-C43C-B549-A1DA-16E973F5A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4D961FA-CC1E-B14D-A413-07AD525F4F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B481-D5ED-9E41-8320-7EA96DF4F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219003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3EC4547-E2B1-9B4F-845F-F274F3C6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22157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B4180-6920-9C42-9DA1-4829E043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02358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0D3C-7D80-0940-9C38-883CA5675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2853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F32B-3CEF-984C-BBF2-963F764B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5638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4898-7376-D942-82A4-9987F9AC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382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4D29-6AD3-F447-89DA-A4F13DC7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3387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A4055-98B6-5F49-80DA-F6F7DEF7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900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ECD9-3D5F-7F4F-998D-56B78CDEA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6114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5131-7DE5-1D4D-A3CF-3D060717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3336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F9A-1324-4947-8B68-D47C274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64210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1EA7-F64C-644A-BE34-B5A402A8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617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4A1C-A8E8-3C42-88AB-792537E5F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12438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42062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9286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58696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8571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97608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1963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59028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74022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837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81525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2723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3A7DCBA-C183-8B41-90A0-6DFD962BF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84328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ADBC6-E218-9749-83D0-D418C0231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737210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5091-F527-F846-B0E6-8A0061055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207726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6FAC6-684A-9245-8840-0A684E5C0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071041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B168E-7910-294E-9278-FD11E6180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227698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08563-1837-0448-940A-95C1DD1C7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78276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38FEB-0220-8F40-B141-083F9252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41839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5F1E1-4E96-7648-9FF9-1E2FF1A01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840943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D7F92-C12C-EF45-9367-36B78FAF3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091588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32642-5A6A-9B4A-9D8A-C48DB28F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346339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D5E10-3460-A148-95EA-8279587B9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66317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F47BF-2E15-9244-A7ED-4945DA8BC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371755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403082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1447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75890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17225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428516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307552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233581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556108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246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5226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370079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0864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4987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5479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1622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98622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71001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34596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1247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1687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4596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3035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5862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78487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1665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29796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9965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52585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294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7618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08394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7341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9494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8883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7624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93500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7752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394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941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982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92819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1629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8056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50633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51067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39366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22173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35944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286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43240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8469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11725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23983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03778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07881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242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3192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4965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8276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slideLayout" Target="../slideLayouts/slideLayout555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slideLayout" Target="../slideLayouts/slideLayout613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Relationship Id="rId14" Type="http://schemas.openxmlformats.org/officeDocument/2006/relationships/image" Target="../media/image1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slideLayout" Target="../slideLayouts/slideLayout625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3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632.xml"/><Relationship Id="rId12" Type="http://schemas.openxmlformats.org/officeDocument/2006/relationships/slideLayout" Target="../slideLayouts/slideLayout637.xml"/><Relationship Id="rId2" Type="http://schemas.openxmlformats.org/officeDocument/2006/relationships/slideLayout" Target="../slideLayouts/slideLayout627.xml"/><Relationship Id="rId1" Type="http://schemas.openxmlformats.org/officeDocument/2006/relationships/slideLayout" Target="../slideLayouts/slideLayout626.xml"/><Relationship Id="rId6" Type="http://schemas.openxmlformats.org/officeDocument/2006/relationships/slideLayout" Target="../slideLayouts/slideLayout631.xml"/><Relationship Id="rId11" Type="http://schemas.openxmlformats.org/officeDocument/2006/relationships/slideLayout" Target="../slideLayouts/slideLayout636.xml"/><Relationship Id="rId5" Type="http://schemas.openxmlformats.org/officeDocument/2006/relationships/slideLayout" Target="../slideLayouts/slideLayout630.xml"/><Relationship Id="rId10" Type="http://schemas.openxmlformats.org/officeDocument/2006/relationships/slideLayout" Target="../slideLayouts/slideLayout635.xml"/><Relationship Id="rId4" Type="http://schemas.openxmlformats.org/officeDocument/2006/relationships/slideLayout" Target="../slideLayouts/slideLayout629.xml"/><Relationship Id="rId9" Type="http://schemas.openxmlformats.org/officeDocument/2006/relationships/slideLayout" Target="../slideLayouts/slideLayout634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5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40.xml"/><Relationship Id="rId7" Type="http://schemas.openxmlformats.org/officeDocument/2006/relationships/slideLayout" Target="../slideLayouts/slideLayout644.xml"/><Relationship Id="rId12" Type="http://schemas.openxmlformats.org/officeDocument/2006/relationships/slideLayout" Target="../slideLayouts/slideLayout649.xml"/><Relationship Id="rId2" Type="http://schemas.openxmlformats.org/officeDocument/2006/relationships/slideLayout" Target="../slideLayouts/slideLayout639.xml"/><Relationship Id="rId1" Type="http://schemas.openxmlformats.org/officeDocument/2006/relationships/slideLayout" Target="../slideLayouts/slideLayout638.xml"/><Relationship Id="rId6" Type="http://schemas.openxmlformats.org/officeDocument/2006/relationships/slideLayout" Target="../slideLayouts/slideLayout643.xml"/><Relationship Id="rId11" Type="http://schemas.openxmlformats.org/officeDocument/2006/relationships/slideLayout" Target="../slideLayouts/slideLayout648.xml"/><Relationship Id="rId5" Type="http://schemas.openxmlformats.org/officeDocument/2006/relationships/slideLayout" Target="../slideLayouts/slideLayout642.xml"/><Relationship Id="rId10" Type="http://schemas.openxmlformats.org/officeDocument/2006/relationships/slideLayout" Target="../slideLayouts/slideLayout647.xml"/><Relationship Id="rId4" Type="http://schemas.openxmlformats.org/officeDocument/2006/relationships/slideLayout" Target="../slideLayouts/slideLayout641.xml"/><Relationship Id="rId9" Type="http://schemas.openxmlformats.org/officeDocument/2006/relationships/slideLayout" Target="../slideLayouts/slideLayout64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2019. 7. 10.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7" r:id="rId1"/>
    <p:sldLayoutId id="2147486968" r:id="rId2"/>
    <p:sldLayoutId id="2147486969" r:id="rId3"/>
    <p:sldLayoutId id="2147486970" r:id="rId4"/>
    <p:sldLayoutId id="2147486971" r:id="rId5"/>
    <p:sldLayoutId id="2147486972" r:id="rId6"/>
    <p:sldLayoutId id="2147486973" r:id="rId7"/>
    <p:sldLayoutId id="2147486974" r:id="rId8"/>
    <p:sldLayoutId id="2147486975" r:id="rId9"/>
    <p:sldLayoutId id="2147486976" r:id="rId10"/>
    <p:sldLayoutId id="214748697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7/10/19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FFD3A-6A6D-EB47-A2AE-382792C4B855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1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51" r:id="rId1"/>
    <p:sldLayoutId id="2147488052" r:id="rId2"/>
    <p:sldLayoutId id="2147488053" r:id="rId3"/>
    <p:sldLayoutId id="2147488054" r:id="rId4"/>
    <p:sldLayoutId id="2147488055" r:id="rId5"/>
    <p:sldLayoutId id="2147488056" r:id="rId6"/>
    <p:sldLayoutId id="2147488057" r:id="rId7"/>
    <p:sldLayoutId id="2147488058" r:id="rId8"/>
    <p:sldLayoutId id="2147488059" r:id="rId9"/>
    <p:sldLayoutId id="2147488060" r:id="rId10"/>
    <p:sldLayoutId id="2147488061" r:id="rId11"/>
    <p:sldLayoutId id="214748806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7" r:id="rId1"/>
    <p:sldLayoutId id="2147488078" r:id="rId2"/>
    <p:sldLayoutId id="2147488079" r:id="rId3"/>
    <p:sldLayoutId id="2147488080" r:id="rId4"/>
    <p:sldLayoutId id="2147488081" r:id="rId5"/>
    <p:sldLayoutId id="2147488082" r:id="rId6"/>
    <p:sldLayoutId id="2147488083" r:id="rId7"/>
    <p:sldLayoutId id="2147488084" r:id="rId8"/>
    <p:sldLayoutId id="2147488085" r:id="rId9"/>
    <p:sldLayoutId id="2147488086" r:id="rId10"/>
    <p:sldLayoutId id="21474880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3" r:id="rId1"/>
    <p:sldLayoutId id="2147488154" r:id="rId2"/>
    <p:sldLayoutId id="2147488155" r:id="rId3"/>
    <p:sldLayoutId id="2147488156" r:id="rId4"/>
    <p:sldLayoutId id="2147488157" r:id="rId5"/>
    <p:sldLayoutId id="2147488158" r:id="rId6"/>
    <p:sldLayoutId id="2147488159" r:id="rId7"/>
    <p:sldLayoutId id="2147488160" r:id="rId8"/>
    <p:sldLayoutId id="2147488161" r:id="rId9"/>
    <p:sldLayoutId id="2147488162" r:id="rId10"/>
    <p:sldLayoutId id="214748816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43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5" r:id="rId1"/>
    <p:sldLayoutId id="2147488166" r:id="rId2"/>
    <p:sldLayoutId id="2147488167" r:id="rId3"/>
    <p:sldLayoutId id="2147488168" r:id="rId4"/>
    <p:sldLayoutId id="2147488169" r:id="rId5"/>
    <p:sldLayoutId id="2147488170" r:id="rId6"/>
    <p:sldLayoutId id="2147488171" r:id="rId7"/>
    <p:sldLayoutId id="2147488172" r:id="rId8"/>
    <p:sldLayoutId id="2147488173" r:id="rId9"/>
    <p:sldLayoutId id="2147488174" r:id="rId10"/>
    <p:sldLayoutId id="214748817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  <p:sldLayoutId id="2147488198" r:id="rId9"/>
    <p:sldLayoutId id="2147488199" r:id="rId10"/>
    <p:sldLayoutId id="214748820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2" r:id="rId1"/>
    <p:sldLayoutId id="2147488243" r:id="rId2"/>
    <p:sldLayoutId id="2147488244" r:id="rId3"/>
    <p:sldLayoutId id="2147488245" r:id="rId4"/>
    <p:sldLayoutId id="2147488246" r:id="rId5"/>
    <p:sldLayoutId id="2147488247" r:id="rId6"/>
    <p:sldLayoutId id="2147488248" r:id="rId7"/>
    <p:sldLayoutId id="2147488249" r:id="rId8"/>
    <p:sldLayoutId id="2147488250" r:id="rId9"/>
    <p:sldLayoutId id="2147488251" r:id="rId10"/>
    <p:sldLayoutId id="214748825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4" r:id="rId1"/>
    <p:sldLayoutId id="2147488255" r:id="rId2"/>
    <p:sldLayoutId id="2147488256" r:id="rId3"/>
    <p:sldLayoutId id="2147488257" r:id="rId4"/>
    <p:sldLayoutId id="2147488258" r:id="rId5"/>
    <p:sldLayoutId id="2147488259" r:id="rId6"/>
    <p:sldLayoutId id="2147488260" r:id="rId7"/>
    <p:sldLayoutId id="2147488261" r:id="rId8"/>
    <p:sldLayoutId id="2147488262" r:id="rId9"/>
    <p:sldLayoutId id="2147488263" r:id="rId10"/>
    <p:sldLayoutId id="21474882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25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8" r:id="rId1"/>
    <p:sldLayoutId id="2147488279" r:id="rId2"/>
    <p:sldLayoutId id="2147488280" r:id="rId3"/>
    <p:sldLayoutId id="2147488281" r:id="rId4"/>
    <p:sldLayoutId id="2147488282" r:id="rId5"/>
    <p:sldLayoutId id="2147488283" r:id="rId6"/>
    <p:sldLayoutId id="2147488284" r:id="rId7"/>
    <p:sldLayoutId id="2147488285" r:id="rId8"/>
    <p:sldLayoutId id="2147488286" r:id="rId9"/>
    <p:sldLayoutId id="2147488287" r:id="rId10"/>
    <p:sldLayoutId id="2147488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EBE9CF4-FEF8-6C4E-93E0-DBB5FD807A09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ahoma"/>
                <a:ea typeface="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757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Perpetua"/>
          <a:ea typeface="+mn-ea"/>
          <a:cs typeface="Perpetua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800">
          <a:solidFill>
            <a:schemeClr val="tx1"/>
          </a:solidFill>
          <a:latin typeface="Perpetua"/>
          <a:cs typeface="Perpetu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Perpetua"/>
          <a:cs typeface="Perpetu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400">
          <a:solidFill>
            <a:schemeClr val="tx1"/>
          </a:solidFill>
          <a:latin typeface="Perpetua"/>
          <a:cs typeface="Perpetu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Perpetua"/>
          <a:cs typeface="Perpetu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srgbClr val="000000"/>
                </a:solidFill>
                <a:ea typeface=""/>
              </a:rPr>
              <a:pPr defTabSz="91416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084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25" r:id="rId1"/>
    <p:sldLayoutId id="2147488526" r:id="rId2"/>
    <p:sldLayoutId id="2147488527" r:id="rId3"/>
    <p:sldLayoutId id="2147488528" r:id="rId4"/>
    <p:sldLayoutId id="2147488529" r:id="rId5"/>
    <p:sldLayoutId id="2147488530" r:id="rId6"/>
    <p:sldLayoutId id="2147488531" r:id="rId7"/>
    <p:sldLayoutId id="2147488532" r:id="rId8"/>
    <p:sldLayoutId id="2147488533" r:id="rId9"/>
    <p:sldLayoutId id="2147488534" r:id="rId10"/>
    <p:sldLayoutId id="21474885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4530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19" r:id="rId1"/>
    <p:sldLayoutId id="2147488720" r:id="rId2"/>
    <p:sldLayoutId id="2147488721" r:id="rId3"/>
    <p:sldLayoutId id="2147488722" r:id="rId4"/>
    <p:sldLayoutId id="2147488723" r:id="rId5"/>
    <p:sldLayoutId id="2147488724" r:id="rId6"/>
    <p:sldLayoutId id="2147488725" r:id="rId7"/>
    <p:sldLayoutId id="2147488726" r:id="rId8"/>
    <p:sldLayoutId id="2147488727" r:id="rId9"/>
    <p:sldLayoutId id="2147488728" r:id="rId10"/>
    <p:sldLayoutId id="2147488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7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05" r:id="rId1"/>
    <p:sldLayoutId id="2147488806" r:id="rId2"/>
    <p:sldLayoutId id="2147488807" r:id="rId3"/>
    <p:sldLayoutId id="2147488808" r:id="rId4"/>
    <p:sldLayoutId id="2147488809" r:id="rId5"/>
    <p:sldLayoutId id="2147488810" r:id="rId6"/>
    <p:sldLayoutId id="2147488811" r:id="rId7"/>
    <p:sldLayoutId id="2147488812" r:id="rId8"/>
    <p:sldLayoutId id="2147488813" r:id="rId9"/>
    <p:sldLayoutId id="2147488814" r:id="rId10"/>
    <p:sldLayoutId id="214748881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D2A1118F-5AEB-1E4F-91F1-AAD0EF8B9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6D270052-F7BE-8348-A64B-192F0F84E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7C535B2-C077-3C46-A187-4CBEF0169A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AB043-1D33-1946-871F-639FD9DFA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4245D39E-8948-0B44-AA3A-86720DC03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11EABD36-339A-AE41-A37E-CEB75DC7CE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1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17" r:id="rId1"/>
    <p:sldLayoutId id="2147488818" r:id="rId2"/>
    <p:sldLayoutId id="2147488819" r:id="rId3"/>
    <p:sldLayoutId id="2147488820" r:id="rId4"/>
    <p:sldLayoutId id="2147488821" r:id="rId5"/>
    <p:sldLayoutId id="2147488822" r:id="rId6"/>
    <p:sldLayoutId id="2147488823" r:id="rId7"/>
    <p:sldLayoutId id="2147488824" r:id="rId8"/>
    <p:sldLayoutId id="2147488825" r:id="rId9"/>
    <p:sldLayoutId id="2147488826" r:id="rId10"/>
    <p:sldLayoutId id="2147488827" r:id="rId11"/>
    <p:sldLayoutId id="214748882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A22E6346-468B-3E4F-8804-5358276127F2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7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0" r:id="rId1"/>
    <p:sldLayoutId id="2147488831" r:id="rId2"/>
    <p:sldLayoutId id="2147488832" r:id="rId3"/>
    <p:sldLayoutId id="2147488833" r:id="rId4"/>
    <p:sldLayoutId id="2147488834" r:id="rId5"/>
    <p:sldLayoutId id="2147488835" r:id="rId6"/>
    <p:sldLayoutId id="2147488836" r:id="rId7"/>
    <p:sldLayoutId id="2147488837" r:id="rId8"/>
    <p:sldLayoutId id="2147488838" r:id="rId9"/>
    <p:sldLayoutId id="2147488839" r:id="rId10"/>
    <p:sldLayoutId id="2147488840" r:id="rId11"/>
    <p:sldLayoutId id="214748884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3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43" r:id="rId1"/>
    <p:sldLayoutId id="2147488844" r:id="rId2"/>
    <p:sldLayoutId id="2147488845" r:id="rId3"/>
    <p:sldLayoutId id="2147488846" r:id="rId4"/>
    <p:sldLayoutId id="2147488847" r:id="rId5"/>
    <p:sldLayoutId id="2147488848" r:id="rId6"/>
    <p:sldLayoutId id="2147488849" r:id="rId7"/>
    <p:sldLayoutId id="2147488850" r:id="rId8"/>
    <p:sldLayoutId id="2147488851" r:id="rId9"/>
    <p:sldLayoutId id="2147488852" r:id="rId10"/>
    <p:sldLayoutId id="214748885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A6E8-131D-304C-81D9-F81A6EBD71AF}" type="slidenum">
              <a:rPr lang="en-US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94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5" r:id="rId1"/>
    <p:sldLayoutId id="2147488856" r:id="rId2"/>
    <p:sldLayoutId id="2147488857" r:id="rId3"/>
    <p:sldLayoutId id="2147488858" r:id="rId4"/>
    <p:sldLayoutId id="2147488859" r:id="rId5"/>
    <p:sldLayoutId id="2147488860" r:id="rId6"/>
    <p:sldLayoutId id="2147488861" r:id="rId7"/>
    <p:sldLayoutId id="2147488862" r:id="rId8"/>
    <p:sldLayoutId id="2147488863" r:id="rId9"/>
    <p:sldLayoutId id="2147488864" r:id="rId10"/>
    <p:sldLayoutId id="2147488865" r:id="rId11"/>
    <p:sldLayoutId id="2147488866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68" r:id="rId1"/>
    <p:sldLayoutId id="2147488869" r:id="rId2"/>
    <p:sldLayoutId id="2147488870" r:id="rId3"/>
    <p:sldLayoutId id="2147488871" r:id="rId4"/>
    <p:sldLayoutId id="2147488872" r:id="rId5"/>
    <p:sldLayoutId id="2147488873" r:id="rId6"/>
    <p:sldLayoutId id="2147488874" r:id="rId7"/>
    <p:sldLayoutId id="2147488875" r:id="rId8"/>
    <p:sldLayoutId id="2147488876" r:id="rId9"/>
    <p:sldLayoutId id="2147488877" r:id="rId10"/>
    <p:sldLayoutId id="214748887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80" r:id="rId1"/>
    <p:sldLayoutId id="2147488881" r:id="rId2"/>
    <p:sldLayoutId id="2147488882" r:id="rId3"/>
    <p:sldLayoutId id="2147488883" r:id="rId4"/>
    <p:sldLayoutId id="2147488884" r:id="rId5"/>
    <p:sldLayoutId id="2147488885" r:id="rId6"/>
    <p:sldLayoutId id="2147488886" r:id="rId7"/>
    <p:sldLayoutId id="2147488887" r:id="rId8"/>
    <p:sldLayoutId id="2147488888" r:id="rId9"/>
    <p:sldLayoutId id="2147488889" r:id="rId10"/>
    <p:sldLayoutId id="2147488890" r:id="rId11"/>
    <p:sldLayoutId id="214748889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3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93" r:id="rId1"/>
    <p:sldLayoutId id="2147488894" r:id="rId2"/>
    <p:sldLayoutId id="2147488895" r:id="rId3"/>
    <p:sldLayoutId id="2147488896" r:id="rId4"/>
    <p:sldLayoutId id="2147488897" r:id="rId5"/>
    <p:sldLayoutId id="2147488898" r:id="rId6"/>
    <p:sldLayoutId id="2147488899" r:id="rId7"/>
    <p:sldLayoutId id="2147488900" r:id="rId8"/>
    <p:sldLayoutId id="2147488901" r:id="rId9"/>
    <p:sldLayoutId id="2147488902" r:id="rId10"/>
    <p:sldLayoutId id="2147488903" r:id="rId11"/>
    <p:sldLayoutId id="214748890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2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6" r:id="rId1"/>
    <p:sldLayoutId id="2147488907" r:id="rId2"/>
    <p:sldLayoutId id="2147488908" r:id="rId3"/>
    <p:sldLayoutId id="2147488909" r:id="rId4"/>
    <p:sldLayoutId id="2147488910" r:id="rId5"/>
    <p:sldLayoutId id="2147488911" r:id="rId6"/>
    <p:sldLayoutId id="2147488912" r:id="rId7"/>
    <p:sldLayoutId id="2147488913" r:id="rId8"/>
    <p:sldLayoutId id="2147488914" r:id="rId9"/>
    <p:sldLayoutId id="2147488915" r:id="rId10"/>
    <p:sldLayoutId id="2147488916" r:id="rId11"/>
    <p:sldLayoutId id="21474889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19" r:id="rId1"/>
    <p:sldLayoutId id="2147488920" r:id="rId2"/>
    <p:sldLayoutId id="2147488921" r:id="rId3"/>
    <p:sldLayoutId id="2147488922" r:id="rId4"/>
    <p:sldLayoutId id="2147488923" r:id="rId5"/>
    <p:sldLayoutId id="2147488924" r:id="rId6"/>
    <p:sldLayoutId id="2147488925" r:id="rId7"/>
    <p:sldLayoutId id="2147488926" r:id="rId8"/>
    <p:sldLayoutId id="2147488927" r:id="rId9"/>
    <p:sldLayoutId id="2147488928" r:id="rId10"/>
    <p:sldLayoutId id="2147488929" r:id="rId11"/>
    <p:sldLayoutId id="21474889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_0qvO97_hM" TargetMode="External"/><Relationship Id="rId3" Type="http://schemas.openxmlformats.org/officeDocument/2006/relationships/hyperlink" Target="http://iscaconf.org/isca2018/" TargetMode="External"/><Relationship Id="rId7" Type="http://schemas.openxmlformats.org/officeDocument/2006/relationships/hyperlink" Target="https://people.inf.ethz.ch/omutlu/pub/LocalityDescriptor-Cross-Layer-GPU-Data-Locality-Abstraction_isca18-lightning-talk.pdf" TargetMode="External"/><Relationship Id="rId2" Type="http://schemas.openxmlformats.org/officeDocument/2006/relationships/hyperlink" Target="https://people.inf.ethz.ch/omutlu/pub/LocalityDescriptor-Cross-Layer-GPU-Data-Locality-Abstraction_isca1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LocalityDescriptor-Cross-Layer-GPU-Data-Locality-Abstraction_isca18-lightning-talk.pptx" TargetMode="External"/><Relationship Id="rId5" Type="http://schemas.openxmlformats.org/officeDocument/2006/relationships/hyperlink" Target="https://people.inf.ethz.ch/omutlu/pub/LocalityDescriptor-Cross-Layer-GPU-Data-Locality-Abstraction_isca18-talk.pdf" TargetMode="External"/><Relationship Id="rId4" Type="http://schemas.openxmlformats.org/officeDocument/2006/relationships/hyperlink" Target="https://people.inf.ethz.ch/omutlu/pub/LocalityDescriptor-Cross-Layer-GPU-Data-Locality-Abstraction_isca18-talk.pptx" TargetMode="Externa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commons.wikimedia.org/w/index.php?curid=3149335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HXxomthrpDpMJm05P6J9x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people.inf.ethz.ch/omutlu/projects.ht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s://people.inf.ethz.ch/omutl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HXxomthrpDpMJm05P6J9x" TargetMode="External"/><Relationship Id="rId2" Type="http://schemas.openxmlformats.org/officeDocument/2006/relationships/hyperlink" Target="https://safari.ethz.ch/memory_systems/ACACES2018/" TargetMode="Externa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people.inf.ethz.ch/omutlu/projects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fri.org/superfri" TargetMode="External"/><Relationship Id="rId2" Type="http://schemas.openxmlformats.org/officeDocument/2006/relationships/hyperlink" Target="https://people.inf.ethz.ch/omutlu/pub/memory-systems-research_superfri14.pdf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2.00320.pdf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memcon.com/" TargetMode="External"/><Relationship Id="rId7" Type="http://schemas.openxmlformats.org/officeDocument/2006/relationships/hyperlink" Target="http://www.storagesearch.com/ram-new-thinking.html" TargetMode="External"/><Relationship Id="rId2" Type="http://schemas.openxmlformats.org/officeDocument/2006/relationships/hyperlink" Target="https://people.inf.ethz.ch/omutlu/pub/memory-scaling_memcon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memcon.com/video1.aspx?vfile=2708052590001&amp;federated_f9=61773537001&amp;videoPlayer=999&amp;playerID=61773537001&amp;w=520&amp;h=442&amp;oheight=550" TargetMode="External"/><Relationship Id="rId5" Type="http://schemas.openxmlformats.org/officeDocument/2006/relationships/hyperlink" Target="https://people.inf.ethz.ch/omutlu/pub/mutlu_memory-scaling_memcon13_talk.pdf" TargetMode="External"/><Relationship Id="rId4" Type="http://schemas.openxmlformats.org/officeDocument/2006/relationships/hyperlink" Target="https://people.inf.ethz.ch/omutlu/pub/mutlu_memory-scaling_memcon13_talk.pptx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chive.ece.cmu.edu/~ece447/s13/doku.php?id=schedule" TargetMode="External"/><Relationship Id="rId13" Type="http://schemas.openxmlformats.org/officeDocument/2006/relationships/hyperlink" Target="http://www.ece.cmu.edu/~ece740/f15/doku.php?id=schedule" TargetMode="External"/><Relationship Id="rId3" Type="http://schemas.openxmlformats.org/officeDocument/2006/relationships/hyperlink" Target="https://www.youtube.com/watch?v=zLP_X4wyHbY&amp;list=PL5PHm2jkkXmi5CxxI7b3JCL1TWybTDtKq" TargetMode="External"/><Relationship Id="rId7" Type="http://schemas.openxmlformats.org/officeDocument/2006/relationships/hyperlink" Target="http://www.archive.ece.cmu.edu/~ece447/s14/doku.php?id=schedule" TargetMode="External"/><Relationship Id="rId12" Type="http://schemas.openxmlformats.org/officeDocument/2006/relationships/hyperlink" Target="https://safari.ethz.ch/architecture/fall2017/doku.php?id=schedule" TargetMode="External"/><Relationship Id="rId17" Type="http://schemas.openxmlformats.org/officeDocument/2006/relationships/hyperlink" Target="http://users.ece.cmu.edu/~omutlu/acaces2013-memory.html" TargetMode="External"/><Relationship Id="rId2" Type="http://schemas.openxmlformats.org/officeDocument/2006/relationships/hyperlink" Target="https://www.youtube.com/playlist?list=PL5PHm2jkkXmi5CxxI7b3JCL1TWybTDtKq" TargetMode="External"/><Relationship Id="rId16" Type="http://schemas.openxmlformats.org/officeDocument/2006/relationships/hyperlink" Target="https://www.youtube.com/playlist?feature=edit_ok&amp;list=PLSEZzvupP7hNjq3Tuv2hiE5VvR-WRYoW4" TargetMode="External"/><Relationship Id="rId1" Type="http://schemas.openxmlformats.org/officeDocument/2006/relationships/slideLayout" Target="../slideLayouts/slideLayout603.xml"/><Relationship Id="rId6" Type="http://schemas.openxmlformats.org/officeDocument/2006/relationships/hyperlink" Target="http://www.archive.ece.cmu.edu/~ece447/s15/doku.php?id=schedule" TargetMode="External"/><Relationship Id="rId11" Type="http://schemas.openxmlformats.org/officeDocument/2006/relationships/hyperlink" Target="https://www.youtube.com/playlist?list=PL5PHm2jkkXmgDN1PLwOY_tGtUlynnyV6D" TargetMode="External"/><Relationship Id="rId5" Type="http://schemas.openxmlformats.org/officeDocument/2006/relationships/hyperlink" Target="https://www.youtube.com/watch?v=BJ87rZCGWU0&amp;list=PL5PHm2jkkXmidJOd59REog9jDnPDTG6IJ" TargetMode="External"/><Relationship Id="rId15" Type="http://schemas.openxmlformats.org/officeDocument/2006/relationships/hyperlink" Target="http://www.ece.cmu.edu/~ece742/f12/doku.php?id=lectures" TargetMode="External"/><Relationship Id="rId10" Type="http://schemas.openxmlformats.org/officeDocument/2006/relationships/hyperlink" Target="https://www.youtube.com/playlist?list=PL5PHm2jkkXmgVhh8CHAu9N76TShJqfYDt" TargetMode="External"/><Relationship Id="rId4" Type="http://schemas.openxmlformats.org/officeDocument/2006/relationships/hyperlink" Target="https://www.youtube.com/playlist?list=PL5PHm2jkkXmgFdD9x7RsjQC4a8KQjmUkQ" TargetMode="External"/><Relationship Id="rId9" Type="http://schemas.openxmlformats.org/officeDocument/2006/relationships/hyperlink" Target="https://www.youtube.com/playlist?list=PL5Q2soXY2Zi9OhoVQBXYFIZywZXCPl4M_" TargetMode="External"/><Relationship Id="rId14" Type="http://schemas.openxmlformats.org/officeDocument/2006/relationships/hyperlink" Target="http://www.ece.cmu.edu/~ece740/f13/doku.php?id=schedule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IXWTT7xoNYpst5-zdZQ6y" TargetMode="External"/><Relationship Id="rId2" Type="http://schemas.openxmlformats.org/officeDocument/2006/relationships/hyperlink" Target="http://users.ece.cmu.edu/~omutlu/acaces2013-memory.html" TargetMode="External"/><Relationship Id="rId1" Type="http://schemas.openxmlformats.org/officeDocument/2006/relationships/slideLayout" Target="../slideLayouts/slideLayout603.xml"/><Relationship Id="rId6" Type="http://schemas.openxmlformats.org/officeDocument/2006/relationships/hyperlink" Target="https://www.youtube.com/watch?v=ZLCy3pG7Rc0" TargetMode="External"/><Relationship Id="rId5" Type="http://schemas.openxmlformats.org/officeDocument/2006/relationships/hyperlink" Target="https://safari.ethz.ch/digitaltechnik/spring2018/doku.php?id=schedule" TargetMode="External"/><Relationship Id="rId4" Type="http://schemas.openxmlformats.org/officeDocument/2006/relationships/hyperlink" Target="https://www.youtube.com/playlist?list=PL5Q2soXY2Zi_QedyPWtRmFUJ2F8DdYP7l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ramulator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rowhammer" TargetMode="External"/><Relationship Id="rId1" Type="http://schemas.openxmlformats.org/officeDocument/2006/relationships/slideLayout" Target="../slideLayouts/slideLayout615.xml"/><Relationship Id="rId6" Type="http://schemas.openxmlformats.org/officeDocument/2006/relationships/hyperlink" Target="https://github.com/CMU-SAFARI/SoftMC" TargetMode="External"/><Relationship Id="rId5" Type="http://schemas.openxmlformats.org/officeDocument/2006/relationships/hyperlink" Target="https://github.com/CMU-SAFARI/NOCulator" TargetMode="External"/><Relationship Id="rId4" Type="http://schemas.openxmlformats.org/officeDocument/2006/relationships/hyperlink" Target="https://github.com/CMU-SAFARI/memsim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Mosaic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MQSim" TargetMode="External"/><Relationship Id="rId1" Type="http://schemas.openxmlformats.org/officeDocument/2006/relationships/slideLayout" Target="../slideLayouts/slideLayout615.xml"/><Relationship Id="rId6" Type="http://schemas.openxmlformats.org/officeDocument/2006/relationships/hyperlink" Target="https://github.com/CMU-SAFARI/HWASim" TargetMode="External"/><Relationship Id="rId5" Type="http://schemas.openxmlformats.org/officeDocument/2006/relationships/hyperlink" Target="https://github.com/CMU-SAFARI/SMLA" TargetMode="External"/><Relationship Id="rId4" Type="http://schemas.openxmlformats.org/officeDocument/2006/relationships/hyperlink" Target="https://github.com/CMU-SAFARI/IMPICA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safari/tools.html" TargetMode="External"/><Relationship Id="rId2" Type="http://schemas.openxmlformats.org/officeDocument/2006/relationships/hyperlink" Target="https://github.com/CMU-SAFARI/" TargetMode="External"/><Relationship Id="rId1" Type="http://schemas.openxmlformats.org/officeDocument/2006/relationships/slideLayout" Target="../slideLayouts/slideLayout615.xml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citations?user=7XyGUGkAAAAJ&amp;hl=en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03.xml"/><Relationship Id="rId4" Type="http://schemas.openxmlformats.org/officeDocument/2006/relationships/hyperlink" Target="https://people.inf.ethz.ch/omutlu/acaces2018.html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627.xml"/><Relationship Id="rId5" Type="http://schemas.openxmlformats.org/officeDocument/2006/relationships/image" Target="../media/image55.png"/><Relationship Id="rId4" Type="http://schemas.openxmlformats.org/officeDocument/2006/relationships/hyperlink" Target="https://github.com/CMU-SAFARI/ramulator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mailto:omutlu@gmail.com" TargetMode="External"/><Relationship Id="rId1" Type="http://schemas.openxmlformats.org/officeDocument/2006/relationships/slideLayout" Target="../slideLayouts/slideLayout62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salp-dram_isca12.pdf" TargetMode="External"/><Relationship Id="rId2" Type="http://schemas.openxmlformats.org/officeDocument/2006/relationships/hyperlink" Target="https://people.inf.ethz.ch/omutlu/pub/tldram_hpca13.pdf" TargetMode="External"/><Relationship Id="rId1" Type="http://schemas.openxmlformats.org/officeDocument/2006/relationships/slideLayout" Target="../slideLayouts/slideLayout639.xml"/><Relationship Id="rId4" Type="http://schemas.openxmlformats.org/officeDocument/2006/relationships/hyperlink" Target="https://people.inf.ethz.ch/omutlu/pub/smla_high-bandwidth-3d-stacked-memory_taco16.pdf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dram-access-refresh-parallelization_hpca14.pdf" TargetMode="External"/><Relationship Id="rId2" Type="http://schemas.openxmlformats.org/officeDocument/2006/relationships/hyperlink" Target="https://people.inf.ethz.ch/omutlu/pub/raidr-dram-refresh_isca12.pdf" TargetMode="External"/><Relationship Id="rId1" Type="http://schemas.openxmlformats.org/officeDocument/2006/relationships/slideLayout" Target="../slideLayouts/slideLayout639.xml"/><Relationship Id="rId4" Type="http://schemas.openxmlformats.org/officeDocument/2006/relationships/hyperlink" Target="https://people.inf.ethz.ch/omutlu/pub/reaper-dram-retention-profiling-lpddr4_isca17.pd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639.xml"/><Relationship Id="rId4" Type="http://schemas.openxmlformats.org/officeDocument/2006/relationships/hyperlink" Target="https://github.com/CMU-SAFARI/ramulator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tcm_micro10.pdf" TargetMode="External"/><Relationship Id="rId2" Type="http://schemas.openxmlformats.org/officeDocument/2006/relationships/hyperlink" Target="https://people.inf.ethz.ch/omutlu/pub/parbs_isca08.pdf" TargetMode="External"/><Relationship Id="rId1" Type="http://schemas.openxmlformats.org/officeDocument/2006/relationships/slideLayout" Target="../slideLayouts/slideLayout639.xml"/><Relationship Id="rId5" Type="http://schemas.openxmlformats.org/officeDocument/2006/relationships/hyperlink" Target="https://people.inf.ethz.ch/omutlu/pub/dash_deadline-aware-heterogeneous-memory-scheduler_taco16.pdf" TargetMode="External"/><Relationship Id="rId4" Type="http://schemas.openxmlformats.org/officeDocument/2006/relationships/hyperlink" Target="https://people.inf.ethz.ch/omutlu/pub/bliss-memory-scheduler_ieee-tpds16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fst_asplos10.pdf" TargetMode="External"/><Relationship Id="rId2" Type="http://schemas.openxmlformats.org/officeDocument/2006/relationships/hyperlink" Target="https://people.inf.ethz.ch/omutlu/pub/rlmc_isca08.pdf" TargetMode="External"/><Relationship Id="rId1" Type="http://schemas.openxmlformats.org/officeDocument/2006/relationships/slideLayout" Target="../slideLayouts/slideLayout639.xml"/><Relationship Id="rId5" Type="http://schemas.openxmlformats.org/officeDocument/2006/relationships/hyperlink" Target="https://people.inf.ethz.ch/omutlu/pub/decoupled-dma_pact15.pdf" TargetMode="External"/><Relationship Id="rId4" Type="http://schemas.openxmlformats.org/officeDocument/2006/relationships/hyperlink" Target="https://people.inf.ethz.ch/omutlu/pub/application-slowdown-model_micro15.pdf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asM-p7Ag_g" TargetMode="External"/><Relationship Id="rId3" Type="http://schemas.openxmlformats.org/officeDocument/2006/relationships/hyperlink" Target="http://iscaconf.org/isca2018/" TargetMode="External"/><Relationship Id="rId7" Type="http://schemas.openxmlformats.org/officeDocument/2006/relationships/hyperlink" Target="https://people.inf.ethz.ch/omutlu/pub/X-MEM_Expressive-Memory-for-Rich-Cross-Layer-Abstractions_isca18-lightning-talk.pdf" TargetMode="External"/><Relationship Id="rId2" Type="http://schemas.openxmlformats.org/officeDocument/2006/relationships/hyperlink" Target="https://people.inf.ethz.ch/omutlu/pub/X-MEM_Expressive-Memory-for-Rich-Cross-Layer-Abstractions_isca1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X-MEM_Expressive-Memory-for-Rich-Cross-Layer-Abstractions_isca18-lightning-talk.pptx" TargetMode="External"/><Relationship Id="rId5" Type="http://schemas.openxmlformats.org/officeDocument/2006/relationships/hyperlink" Target="https://people.inf.ethz.ch/omutlu/pub/X-MEM_Expressive-Memory-for-Rich-Cross-Layer-Abstractions_isca18-talk.pdf" TargetMode="External"/><Relationship Id="rId4" Type="http://schemas.openxmlformats.org/officeDocument/2006/relationships/hyperlink" Target="https://people.inf.ethz.ch/omutlu/pub/X-MEM_Expressive-Memory-for-Rich-Cross-Layer-Abstractions_isca18-talk.pptx" TargetMode="Externa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Prof. 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7 July 2019</a:t>
            </a:r>
          </a:p>
          <a:p>
            <a:r>
              <a:rPr lang="en-US" sz="2200" dirty="0"/>
              <a:t>SAMOS Tutorial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196752"/>
            <a:ext cx="8820472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Memory Systems </a:t>
            </a:r>
            <a:br>
              <a:rPr lang="en-US" sz="3600" dirty="0"/>
            </a:br>
            <a:r>
              <a:rPr lang="en-US" sz="4400" dirty="0"/>
              <a:t>and Memory-Centric Computing Systems</a:t>
            </a:r>
            <a:br>
              <a:rPr lang="en-US" sz="3600" dirty="0"/>
            </a:br>
            <a:br>
              <a:rPr lang="en-US" sz="1200" dirty="0"/>
            </a:br>
            <a:r>
              <a:rPr lang="en-US" sz="4000" dirty="0">
                <a:solidFill>
                  <a:srgbClr val="FF0000"/>
                </a:solidFill>
              </a:rPr>
              <a:t>Part 5: Principles and Conclusion</a:t>
            </a:r>
          </a:p>
        </p:txBody>
      </p:sp>
      <p:pic>
        <p:nvPicPr>
          <p:cNvPr id="9" name="Picture 2" descr="ETH Zurich short logo, black">
            <a:extLst>
              <a:ext uri="{FF2B5EF4-FFF2-40B4-BE49-F238E27FC236}">
                <a16:creationId xmlns:a16="http://schemas.microsoft.com/office/drawing/2014/main" id="{FC43E8D1-7441-F549-B3D8-E15CEC0D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urgundy_CMU_JPG_Logo.jpg">
            <a:extLst>
              <a:ext uri="{FF2B5EF4-FFF2-40B4-BE49-F238E27FC236}">
                <a16:creationId xmlns:a16="http://schemas.microsoft.com/office/drawing/2014/main" id="{18DAF962-0981-0B4D-8AC7-8A2617AFD4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14" name="Picture 13" descr="safari.png">
            <a:extLst>
              <a:ext uri="{FF2B5EF4-FFF2-40B4-BE49-F238E27FC236}">
                <a16:creationId xmlns:a16="http://schemas.microsoft.com/office/drawing/2014/main" id="{F68CDBFF-9DE1-D44A-85CA-A1176D0CACD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3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2FD8-C628-064E-B654-422ABB28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(Memory) Interfaces for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B564-03E4-1349-929A-2E1148D4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682038" cy="5193723"/>
          </a:xfrm>
        </p:spPr>
        <p:txBody>
          <a:bodyPr/>
          <a:lstStyle/>
          <a:p>
            <a:r>
              <a:rPr lang="en-US" sz="1700" dirty="0"/>
              <a:t>Nandita Vijaykumar, </a:t>
            </a:r>
            <a:r>
              <a:rPr lang="en-US" sz="1700" dirty="0" err="1"/>
              <a:t>Eiman</a:t>
            </a:r>
            <a:r>
              <a:rPr lang="en-US" sz="1700" dirty="0"/>
              <a:t> Ebrahimi, Kevin Hsieh, Phillip B. Gibbons and 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"The Locality Descriptor: A Holistic Cross-Layer Abstraction to Express Data Locality in GPUs"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45th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Los Angeles, CA, USA, June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6"/>
              </a:rPr>
              <a:t>Lightning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Lightning Talk Video</a:t>
            </a:r>
            <a:r>
              <a:rPr lang="en-US" sz="1700" dirty="0"/>
              <a:t>] 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56AB-73AF-DA47-9B86-0C2E0F90E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19532-BD2E-4D40-9F98-09CE73A3DF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49144"/>
            <a:ext cx="9144000" cy="19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83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1148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 Concluding Remarks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342A0-F66A-8349-9DE5-CDF9A06A5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2251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 from A Famous Architect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Precedent-Based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566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01" y="1832446"/>
            <a:ext cx="8424936" cy="46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770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A1A8F-E022-8E43-8BB4-89E8BD7FEAC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048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6049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201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6394D-EA62-3948-BF63-BCCE7E92300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66800"/>
            <a:ext cx="8610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7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Another Example: Precedent-Based Design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DA790-BC6C-B84A-BC41-689B46E82E8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8547" name="Picture 7" descr="train_station_by_cookiemagik-d3feg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2"/>
          <p:cNvSpPr txBox="1">
            <a:spLocks noChangeArrowheads="1"/>
          </p:cNvSpPr>
          <p:nvPr/>
        </p:nvSpPr>
        <p:spPr bwMode="auto">
          <a:xfrm>
            <a:off x="152400" y="6553200"/>
            <a:ext cx="418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Source: http://cookiemagik.deviantart.com/art/Train-station-207266944</a:t>
            </a:r>
          </a:p>
        </p:txBody>
      </p:sp>
    </p:spTree>
    <p:extLst>
      <p:ext uri="{BB962C8B-B14F-4D97-AF65-F5344CB8AC3E}">
        <p14:creationId xmlns:p14="http://schemas.microsoft.com/office/powerpoint/2010/main" val="266943827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Principled Design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FB81-D6DD-1E44-B086-70F1C12E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7523" name="Content Placeholder 4" descr="1200px-Zürich_Stadelhofen_in_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4472"/>
          <a:stretch>
            <a:fillRect/>
          </a:stretch>
        </p:blipFill>
        <p:spPr bwMode="auto">
          <a:xfrm>
            <a:off x="228600" y="1066800"/>
            <a:ext cx="8610600" cy="5194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228600" y="6535738"/>
            <a:ext cx="8305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Toni_V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CC BY-SA 2.0,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commons.wikimedia.org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index.php?curid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=4087256</a:t>
            </a:r>
          </a:p>
        </p:txBody>
      </p:sp>
    </p:spTree>
    <p:extLst>
      <p:ext uri="{BB962C8B-B14F-4D97-AF65-F5344CB8AC3E}">
        <p14:creationId xmlns:p14="http://schemas.microsoft.com/office/powerpoint/2010/main" val="29799657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Genomics, Medicine,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F53A1-D239-B74E-A57F-3C633430314E}"/>
              </a:ext>
            </a:extLst>
          </p:cNvPr>
          <p:cNvSpPr/>
          <p:nvPr/>
        </p:nvSpPr>
        <p:spPr>
          <a:xfrm>
            <a:off x="539552" y="1268760"/>
            <a:ext cx="7128792" cy="4876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47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</a:p>
        </p:txBody>
      </p:sp>
      <p:pic>
        <p:nvPicPr>
          <p:cNvPr id="216066" name="Content Placeholder 4" descr="1200px-OrienteMG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r="22372"/>
          <a:stretch>
            <a:fillRect/>
          </a:stretch>
        </p:blipFill>
        <p:spPr>
          <a:xfrm>
            <a:off x="228600" y="1054100"/>
            <a:ext cx="8610600" cy="5194300"/>
          </a:xfrm>
        </p:spPr>
      </p:pic>
      <p:sp>
        <p:nvSpPr>
          <p:cNvPr id="2160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D5726-69C2-A744-A6EE-ACF672B6004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216068" name="Rectangle 5"/>
          <p:cNvSpPr>
            <a:spLocks noChangeArrowheads="1"/>
          </p:cNvSpPr>
          <p:nvPr/>
        </p:nvSpPr>
        <p:spPr bwMode="auto">
          <a:xfrm>
            <a:off x="152400" y="6477000"/>
            <a:ext cx="777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By Martín Gómez Tagle - Lisbon, Portugal, CC BY-SA 3.0, https://commons.wikimedia.org/w/index.php?curid=13764903</a:t>
            </a:r>
          </a:p>
        </p:txBody>
      </p:sp>
      <p:pic>
        <p:nvPicPr>
          <p:cNvPr id="3" name="Picture 2" descr="phot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3434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TextBox 6"/>
          <p:cNvSpPr txBox="1">
            <a:spLocks noChangeArrowheads="1"/>
          </p:cNvSpPr>
          <p:nvPr/>
        </p:nvSpPr>
        <p:spPr bwMode="auto">
          <a:xfrm>
            <a:off x="133350" y="6659563"/>
            <a:ext cx="4391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http://www.arcspace.com/exhibitions/unsorted/santiago-calatrava/</a:t>
            </a:r>
          </a:p>
        </p:txBody>
      </p:sp>
    </p:spTree>
    <p:extLst>
      <p:ext uri="{BB962C8B-B14F-4D97-AF65-F5344CB8AC3E}">
        <p14:creationId xmlns:p14="http://schemas.microsoft.com/office/powerpoint/2010/main" val="11550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C9BDBE83-F8C1-5045-962A-CCEE6F8E5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6978" name="Slide Number Placeholder 3">
            <a:extLst>
              <a:ext uri="{FF2B5EF4-FFF2-40B4-BE49-F238E27FC236}">
                <a16:creationId xmlns:a16="http://schemas.microsoft.com/office/drawing/2014/main" id="{A0E6AD57-AF0D-A547-94EC-74DB47C27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12588-DCCD-294E-A971-4468FBD88FD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26979" name="Picture 4" descr="1200px-ValenciaHemisphere2corr.jpg">
            <a:extLst>
              <a:ext uri="{FF2B5EF4-FFF2-40B4-BE49-F238E27FC236}">
                <a16:creationId xmlns:a16="http://schemas.microsoft.com/office/drawing/2014/main" id="{B3D4652F-47B1-CD46-9B18-7CBB2DB7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7263"/>
            <a:ext cx="87630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5">
            <a:extLst>
              <a:ext uri="{FF2B5EF4-FFF2-40B4-BE49-F238E27FC236}">
                <a16:creationId xmlns:a16="http://schemas.microsoft.com/office/drawing/2014/main" id="{B398CEEF-5E59-B74A-B0A3-35A883235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535738"/>
            <a:ext cx="754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CC BY-SA 3.0, https://commons.wikimedia.org/w/index.php?curid=172107</a:t>
            </a:r>
          </a:p>
        </p:txBody>
      </p:sp>
    </p:spTree>
    <p:extLst>
      <p:ext uri="{BB962C8B-B14F-4D97-AF65-F5344CB8AC3E}">
        <p14:creationId xmlns:p14="http://schemas.microsoft.com/office/powerpoint/2010/main" val="2639148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 Applied to Another Structure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3DD0F-DD36-AB46-AB2D-07681B2C41E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0355" name="Picture 4" descr="santiago-calatrava-oculus-world-trade-center-transportation-hub-hufton-crow_dezeen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952500"/>
            <a:ext cx="67056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152400" y="6630988"/>
            <a:ext cx="982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https://www.dezeen.com/2016/08/29/santiago-calatrava-oculus-world-trade-center-transportation-hub-new-york-photographs-hufton-crow/</a:t>
            </a:r>
          </a:p>
        </p:txBody>
      </p:sp>
      <p:pic>
        <p:nvPicPr>
          <p:cNvPr id="6" name="Picture 5" descr="651px-Calatrava_IMG_2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39" y="980729"/>
            <a:ext cx="229459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6553200"/>
            <a:ext cx="891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準建築人手札網站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Forgemind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ArchiMedia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- Flickr: IMG_2489.JPG, CC BY 2.0,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https://commons.wikimedia.org/w/index.php?curid=31493356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en.wikipedia.org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/wiki/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Santiago_Calatrava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7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1709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B4E2E-30E6-F248-9444-D019D8D0019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170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3500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7800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Principle for Computing?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272808" cy="5454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383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193723"/>
          </a:xfrm>
        </p:spPr>
        <p:txBody>
          <a:bodyPr/>
          <a:lstStyle/>
          <a:p>
            <a:r>
              <a:rPr lang="en-US" dirty="0"/>
              <a:t>It is time to design </a:t>
            </a:r>
            <a:r>
              <a:rPr lang="en-US" dirty="0">
                <a:solidFill>
                  <a:srgbClr val="008000"/>
                </a:solidFill>
              </a:rPr>
              <a:t>principled system architectures </a:t>
            </a:r>
            <a:r>
              <a:rPr lang="en-US" dirty="0"/>
              <a:t>to solve the </a:t>
            </a:r>
            <a:r>
              <a:rPr lang="en-US" dirty="0">
                <a:solidFill>
                  <a:srgbClr val="008000"/>
                </a:solidFill>
              </a:rPr>
              <a:t>memory </a:t>
            </a:r>
            <a:r>
              <a:rPr lang="en-US" dirty="0"/>
              <a:t>problem</a:t>
            </a:r>
            <a:endParaRPr lang="en-US" dirty="0">
              <a:solidFill>
                <a:srgbClr val="0000FF"/>
              </a:solidFill>
            </a:endParaRPr>
          </a:p>
          <a:p>
            <a:endParaRPr lang="en-US" sz="1400" dirty="0"/>
          </a:p>
          <a:p>
            <a:r>
              <a:rPr lang="en-US" dirty="0">
                <a:solidFill>
                  <a:srgbClr val="FF0000"/>
                </a:solidFill>
              </a:rPr>
              <a:t>Discover design principles for </a:t>
            </a:r>
            <a:r>
              <a:rPr lang="en-US" dirty="0">
                <a:solidFill>
                  <a:srgbClr val="0000FF"/>
                </a:solidFill>
              </a:rPr>
              <a:t>fundamentally secure and reliable computer architectures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Design complete systems to be balanced and energy-efficient</a:t>
            </a:r>
            <a:r>
              <a:rPr lang="en-US" dirty="0"/>
              <a:t>, i.e., </a:t>
            </a:r>
            <a:r>
              <a:rPr lang="en-US" dirty="0">
                <a:solidFill>
                  <a:srgbClr val="0000FF"/>
                </a:solidFill>
              </a:rPr>
              <a:t>low latency </a:t>
            </a:r>
            <a:r>
              <a:rPr lang="en-US" dirty="0"/>
              <a:t>and</a:t>
            </a:r>
            <a:r>
              <a:rPr lang="en-US" dirty="0">
                <a:solidFill>
                  <a:srgbClr val="0000FF"/>
                </a:solidFill>
              </a:rPr>
              <a:t> data-centric (or memory-centric) 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Enable new and emerging memory architectures 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sz="2000" b="1" dirty="0">
                <a:solidFill>
                  <a:srgbClr val="2C6123"/>
                </a:solidFill>
              </a:rPr>
              <a:t>…</a:t>
            </a:r>
            <a:endParaRPr lang="en-US" sz="2000" b="1" dirty="0">
              <a:solidFill>
                <a:srgbClr val="2C6123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Think Across the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If In Doubt, See Other Doubtful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855679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2132856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804680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2"/>
              </a:rPr>
              <a:t>https://people.inf.ethz.ch/omutlu/acaces2018.html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4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4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036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A Final Detour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342A0-F66A-8349-9DE5-CDF9A06A5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388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0416"/>
            <a:ext cx="7924800" cy="1752600"/>
          </a:xfrm>
        </p:spPr>
        <p:txBody>
          <a:bodyPr/>
          <a:lstStyle/>
          <a:p>
            <a:r>
              <a:rPr lang="en-US" dirty="0"/>
              <a:t>Guiding Principles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Bulk Bitwise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r>
              <a:rPr lang="en-US" dirty="0">
                <a:solidFill>
                  <a:srgbClr val="0000FF"/>
                </a:solidFill>
              </a:rPr>
              <a:t>in-DRAM COPY, ZERO, AND, OR, NOT, MAJ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multiple rows performs computation</a:t>
            </a:r>
          </a:p>
          <a:p>
            <a:r>
              <a:rPr lang="en-US" dirty="0">
                <a:solidFill>
                  <a:srgbClr val="FF0000"/>
                </a:solidFill>
              </a:rPr>
              <a:t>30-60X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New memory technologies </a:t>
            </a:r>
            <a:r>
              <a:rPr lang="en-US" dirty="0"/>
              <a:t>enable even more opportunities</a:t>
            </a:r>
          </a:p>
          <a:p>
            <a:pPr lvl="1"/>
            <a:r>
              <a:rPr lang="en-US" dirty="0"/>
              <a:t>Memristors, resistive RAM, phase change </a:t>
            </a:r>
            <a:r>
              <a:rPr lang="en-US" dirty="0" err="1"/>
              <a:t>mem</a:t>
            </a:r>
            <a:r>
              <a:rPr lang="en-US" dirty="0"/>
              <a:t>, STT-MRAM, 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Can operate on data </a:t>
            </a:r>
            <a:r>
              <a:rPr lang="en-US" dirty="0">
                <a:solidFill>
                  <a:srgbClr val="FF0000"/>
                </a:solidFill>
              </a:rPr>
              <a:t>with minimal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5415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Ambit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“</a:t>
            </a:r>
            <a:r>
              <a:rPr lang="en-US" b="1" dirty="0">
                <a:hlinkClick r:id="rId2"/>
              </a:rPr>
              <a:t>Ambit: In-Memory Accelerator for Bulk Bitwise Operations Using Commodity DRAM Technology</a:t>
            </a:r>
            <a:r>
              <a:rPr lang="en-US" dirty="0"/>
              <a:t>,”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105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9A91-5589-ED4B-8CAC-A60A4E13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 Sounds Good, No?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70357-440C-BD4C-B0A8-13DC81553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9DE65-89F3-4740-9D5C-84FCC95E1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847"/>
            <a:ext cx="9144000" cy="48643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BB5A7D-CF5C-3841-A33B-2A2DB03ADA96}"/>
              </a:ext>
            </a:extLst>
          </p:cNvPr>
          <p:cNvSpPr/>
          <p:nvPr/>
        </p:nvSpPr>
        <p:spPr>
          <a:xfrm>
            <a:off x="107504" y="3429000"/>
            <a:ext cx="7776864" cy="122413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80CA6-792B-924D-891D-3E031F2FFD67}"/>
              </a:ext>
            </a:extLst>
          </p:cNvPr>
          <p:cNvSpPr/>
          <p:nvPr/>
        </p:nvSpPr>
        <p:spPr>
          <a:xfrm>
            <a:off x="91986" y="5164092"/>
            <a:ext cx="8747213" cy="937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EC82F-F1F6-7A4B-88BE-9A601CDCC2B3}"/>
              </a:ext>
            </a:extLst>
          </p:cNvPr>
          <p:cNvSpPr txBox="1"/>
          <p:nvPr/>
        </p:nvSpPr>
        <p:spPr>
          <a:xfrm>
            <a:off x="3747781" y="998029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 from ISCA 2016</a:t>
            </a:r>
          </a:p>
        </p:txBody>
      </p:sp>
    </p:spTree>
    <p:extLst>
      <p:ext uri="{BB962C8B-B14F-4D97-AF65-F5344CB8AC3E}">
        <p14:creationId xmlns:p14="http://schemas.microsoft.com/office/powerpoint/2010/main" val="2244862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88EEA-9754-C840-8E10-45C1F8FF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2" y="2247422"/>
            <a:ext cx="8953500" cy="344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9A91-5589-ED4B-8CAC-A60A4E13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70357-440C-BD4C-B0A8-13DC81553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80CA6-792B-924D-891D-3E031F2FFD67}"/>
              </a:ext>
            </a:extLst>
          </p:cNvPr>
          <p:cNvSpPr/>
          <p:nvPr/>
        </p:nvSpPr>
        <p:spPr>
          <a:xfrm>
            <a:off x="91987" y="4521494"/>
            <a:ext cx="8956765" cy="1167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EC82F-F1F6-7A4B-88BE-9A601CDCC2B3}"/>
              </a:ext>
            </a:extLst>
          </p:cNvPr>
          <p:cNvSpPr txBox="1"/>
          <p:nvPr/>
        </p:nvSpPr>
        <p:spPr>
          <a:xfrm>
            <a:off x="2164312" y="1061336"/>
            <a:ext cx="6865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Another Review from ISCA 2016</a:t>
            </a:r>
          </a:p>
        </p:txBody>
      </p:sp>
    </p:spTree>
    <p:extLst>
      <p:ext uri="{BB962C8B-B14F-4D97-AF65-F5344CB8AC3E}">
        <p14:creationId xmlns:p14="http://schemas.microsoft.com/office/powerpoint/2010/main" val="1525431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7C6A-3BE4-334E-B989-02C1A262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Another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76EE3-DF60-8B48-85A3-D84BEB6B9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4ABB3-1FE4-4B40-900C-069030A0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033"/>
            <a:ext cx="9144000" cy="319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CF630-EAC4-0D42-82A4-C39F64C0CD71}"/>
              </a:ext>
            </a:extLst>
          </p:cNvPr>
          <p:cNvSpPr txBox="1"/>
          <p:nvPr/>
        </p:nvSpPr>
        <p:spPr>
          <a:xfrm>
            <a:off x="1459373" y="953661"/>
            <a:ext cx="7675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 Another Review from ISCA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B02E46-1D53-824E-A9D6-1C8DA8313F67}"/>
              </a:ext>
            </a:extLst>
          </p:cNvPr>
          <p:cNvSpPr/>
          <p:nvPr/>
        </p:nvSpPr>
        <p:spPr>
          <a:xfrm>
            <a:off x="55517" y="3068960"/>
            <a:ext cx="8956765" cy="1167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11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EF3D-A6D9-4445-87A7-A612C9E4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a Mindset Issue…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86461-18B8-1740-8D54-1808C563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dirty="0">
                <a:solidFill>
                  <a:srgbClr val="0000FF"/>
                </a:solidFill>
              </a:rPr>
              <a:t>many other similar examples from reviews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For many other papers…</a:t>
            </a:r>
          </a:p>
          <a:p>
            <a:endParaRPr lang="en-US" dirty="0"/>
          </a:p>
          <a:p>
            <a:r>
              <a:rPr lang="en-US" dirty="0"/>
              <a:t>And, we are not even talking about JEDEC yet…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 we fix the mindset problem?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doing more research, education, implementation in alternative processing paradigms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C8794-0D30-0B4B-AAD0-36D6E7892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C6B44-2A64-A84F-86E8-82C554DBAF6F}"/>
              </a:ext>
            </a:extLst>
          </p:cNvPr>
          <p:cNvSpPr txBox="1"/>
          <p:nvPr/>
        </p:nvSpPr>
        <p:spPr>
          <a:xfrm>
            <a:off x="177885" y="5614184"/>
            <a:ext cx="8957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need to work on enabling the better future…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00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6241-0813-464A-9D08-DE6D4EA1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 Recommended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03807-378B-8246-B5B3-59D1BB0A9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411DE2-5B9A-554B-B7C8-C68501F10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20F9B-4201-1145-AE30-0C9E18C2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898292"/>
            <a:ext cx="4512818" cy="5877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36135-B84C-794A-BE0C-29786A44B37D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</p:spTree>
    <p:extLst>
      <p:ext uri="{BB962C8B-B14F-4D97-AF65-F5344CB8AC3E}">
        <p14:creationId xmlns:p14="http://schemas.microsoft.com/office/powerpoint/2010/main" val="6484339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97F7-A2EE-C646-8ACB-F1F4FB4B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6AC08-5CE8-C048-B846-EDDEDA7BF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869" y="971814"/>
            <a:ext cx="6623050" cy="49672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BD95F-4F03-C34E-B700-7F3AD6824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084A6-6CFC-BF43-BDED-80F3750E0F49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EAA7C-B2D6-8243-94EA-3FAFBC324624}"/>
              </a:ext>
            </a:extLst>
          </p:cNvPr>
          <p:cNvSpPr/>
          <p:nvPr/>
        </p:nvSpPr>
        <p:spPr>
          <a:xfrm>
            <a:off x="2169158" y="607132"/>
            <a:ext cx="3698986" cy="109367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77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6FA0-EB74-D446-A18B-E55B58AD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2E1BC0-41FA-8C48-9A83-AB811188E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441" y="1102519"/>
            <a:ext cx="6483351" cy="48625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8C0F-605A-6143-8D3E-891C257216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359FE-A13A-AF4D-A750-D0FACB085790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2B8AB-D50A-D142-8ECE-CBD2060444D2}"/>
              </a:ext>
            </a:extLst>
          </p:cNvPr>
          <p:cNvSpPr/>
          <p:nvPr/>
        </p:nvSpPr>
        <p:spPr>
          <a:xfrm>
            <a:off x="3020019" y="6206282"/>
            <a:ext cx="1912021" cy="3190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orthographicFront">
              <a:rot lat="0" lon="0" rev="104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05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056E-5E0D-1746-9AF8-8212921E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RowHammer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9D8D-2C3F-8E4E-957C-4E5F3DBB7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5AE97-DF02-5742-869D-07C457E9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038"/>
            <a:ext cx="9144000" cy="3398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D524-DCC9-1847-83C7-854F549E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394200"/>
            <a:ext cx="5701630" cy="2303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5BF8A9-EA5D-234F-8FBD-05D672436FBE}"/>
              </a:ext>
            </a:extLst>
          </p:cNvPr>
          <p:cNvSpPr/>
          <p:nvPr/>
        </p:nvSpPr>
        <p:spPr>
          <a:xfrm>
            <a:off x="3563888" y="4394199"/>
            <a:ext cx="1008112" cy="2303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340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Solution Principles (So Far)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02081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Data-centric system design &amp; intelligence spread around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 not center everything around traditional computation units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Better cooperation across layers of the system</a:t>
            </a:r>
          </a:p>
          <a:p>
            <a:pPr lvl="1"/>
            <a:r>
              <a:rPr lang="en-US" dirty="0"/>
              <a:t>Careful co-design of components and layers: system/arch/device</a:t>
            </a:r>
          </a:p>
          <a:p>
            <a:pPr lvl="1"/>
            <a:r>
              <a:rPr lang="en-US" dirty="0"/>
              <a:t>Better, richer, more expressive and flexible interfaces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Better-than-worst-case design</a:t>
            </a:r>
          </a:p>
          <a:p>
            <a:pPr lvl="1"/>
            <a:r>
              <a:rPr lang="en-US" dirty="0"/>
              <a:t>Do not optimize for the worst case</a:t>
            </a:r>
          </a:p>
          <a:p>
            <a:pPr lvl="1"/>
            <a:r>
              <a:rPr lang="en-US" dirty="0"/>
              <a:t>Worst case should not determine the common case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Heterogeneity in design (specialization, asymmetry)</a:t>
            </a:r>
          </a:p>
          <a:p>
            <a:pPr lvl="1"/>
            <a:r>
              <a:rPr lang="en-US" dirty="0"/>
              <a:t>Enables a more efficient design (No one size fits all)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7212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07A6-8DA1-5046-AEB0-971A934F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the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7DC0-4EFE-F141-8BB4-C777DB48B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F0740-B72C-BF4C-BFC9-C5861C55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54522"/>
            <a:ext cx="86741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E37AE-B3FE-BC41-8FC0-1735C5B4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" y="2168604"/>
            <a:ext cx="9004300" cy="219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3E50B-E652-9442-B569-A08EE1A1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2" y="4527550"/>
            <a:ext cx="9144000" cy="2397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D2AFF-8D4C-5242-A5FE-05DE7C488195}"/>
              </a:ext>
            </a:extLst>
          </p:cNvPr>
          <p:cNvSpPr txBox="1"/>
          <p:nvPr/>
        </p:nvSpPr>
        <p:spPr>
          <a:xfrm>
            <a:off x="3837552" y="388323"/>
            <a:ext cx="5431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Reviews from Micro 2013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8DCB5-D6CD-9E4F-9BEA-32D24F58C743}"/>
              </a:ext>
            </a:extLst>
          </p:cNvPr>
          <p:cNvSpPr/>
          <p:nvPr/>
        </p:nvSpPr>
        <p:spPr>
          <a:xfrm>
            <a:off x="1259631" y="2845326"/>
            <a:ext cx="7729757" cy="5116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8A6464-A6B4-9249-9F6A-71EF8C6AFEA8}"/>
              </a:ext>
            </a:extLst>
          </p:cNvPr>
          <p:cNvSpPr/>
          <p:nvPr/>
        </p:nvSpPr>
        <p:spPr>
          <a:xfrm>
            <a:off x="230812" y="1296124"/>
            <a:ext cx="6933476" cy="389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9DDD6-DFA7-A949-9874-C5BE057A2C47}"/>
              </a:ext>
            </a:extLst>
          </p:cNvPr>
          <p:cNvSpPr/>
          <p:nvPr/>
        </p:nvSpPr>
        <p:spPr>
          <a:xfrm>
            <a:off x="148162" y="4882694"/>
            <a:ext cx="906558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73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2834-43DA-7549-B0D1-0445F66C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16AD-1B0D-8D45-970D-B55602C3F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BBDA8-2719-C84F-B2C7-794F5BFB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28579"/>
            <a:ext cx="6747470" cy="3133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8B2D6-5AC2-7241-8709-1D72836C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205675"/>
            <a:ext cx="6891412" cy="2652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57BD5-EE5F-8E47-BCDF-E5B7FF786204}"/>
              </a:ext>
            </a:extLst>
          </p:cNvPr>
          <p:cNvSpPr txBox="1"/>
          <p:nvPr/>
        </p:nvSpPr>
        <p:spPr>
          <a:xfrm>
            <a:off x="3837552" y="388323"/>
            <a:ext cx="5306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Reviews from ISCA 2014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74C61-7692-3244-BE16-34067D9C26DA}"/>
              </a:ext>
            </a:extLst>
          </p:cNvPr>
          <p:cNvSpPr/>
          <p:nvPr/>
        </p:nvSpPr>
        <p:spPr>
          <a:xfrm>
            <a:off x="755577" y="2204824"/>
            <a:ext cx="6891486" cy="12961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A8F27-195E-AC45-9A37-D6159E21BDE8}"/>
              </a:ext>
            </a:extLst>
          </p:cNvPr>
          <p:cNvSpPr/>
          <p:nvPr/>
        </p:nvSpPr>
        <p:spPr>
          <a:xfrm>
            <a:off x="899518" y="4509120"/>
            <a:ext cx="6480794" cy="1008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01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CF2A-B249-6841-B1AC-3698A40F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Suggestions to Reviewers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FC53-7113-3A4E-8DBE-713A3C470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 fair</a:t>
            </a:r>
            <a:r>
              <a:rPr lang="en-US" dirty="0"/>
              <a:t>; you do not know it all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open-minded</a:t>
            </a:r>
            <a:r>
              <a:rPr lang="en-US" dirty="0"/>
              <a:t>; you do not know it all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accepting of diverse research methods</a:t>
            </a:r>
            <a:r>
              <a:rPr lang="en-US" dirty="0"/>
              <a:t>: there is no single way of doing research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constructive</a:t>
            </a:r>
            <a:r>
              <a:rPr lang="en-US" dirty="0"/>
              <a:t>, not destructive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Do not have double standards…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70F5A-260F-1A4C-9742-8E026C9140E4}"/>
              </a:ext>
            </a:extLst>
          </p:cNvPr>
          <p:cNvSpPr txBox="1"/>
          <p:nvPr/>
        </p:nvSpPr>
        <p:spPr>
          <a:xfrm>
            <a:off x="148371" y="5805792"/>
            <a:ext cx="891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 not block or delay scientific progress for non-reasons</a:t>
            </a:r>
          </a:p>
        </p:txBody>
      </p:sp>
    </p:spTree>
    <p:extLst>
      <p:ext uri="{BB962C8B-B14F-4D97-AF65-F5344CB8AC3E}">
        <p14:creationId xmlns:p14="http://schemas.microsoft.com/office/powerpoint/2010/main" val="972878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4400" dirty="0"/>
              <a:t>Suggestion to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282" y="213285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We Need to Fix the </a:t>
            </a:r>
            <a:r>
              <a:rPr lang="en-US" sz="6400" dirty="0">
                <a:solidFill>
                  <a:srgbClr val="FF0000"/>
                </a:solidFill>
              </a:rPr>
              <a:t>Reviewer Accountability </a:t>
            </a:r>
            <a:r>
              <a:rPr lang="en-US" sz="6400" dirty="0">
                <a:solidFill>
                  <a:srgbClr val="0000FF"/>
                </a:solidFill>
              </a:rPr>
              <a:t>Problem</a:t>
            </a:r>
            <a:endParaRPr lang="en-US" sz="6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4446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4400" dirty="0"/>
              <a:t>Suggestion to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Eliminate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Double Standards</a:t>
            </a:r>
          </a:p>
        </p:txBody>
      </p:sp>
    </p:spTree>
    <p:extLst>
      <p:ext uri="{BB962C8B-B14F-4D97-AF65-F5344CB8AC3E}">
        <p14:creationId xmlns:p14="http://schemas.microsoft.com/office/powerpoint/2010/main" val="1606341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Suggestion to Researchers: Principle: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152" y="184482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(Do not get derailed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by naysayers)</a:t>
            </a:r>
          </a:p>
        </p:txBody>
      </p:sp>
    </p:spTree>
    <p:extLst>
      <p:ext uri="{BB962C8B-B14F-4D97-AF65-F5344CB8AC3E}">
        <p14:creationId xmlns:p14="http://schemas.microsoft.com/office/powerpoint/2010/main" val="381613427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700" dirty="0"/>
              <a:t>Suggestion to Researchers: Principle: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Be Resilient</a:t>
            </a:r>
          </a:p>
        </p:txBody>
      </p:sp>
    </p:spTree>
    <p:extLst>
      <p:ext uri="{BB962C8B-B14F-4D97-AF65-F5344CB8AC3E}">
        <p14:creationId xmlns:p14="http://schemas.microsoft.com/office/powerpoint/2010/main" val="415086295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learning and scholarship</a:t>
            </a:r>
          </a:p>
        </p:txBody>
      </p:sp>
    </p:spTree>
    <p:extLst>
      <p:ext uri="{BB962C8B-B14F-4D97-AF65-F5344CB8AC3E}">
        <p14:creationId xmlns:p14="http://schemas.microsoft.com/office/powerpoint/2010/main" val="175913908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BDC41-E99E-614E-B240-6AE2EE68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9334-8EFC-3F4D-A8ED-1074F35B2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C0F82-89AB-4E40-B757-7D0F59CC1BB3}"/>
              </a:ext>
            </a:extLst>
          </p:cNvPr>
          <p:cNvSpPr txBox="1">
            <a:spLocks/>
          </p:cNvSpPr>
          <p:nvPr/>
        </p:nvSpPr>
        <p:spPr bwMode="auto">
          <a:xfrm>
            <a:off x="0" y="2564904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quality of your work defines your impact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0149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Prof. 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7 July 2019</a:t>
            </a:r>
          </a:p>
          <a:p>
            <a:r>
              <a:rPr lang="en-US" sz="2200" dirty="0"/>
              <a:t>SAMOS Tutorial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196752"/>
            <a:ext cx="8820472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Memory Systems </a:t>
            </a:r>
            <a:br>
              <a:rPr lang="en-US" sz="3600" dirty="0"/>
            </a:br>
            <a:r>
              <a:rPr lang="en-US" sz="4400" dirty="0"/>
              <a:t>and Memory-Centric Computing Systems</a:t>
            </a:r>
            <a:br>
              <a:rPr lang="en-US" sz="3600" dirty="0"/>
            </a:br>
            <a:br>
              <a:rPr lang="en-US" sz="1200" dirty="0"/>
            </a:br>
            <a:r>
              <a:rPr lang="en-US" sz="4000" dirty="0">
                <a:solidFill>
                  <a:srgbClr val="FF0000"/>
                </a:solidFill>
              </a:rPr>
              <a:t>Part 5: Principles and Conclusion</a:t>
            </a:r>
          </a:p>
        </p:txBody>
      </p:sp>
      <p:pic>
        <p:nvPicPr>
          <p:cNvPr id="9" name="Picture 2" descr="ETH Zurich short logo, black">
            <a:extLst>
              <a:ext uri="{FF2B5EF4-FFF2-40B4-BE49-F238E27FC236}">
                <a16:creationId xmlns:a16="http://schemas.microsoft.com/office/drawing/2014/main" id="{FC43E8D1-7441-F549-B3D8-E15CEC0D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urgundy_CMU_JPG_Logo.jpg">
            <a:extLst>
              <a:ext uri="{FF2B5EF4-FFF2-40B4-BE49-F238E27FC236}">
                <a16:creationId xmlns:a16="http://schemas.microsoft.com/office/drawing/2014/main" id="{18DAF962-0981-0B4D-8AC7-8A2617AFD4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14" name="Picture 13" descr="safari.png">
            <a:extLst>
              <a:ext uri="{FF2B5EF4-FFF2-40B4-BE49-F238E27FC236}">
                <a16:creationId xmlns:a16="http://schemas.microsoft.com/office/drawing/2014/main" id="{F68CDBFF-9DE1-D44A-85CA-A1176D0CACD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Solution Principles (More Compact)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502081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Data-centric design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All components intelligent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Better cross-layer communication, better interfaces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Better-than-worst-case design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Heterogeneity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Flexibility, adaptability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D497F-9008-8E4C-930D-5F97B11A3A7F}"/>
              </a:ext>
            </a:extLst>
          </p:cNvPr>
          <p:cNvSpPr txBox="1"/>
          <p:nvPr/>
        </p:nvSpPr>
        <p:spPr>
          <a:xfrm>
            <a:off x="5724128" y="5179948"/>
            <a:ext cx="3244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Open minds</a:t>
            </a:r>
          </a:p>
        </p:txBody>
      </p:sp>
    </p:spTree>
    <p:extLst>
      <p:ext uri="{BB962C8B-B14F-4D97-AF65-F5344CB8AC3E}">
        <p14:creationId xmlns:p14="http://schemas.microsoft.com/office/powerpoint/2010/main" val="1511702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760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My current and past students and postdocs</a:t>
            </a:r>
          </a:p>
          <a:p>
            <a:pPr lvl="1"/>
            <a:r>
              <a:rPr lang="en-US" sz="2100" dirty="0" err="1"/>
              <a:t>Rachata</a:t>
            </a:r>
            <a:r>
              <a:rPr lang="en-US" sz="2100" dirty="0"/>
              <a:t> </a:t>
            </a:r>
            <a:r>
              <a:rPr lang="en-US" sz="2100" dirty="0" err="1"/>
              <a:t>Ausavarungnirun</a:t>
            </a:r>
            <a:r>
              <a:rPr lang="en-US" sz="2100" dirty="0"/>
              <a:t>, Abhishek </a:t>
            </a:r>
            <a:r>
              <a:rPr lang="en-US" sz="2100" dirty="0" err="1"/>
              <a:t>Bhowmick</a:t>
            </a:r>
            <a:r>
              <a:rPr lang="en-US" sz="2100" dirty="0"/>
              <a:t>, </a:t>
            </a:r>
            <a:r>
              <a:rPr lang="en-US" sz="2100" dirty="0" err="1"/>
              <a:t>Amirali</a:t>
            </a:r>
            <a:r>
              <a:rPr lang="en-US" sz="2100" dirty="0"/>
              <a:t> </a:t>
            </a:r>
            <a:r>
              <a:rPr lang="en-US" sz="2100" dirty="0" err="1"/>
              <a:t>Boroumand</a:t>
            </a:r>
            <a:r>
              <a:rPr lang="en-US" sz="2100" dirty="0"/>
              <a:t>, </a:t>
            </a:r>
            <a:r>
              <a:rPr lang="en-US" sz="2100" dirty="0" err="1"/>
              <a:t>Rui</a:t>
            </a:r>
            <a:r>
              <a:rPr lang="en-US" sz="2100" dirty="0"/>
              <a:t> </a:t>
            </a:r>
            <a:r>
              <a:rPr lang="en-US" sz="2100" dirty="0" err="1"/>
              <a:t>Cai</a:t>
            </a:r>
            <a:r>
              <a:rPr lang="en-US" sz="2100" dirty="0"/>
              <a:t>, Yu </a:t>
            </a:r>
            <a:r>
              <a:rPr lang="en-US" sz="2100" dirty="0" err="1"/>
              <a:t>Cai</a:t>
            </a:r>
            <a:r>
              <a:rPr lang="en-US" sz="2100" dirty="0"/>
              <a:t>, Kevin Chang, </a:t>
            </a:r>
            <a:r>
              <a:rPr lang="en-US" sz="2100" dirty="0" err="1"/>
              <a:t>Saugata</a:t>
            </a:r>
            <a:r>
              <a:rPr lang="en-US" sz="2100" dirty="0"/>
              <a:t> </a:t>
            </a:r>
            <a:r>
              <a:rPr lang="en-US" sz="2100" dirty="0" err="1"/>
              <a:t>Ghose</a:t>
            </a:r>
            <a:r>
              <a:rPr lang="en-US" sz="2100" dirty="0"/>
              <a:t>, Kevin Hsieh, Tyler </a:t>
            </a:r>
            <a:r>
              <a:rPr lang="en-US" sz="2100" dirty="0" err="1"/>
              <a:t>Huberty</a:t>
            </a:r>
            <a:r>
              <a:rPr lang="en-US" sz="2100" dirty="0"/>
              <a:t>, Ben </a:t>
            </a:r>
            <a:r>
              <a:rPr lang="en-US" sz="2100" dirty="0" err="1"/>
              <a:t>Jaiyen</a:t>
            </a:r>
            <a:r>
              <a:rPr lang="en-US" sz="2100" dirty="0"/>
              <a:t>, Samira Khan, </a:t>
            </a:r>
            <a:r>
              <a:rPr lang="en-US" sz="2100" dirty="0" err="1"/>
              <a:t>Jeremie</a:t>
            </a:r>
            <a:r>
              <a:rPr lang="en-US" sz="2100" dirty="0"/>
              <a:t> Kim, Yoongu Kim, Yang Li, Jamie Liu, Lavanya Subramanian, Donghyuk Lee, </a:t>
            </a:r>
            <a:r>
              <a:rPr lang="en-US" sz="2100" dirty="0" err="1"/>
              <a:t>Yixin</a:t>
            </a:r>
            <a:r>
              <a:rPr lang="en-US" sz="2100" dirty="0"/>
              <a:t> </a:t>
            </a:r>
            <a:r>
              <a:rPr lang="en-US" sz="2100" dirty="0" err="1"/>
              <a:t>Luo</a:t>
            </a:r>
            <a:r>
              <a:rPr lang="en-US" sz="2100" dirty="0"/>
              <a:t>, Justin Meza, Gennady </a:t>
            </a:r>
            <a:r>
              <a:rPr lang="en-US" sz="2100" dirty="0" err="1"/>
              <a:t>Pekhimenko</a:t>
            </a:r>
            <a:r>
              <a:rPr lang="en-US" sz="2100" dirty="0"/>
              <a:t>, Vivek Seshadri, Lavanya Subramanian, </a:t>
            </a:r>
            <a:r>
              <a:rPr lang="en-US" sz="2100" dirty="0" err="1"/>
              <a:t>Nandita</a:t>
            </a:r>
            <a:r>
              <a:rPr lang="en-US" sz="2100" dirty="0"/>
              <a:t> </a:t>
            </a:r>
            <a:r>
              <a:rPr lang="en-US" sz="2100" dirty="0" err="1"/>
              <a:t>Vijaykumar</a:t>
            </a:r>
            <a:r>
              <a:rPr lang="en-US" sz="2100" dirty="0"/>
              <a:t>, </a:t>
            </a:r>
            <a:r>
              <a:rPr lang="en-US" sz="2100" dirty="0" err="1"/>
              <a:t>HanBin</a:t>
            </a:r>
            <a:r>
              <a:rPr lang="en-US" sz="2100" dirty="0"/>
              <a:t> Yoon, </a:t>
            </a:r>
            <a:r>
              <a:rPr lang="en-US" sz="2100" dirty="0" err="1"/>
              <a:t>Jishen</a:t>
            </a:r>
            <a:r>
              <a:rPr lang="en-US" sz="2100" dirty="0"/>
              <a:t> Zhao, …</a:t>
            </a:r>
          </a:p>
          <a:p>
            <a:endParaRPr lang="en-US" sz="400" dirty="0"/>
          </a:p>
          <a:p>
            <a:endParaRPr lang="en-US" sz="400" dirty="0"/>
          </a:p>
          <a:p>
            <a:endParaRPr lang="en-US" sz="400" dirty="0"/>
          </a:p>
          <a:p>
            <a:r>
              <a:rPr lang="en-US" dirty="0">
                <a:solidFill>
                  <a:srgbClr val="0000FF"/>
                </a:solidFill>
              </a:rPr>
              <a:t>My collaborators</a:t>
            </a:r>
          </a:p>
          <a:p>
            <a:pPr lvl="1"/>
            <a:r>
              <a:rPr lang="en-US" sz="2100" dirty="0"/>
              <a:t>Can Alkan, Chita Das, Phil Gibbons, </a:t>
            </a:r>
            <a:r>
              <a:rPr lang="en-US" sz="2100" dirty="0" err="1"/>
              <a:t>Sriram</a:t>
            </a:r>
            <a:r>
              <a:rPr lang="en-US" sz="2100" dirty="0"/>
              <a:t> </a:t>
            </a:r>
            <a:r>
              <a:rPr lang="en-US" sz="2100" dirty="0" err="1"/>
              <a:t>Govindan</a:t>
            </a:r>
            <a:r>
              <a:rPr lang="en-US" sz="2100" dirty="0"/>
              <a:t>, Norm </a:t>
            </a:r>
            <a:r>
              <a:rPr lang="en-US" sz="2100" dirty="0" err="1"/>
              <a:t>Jouppi</a:t>
            </a:r>
            <a:r>
              <a:rPr lang="en-US" sz="2100" dirty="0"/>
              <a:t>, </a:t>
            </a:r>
            <a:r>
              <a:rPr lang="en-US" sz="2100" dirty="0" err="1"/>
              <a:t>Mahmut</a:t>
            </a:r>
            <a:r>
              <a:rPr lang="en-US" sz="2100" dirty="0"/>
              <a:t> </a:t>
            </a:r>
            <a:r>
              <a:rPr lang="en-US" sz="2100" dirty="0" err="1"/>
              <a:t>Kandemir</a:t>
            </a:r>
            <a:r>
              <a:rPr lang="en-US" sz="2100" dirty="0"/>
              <a:t>, Mike </a:t>
            </a:r>
            <a:r>
              <a:rPr lang="en-US" sz="2100" dirty="0" err="1"/>
              <a:t>Kozuch</a:t>
            </a:r>
            <a:r>
              <a:rPr lang="en-US" sz="2100" dirty="0"/>
              <a:t>, </a:t>
            </a:r>
            <a:r>
              <a:rPr lang="en-US" sz="2100" dirty="0" err="1"/>
              <a:t>Konrad</a:t>
            </a:r>
            <a:r>
              <a:rPr lang="en-US" sz="2100" dirty="0"/>
              <a:t> Lai, Ken Mai, Todd Mowry, Yale </a:t>
            </a:r>
            <a:r>
              <a:rPr lang="en-US" sz="2100" dirty="0" err="1"/>
              <a:t>Patt</a:t>
            </a:r>
            <a:r>
              <a:rPr lang="en-US" sz="2100" dirty="0"/>
              <a:t>, </a:t>
            </a:r>
            <a:r>
              <a:rPr lang="en-US" sz="2100" dirty="0" err="1"/>
              <a:t>Moinuddin</a:t>
            </a:r>
            <a:r>
              <a:rPr lang="en-US" sz="2100" dirty="0"/>
              <a:t> </a:t>
            </a:r>
            <a:r>
              <a:rPr lang="en-US" sz="2100" dirty="0" err="1"/>
              <a:t>Qureshi</a:t>
            </a:r>
            <a:r>
              <a:rPr lang="en-US" sz="2100" dirty="0"/>
              <a:t>, Partha Ranganathan, </a:t>
            </a:r>
            <a:r>
              <a:rPr lang="en-US" sz="2100" dirty="0" err="1"/>
              <a:t>Bikash</a:t>
            </a:r>
            <a:r>
              <a:rPr lang="en-US" sz="2100" dirty="0"/>
              <a:t> Sharma, </a:t>
            </a:r>
            <a:r>
              <a:rPr lang="en-US" sz="2100" dirty="0" err="1"/>
              <a:t>Kushagra</a:t>
            </a:r>
            <a:r>
              <a:rPr lang="en-US" sz="2100" dirty="0"/>
              <a:t> </a:t>
            </a:r>
            <a:r>
              <a:rPr lang="en-US" sz="2100" dirty="0" err="1"/>
              <a:t>Vaid</a:t>
            </a:r>
            <a:r>
              <a:rPr lang="en-US" sz="2100" dirty="0"/>
              <a:t>, Chris Wilkerson,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F28456-B93E-5440-A8F9-7EDDF5DA4557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0096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NSF</a:t>
            </a:r>
          </a:p>
          <a:p>
            <a:r>
              <a:rPr lang="en-US" dirty="0"/>
              <a:t>GSRC</a:t>
            </a:r>
          </a:p>
          <a:p>
            <a:r>
              <a:rPr lang="en-US" dirty="0"/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  <a:p>
            <a:r>
              <a:rPr lang="en-US" dirty="0"/>
              <a:t>Alibaba, AMD, Google, Facebook, HP Labs, Huawei, IBM, Intel, Microsoft, Nvidia, Oracle, Qualcomm, Rambus, Samsung, Seagate, VMware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F28456-B93E-5440-A8F9-7EDDF5DA4557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4911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Slides Not Covered </a:t>
            </a:r>
            <a:br>
              <a:rPr lang="en-US" dirty="0"/>
            </a:br>
            <a:r>
              <a:rPr lang="en-US" dirty="0"/>
              <a:t>			But Could Be Useful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219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of 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AD05-5F98-C240-A41D-E171A6304933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2610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Readings, Videos, Reference Materials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259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2"/>
              </a:rPr>
              <a:t>https://safari.ethz.ch/memory_systems/ACACES2018/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4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4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9734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b="1" dirty="0"/>
              <a:t>Required: </a:t>
            </a:r>
            <a:r>
              <a:rPr lang="en-US" dirty="0"/>
              <a:t>Reference Overview Paper I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Required: </a:t>
            </a:r>
            <a:r>
              <a:rPr lang="en-US" dirty="0"/>
              <a:t>Reference Overview Paper II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419668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972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Required: </a:t>
            </a:r>
            <a:r>
              <a:rPr lang="en-US" dirty="0"/>
              <a:t>Reference Overview Paper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 and Lavanya Subramanian,</a:t>
            </a:r>
            <a:br>
              <a:rPr lang="en-US" dirty="0"/>
            </a:br>
            <a:r>
              <a:rPr lang="en-US" b="1" dirty="0">
                <a:hlinkClick r:id="rId2"/>
              </a:rPr>
              <a:t>"Research Problems and Opportunities in Memory Systems"</a:t>
            </a:r>
            <a:br>
              <a:rPr lang="en-US" dirty="0"/>
            </a:br>
            <a:r>
              <a:rPr lang="en-US" i="1" dirty="0"/>
              <a:t>Invited Article in </a:t>
            </a:r>
            <a:r>
              <a:rPr lang="en-US" i="1" dirty="0">
                <a:hlinkClick r:id="rId3"/>
              </a:rPr>
              <a:t>Supercomputing Frontiers and Innovations</a:t>
            </a:r>
            <a:r>
              <a:rPr lang="en-US" i="1" dirty="0"/>
              <a:t> (</a:t>
            </a:r>
            <a:r>
              <a:rPr lang="en-US" b="1" i="1" dirty="0"/>
              <a:t>SUPERFRI</a:t>
            </a:r>
            <a:r>
              <a:rPr lang="en-US" i="1" dirty="0"/>
              <a:t>)</a:t>
            </a:r>
            <a:r>
              <a:rPr lang="en-US" dirty="0"/>
              <a:t>, 2014/2015.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4467324"/>
            <a:ext cx="8890000" cy="97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6285-7F1A-C948-A4B7-54FCB0114C45}"/>
              </a:ext>
            </a:extLst>
          </p:cNvPr>
          <p:cNvSpPr txBox="1"/>
          <p:nvPr/>
        </p:nvSpPr>
        <p:spPr>
          <a:xfrm>
            <a:off x="184520" y="6453336"/>
            <a:ext cx="877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https://people.inf.ethz.ch/omutlu/pub/memory-systems-research_superfri14.pdf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073270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Reference Overview Paper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700" dirty="0"/>
              <a:t>Saugata Ghose, Kevin Hsieh, Amirali Boroumand, </a:t>
            </a:r>
            <a:r>
              <a:rPr lang="en-US" sz="1700" dirty="0" err="1"/>
              <a:t>Rachata</a:t>
            </a:r>
            <a:r>
              <a:rPr lang="en-US" sz="1700" dirty="0"/>
              <a:t> </a:t>
            </a:r>
            <a:r>
              <a:rPr lang="en-US" sz="1700" dirty="0" err="1"/>
              <a:t>Ausavarungnirun</a:t>
            </a:r>
            <a:r>
              <a:rPr lang="en-US" sz="1700" dirty="0"/>
              <a:t>, 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"Enabling the Adoption of Processing-in-Memory: Challenges, Mechanisms, Future Research Directions"</a:t>
            </a: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i="1" dirty="0"/>
              <a:t>Invited Book Chapter</a:t>
            </a:r>
            <a:r>
              <a:rPr lang="en-US" sz="1700" dirty="0"/>
              <a:t>, to appear in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3"/>
              </a:rPr>
              <a:t>Preliminary arxiv.org version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D2022-F9DE-D14F-A45A-D41DA60E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0" y="980728"/>
            <a:ext cx="8589976" cy="336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0A5EF-3A3C-1949-B5F9-3039EB9E1909}"/>
              </a:ext>
            </a:extLst>
          </p:cNvPr>
          <p:cNvSpPr txBox="1"/>
          <p:nvPr/>
        </p:nvSpPr>
        <p:spPr>
          <a:xfrm>
            <a:off x="2483768" y="6381328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https://arxiv.org/pdf/1802.00320.pdf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CE99-5A9A-3B4D-B9AE-CED19295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Data-Aware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99E97-8C3D-FC48-9E08-0D96B2348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data-aware architecture </a:t>
            </a:r>
            <a:r>
              <a:rPr lang="en-US" dirty="0">
                <a:solidFill>
                  <a:srgbClr val="0000FF"/>
                </a:solidFill>
              </a:rPr>
              <a:t>understands what it can do with and to each piece of data</a:t>
            </a:r>
          </a:p>
          <a:p>
            <a:endParaRPr lang="en-US" dirty="0"/>
          </a:p>
          <a:p>
            <a:r>
              <a:rPr lang="en-US" dirty="0"/>
              <a:t>It makes use of different properties of data to improve performance, efficiency and other metrics</a:t>
            </a:r>
          </a:p>
          <a:p>
            <a:pPr lvl="1"/>
            <a:r>
              <a:rPr lang="en-US" dirty="0"/>
              <a:t>Compressibility</a:t>
            </a:r>
          </a:p>
          <a:p>
            <a:pPr lvl="1"/>
            <a:r>
              <a:rPr lang="en-US" dirty="0"/>
              <a:t>Approximability</a:t>
            </a:r>
          </a:p>
          <a:p>
            <a:pPr lvl="1"/>
            <a:r>
              <a:rPr lang="en-US" dirty="0"/>
              <a:t>Locality</a:t>
            </a:r>
          </a:p>
          <a:p>
            <a:pPr lvl="1"/>
            <a:r>
              <a:rPr lang="en-US" dirty="0"/>
              <a:t>Sparsity</a:t>
            </a:r>
          </a:p>
          <a:p>
            <a:pPr lvl="1"/>
            <a:r>
              <a:rPr lang="en-US" dirty="0"/>
              <a:t>Criticality for Computation X</a:t>
            </a:r>
          </a:p>
          <a:p>
            <a:pPr lvl="1"/>
            <a:r>
              <a:rPr lang="en-US" dirty="0"/>
              <a:t>Access Semantics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C744D-F38D-264E-AC4F-A7A830C2B6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6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520834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https://people.inf.ethz.ch/omutlu/pub/rowhammer-and-other-memory-issues_date17.pdf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03114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Overview Paper 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 Scaling: A Systems Architecture Perspective"</a:t>
            </a:r>
            <a:br>
              <a:rPr lang="en-US" dirty="0"/>
            </a:br>
            <a:r>
              <a:rPr lang="en-US" i="1" dirty="0"/>
              <a:t>Technical talk at </a:t>
            </a:r>
            <a:r>
              <a:rPr lang="en-US" i="1" dirty="0">
                <a:hlinkClick r:id="rId3"/>
              </a:rPr>
              <a:t>MemCon 2013</a:t>
            </a:r>
            <a:r>
              <a:rPr lang="en-US" i="1" dirty="0"/>
              <a:t> (</a:t>
            </a:r>
            <a:r>
              <a:rPr lang="en-US" b="1" i="1" dirty="0"/>
              <a:t>MEMCON</a:t>
            </a:r>
            <a:r>
              <a:rPr lang="en-US" i="1" dirty="0"/>
              <a:t>)</a:t>
            </a:r>
            <a:r>
              <a:rPr lang="en-US" dirty="0"/>
              <a:t>, Santa Clara, CA, August 2013. [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Video</a:t>
            </a:r>
            <a:r>
              <a:rPr lang="en-US" dirty="0"/>
              <a:t>] [</a:t>
            </a:r>
            <a:r>
              <a:rPr lang="en-US" dirty="0">
                <a:hlinkClick r:id="rId7"/>
              </a:rPr>
              <a:t>Coverage on StorageSearch</a:t>
            </a:r>
            <a:r>
              <a:rPr lang="en-US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76791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dirty="0"/>
              <a:t>Reference Overview Paper VII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268760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154593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4087385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Videos and Course Materials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5597"/>
            <a:ext cx="8915400" cy="5193723"/>
          </a:xfrm>
        </p:spPr>
        <p:txBody>
          <a:bodyPr/>
          <a:lstStyle/>
          <a:p>
            <a:r>
              <a:rPr lang="en-US" b="1" dirty="0">
                <a:hlinkClick r:id="rId2"/>
              </a:rPr>
              <a:t>Undergraduate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3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4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5"/>
              </a:rPr>
              <a:t>2013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6"/>
              </a:rPr>
              <a:t>Undergraduate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6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8"/>
              </a:rPr>
              <a:t>2013</a:t>
            </a:r>
            <a:r>
              <a:rPr lang="en-US" b="1" dirty="0"/>
              <a:t>)</a:t>
            </a:r>
          </a:p>
          <a:p>
            <a:endParaRPr lang="en-US" sz="1500" b="1" dirty="0">
              <a:hlinkClick r:id="" action="ppaction://noaction"/>
            </a:endParaRPr>
          </a:p>
          <a:p>
            <a:endParaRPr lang="en-US" sz="1500" b="1" dirty="0">
              <a:hlinkClick r:id="" action="ppaction://noaction"/>
            </a:endParaRPr>
          </a:p>
          <a:p>
            <a:r>
              <a:rPr lang="en-US" b="1" dirty="0">
                <a:hlinkClick r:id="rId9"/>
              </a:rPr>
              <a:t>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9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11"/>
              </a:rPr>
              <a:t>2013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12"/>
              </a:rPr>
              <a:t>Graduate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12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13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14"/>
              </a:rPr>
              <a:t>2013</a:t>
            </a:r>
            <a:r>
              <a:rPr lang="en-US" b="1" dirty="0"/>
              <a:t>)</a:t>
            </a:r>
          </a:p>
          <a:p>
            <a:endParaRPr lang="en-US" sz="1500" b="1" dirty="0">
              <a:hlinkClick r:id="" action="ppaction://noaction"/>
            </a:endParaRPr>
          </a:p>
          <a:p>
            <a:endParaRPr lang="en-US" sz="1500" b="1" dirty="0">
              <a:hlinkClick r:id="" action="ppaction://noaction"/>
            </a:endParaRPr>
          </a:p>
          <a:p>
            <a:r>
              <a:rPr lang="en-US" b="1" dirty="0">
                <a:hlinkClick r:id="rId15"/>
              </a:rPr>
              <a:t>Parallel Computer Architecture Course Materials</a:t>
            </a:r>
            <a:r>
              <a:rPr lang="en-US" b="1" dirty="0"/>
              <a:t> (</a:t>
            </a:r>
            <a:r>
              <a:rPr lang="en-US" b="1" dirty="0">
                <a:hlinkClick r:id="rId16"/>
              </a:rPr>
              <a:t>Lecture Videos</a:t>
            </a:r>
            <a:r>
              <a:rPr lang="en-US" b="1" dirty="0"/>
              <a:t>)</a:t>
            </a:r>
          </a:p>
          <a:p>
            <a:endParaRPr lang="en-US" sz="1200" b="1" dirty="0">
              <a:hlinkClick r:id="rId1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632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Videos and Course Materials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3482"/>
            <a:ext cx="8915400" cy="5193723"/>
          </a:xfrm>
        </p:spPr>
        <p:txBody>
          <a:bodyPr/>
          <a:lstStyle/>
          <a:p>
            <a:endParaRPr lang="en-US" sz="1200" b="1" dirty="0">
              <a:hlinkClick r:id="rId2"/>
            </a:endParaRPr>
          </a:p>
          <a:p>
            <a:r>
              <a:rPr lang="en-US" b="1" dirty="0">
                <a:hlinkClick r:id="rId3"/>
              </a:rPr>
              <a:t>Freshman Digital Circuits and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4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3"/>
              </a:rPr>
              <a:t>2017</a:t>
            </a:r>
            <a:r>
              <a:rPr lang="en-US" b="1" dirty="0"/>
              <a:t>)</a:t>
            </a:r>
          </a:p>
          <a:p>
            <a:r>
              <a:rPr lang="en-US" b="1" dirty="0">
                <a:hlinkClick r:id="rId5"/>
              </a:rPr>
              <a:t>Freshman Digital Circuits and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5"/>
              </a:rPr>
              <a:t>2018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hlinkClick r:id="rId2"/>
              </a:rPr>
              <a:t>Memory Systems Short Course Materials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/>
              <a:t>    (</a:t>
            </a:r>
            <a:r>
              <a:rPr lang="en-US" b="1" dirty="0">
                <a:hlinkClick r:id="rId6"/>
              </a:rPr>
              <a:t>Lecture Video on Main Memory and DRAM Basics</a:t>
            </a:r>
            <a:r>
              <a:rPr lang="en-US" b="1" dirty="0"/>
              <a:t>)</a:t>
            </a:r>
          </a:p>
          <a:p>
            <a:endParaRPr lang="en-US" b="1" dirty="0"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5613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– Program to Induce RowHammer Errors</a:t>
            </a:r>
          </a:p>
          <a:p>
            <a:pPr lvl="1"/>
            <a:r>
              <a:rPr lang="en-US" dirty="0">
                <a:hlinkClick r:id="rId2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3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– Simple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r>
              <a:rPr lang="en-US" dirty="0">
                <a:solidFill>
                  <a:srgbClr val="0000FF"/>
                </a:solidFill>
              </a:rPr>
              <a:t> – Flexible Network-on-Chip Simulator</a:t>
            </a:r>
          </a:p>
          <a:p>
            <a:pPr lvl="1"/>
            <a:r>
              <a:rPr lang="en-US" dirty="0">
                <a:hlinkClick r:id="rId5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SoftMC – FPGA-Based DRAM Testing Infrastructure</a:t>
            </a:r>
          </a:p>
          <a:p>
            <a:pPr lvl="1"/>
            <a:r>
              <a:rPr lang="en-US" dirty="0">
                <a:hlinkClick r:id="rId6"/>
              </a:rPr>
              <a:t>https://github.com/CMU-SAFARI/SoftMC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48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MQSim</a:t>
            </a:r>
            <a:r>
              <a:rPr lang="en-US" dirty="0">
                <a:solidFill>
                  <a:srgbClr val="0000FF"/>
                </a:solidFill>
              </a:rPr>
              <a:t> – A Fast Modern SSD Simulator </a:t>
            </a:r>
          </a:p>
          <a:p>
            <a:pPr lvl="1"/>
            <a:r>
              <a:rPr lang="en-US" dirty="0">
                <a:hlinkClick r:id="rId2"/>
              </a:rPr>
              <a:t>https://github.com/CMU-SAFARI/MQSim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Mosaic – GPU Simulator Supporting Concurrent Applications</a:t>
            </a:r>
          </a:p>
          <a:p>
            <a:pPr lvl="1"/>
            <a:r>
              <a:rPr lang="en-US" dirty="0">
                <a:hlinkClick r:id="rId3"/>
              </a:rPr>
              <a:t>https://github.com/CMU-SAFARI/Mosaic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IMPICA – Processing in 3D-Stacked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https://github.com/CMU-SAFARI/IMPICA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SMLA – Detailed 3D-Stacked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https://github.com/CMU-SAFARI/SMLA</a:t>
            </a:r>
            <a:r>
              <a:rPr lang="en-US" dirty="0"/>
              <a:t>  </a:t>
            </a:r>
          </a:p>
          <a:p>
            <a:r>
              <a:rPr lang="en-US" dirty="0" err="1">
                <a:solidFill>
                  <a:srgbClr val="0000FF"/>
                </a:solidFill>
              </a:rPr>
              <a:t>HWASim</a:t>
            </a:r>
            <a:r>
              <a:rPr lang="en-US" dirty="0">
                <a:solidFill>
                  <a:srgbClr val="0000FF"/>
                </a:solidFill>
              </a:rPr>
              <a:t> – Simulator for Heterogeneous CPU-HWA Systems</a:t>
            </a:r>
          </a:p>
          <a:p>
            <a:pPr lvl="1"/>
            <a:r>
              <a:rPr lang="en-US" dirty="0">
                <a:hlinkClick r:id="rId6"/>
              </a:rPr>
              <a:t>https://github.com/CMU-SAFARI/HWASim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1341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Open Source Tools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5193723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A lot more open-source software from my group</a:t>
            </a:r>
          </a:p>
          <a:p>
            <a:pPr lvl="1"/>
            <a:r>
              <a:rPr lang="en-US" b="1" dirty="0">
                <a:hlinkClick r:id="rId2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3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A81C-47FC-7447-8E5B-774D1DE2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7376851" cy="40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870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2"/>
              </a:rPr>
              <a:t>https://people.inf.ethz.ch/omutlu/projects.htm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http://scholar.google.com/citations?user=7XyGUGkAAAAJ&amp;hl=en</a:t>
            </a: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4"/>
              </a:rPr>
              <a:t>https://people.inf.ethz.ch/omutlu/acaces2018.html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76757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r>
              <a:rPr lang="en-US" sz="4000" dirty="0" err="1"/>
              <a:t>Ramulator</a:t>
            </a:r>
            <a:r>
              <a:rPr lang="en-US" sz="4000" dirty="0"/>
              <a:t>: A Fast and Extensible DRAM Simulator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3000" b="1" dirty="0"/>
              <a:t>[IEEE Comp Arch Letters’15]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944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84E8-46D7-1745-BA18-D06529D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Problem: Limited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3CB78-6E64-104A-B227-ECFB26941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A73B4-6E72-424A-8FAB-A5668B164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BD76-0C0A-1B44-A8C0-61EA9A13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114896"/>
            <a:ext cx="9042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347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DRAM and Memory Controller landscape is changing</a:t>
            </a:r>
          </a:p>
          <a:p>
            <a:r>
              <a:rPr lang="en-US" sz="2000" dirty="0"/>
              <a:t>Many new and upcoming standards</a:t>
            </a:r>
          </a:p>
          <a:p>
            <a:r>
              <a:rPr lang="en-US" sz="2000" dirty="0"/>
              <a:t>Many new controller designs</a:t>
            </a:r>
          </a:p>
          <a:p>
            <a:r>
              <a:rPr lang="en-US" sz="2000" dirty="0"/>
              <a:t>A fast and easy-to-extend simulator is very much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08920"/>
            <a:ext cx="731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5544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out-of-the box support for many DRAM standards:</a:t>
            </a:r>
          </a:p>
          <a:p>
            <a:pPr lvl="1"/>
            <a:r>
              <a:rPr lang="en-US" dirty="0"/>
              <a:t>DDR3/4, LPDDR3/4, GDDR5, WIO1/2, HBM, plus new proposals (SALP, AL-DRAM, TLDRAM, RowClone, and SARP)</a:t>
            </a:r>
          </a:p>
          <a:p>
            <a:r>
              <a:rPr lang="en-US" dirty="0"/>
              <a:t>~2.5X faster than fastest open-source simulator</a:t>
            </a:r>
          </a:p>
          <a:p>
            <a:r>
              <a:rPr lang="en-US" dirty="0"/>
              <a:t>Modular and extensible to different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1008"/>
            <a:ext cx="70739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7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Case Study: Comparison of DRAM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29360"/>
            <a:ext cx="69977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64704"/>
            <a:ext cx="69850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2360" y="4604935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Across 22 workloads, simple CPU model</a:t>
            </a:r>
          </a:p>
        </p:txBody>
      </p:sp>
    </p:spTree>
    <p:extLst>
      <p:ext uri="{BB962C8B-B14F-4D97-AF65-F5344CB8AC3E}">
        <p14:creationId xmlns:p14="http://schemas.microsoft.com/office/powerpoint/2010/main" val="347335596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Paper and Source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</a:p>
          <a:p>
            <a:endParaRPr lang="en-US" dirty="0"/>
          </a:p>
          <a:p>
            <a:r>
              <a:rPr lang="en-US" dirty="0"/>
              <a:t>Source code is released under the liberal MIT License</a:t>
            </a:r>
          </a:p>
          <a:p>
            <a:pPr lvl="1"/>
            <a:r>
              <a:rPr lang="en-US" dirty="0">
                <a:hlinkClick r:id="rId4"/>
              </a:rPr>
              <a:t>https://github.com/CMU-SAFARI/ramulator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4400"/>
            <a:ext cx="9144000" cy="1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422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82038" cy="519372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Review the </a:t>
            </a:r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paper</a:t>
            </a:r>
          </a:p>
          <a:p>
            <a:pPr lvl="1"/>
            <a:r>
              <a:rPr lang="en-US" dirty="0"/>
              <a:t>Email me your review (</a:t>
            </a:r>
            <a:r>
              <a:rPr lang="en-US" dirty="0">
                <a:hlinkClick r:id="rId2"/>
              </a:rPr>
              <a:t>omutlu@gmail.com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Download and run </a:t>
            </a:r>
            <a:r>
              <a:rPr lang="en-US" dirty="0" err="1">
                <a:solidFill>
                  <a:srgbClr val="0000FF"/>
                </a:solidFill>
              </a:rPr>
              <a:t>Ramulator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Compare DDR3, DDR4, SALP, HBM for the </a:t>
            </a:r>
            <a:r>
              <a:rPr lang="en-US" dirty="0" err="1"/>
              <a:t>libquantum</a:t>
            </a:r>
            <a:r>
              <a:rPr lang="en-US" dirty="0"/>
              <a:t> benchmark (provided in </a:t>
            </a:r>
            <a:r>
              <a:rPr lang="en-US" dirty="0" err="1"/>
              <a:t>Ramulator</a:t>
            </a:r>
            <a:r>
              <a:rPr lang="en-US" dirty="0"/>
              <a:t> repository)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Email me your report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omutlu@gmail.com</a:t>
            </a:r>
            <a:r>
              <a:rPr lang="en-US" dirty="0"/>
              <a:t>)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This </a:t>
            </a:r>
            <a:r>
              <a:rPr lang="en-US" b="1" dirty="0">
                <a:solidFill>
                  <a:srgbClr val="FF0000"/>
                </a:solidFill>
              </a:rPr>
              <a:t>will</a:t>
            </a:r>
            <a:r>
              <a:rPr lang="en-US" dirty="0">
                <a:solidFill>
                  <a:srgbClr val="FF0000"/>
                </a:solidFill>
              </a:rPr>
              <a:t> help you get into </a:t>
            </a:r>
            <a:r>
              <a:rPr lang="en-US" b="1" dirty="0">
                <a:solidFill>
                  <a:srgbClr val="FF0000"/>
                </a:solidFill>
              </a:rPr>
              <a:t>memory systems research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1043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8408"/>
            <a:ext cx="7924800" cy="1752600"/>
          </a:xfrm>
        </p:spPr>
        <p:txBody>
          <a:bodyPr/>
          <a:lstStyle/>
          <a:p>
            <a:r>
              <a:rPr lang="en-US" dirty="0"/>
              <a:t>Some More Suggested Readings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0251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Readings on DRAM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DRAM Organization and Operation</a:t>
            </a:r>
          </a:p>
          <a:p>
            <a:pPr lvl="1"/>
            <a:endParaRPr lang="en-US" sz="1600" dirty="0"/>
          </a:p>
          <a:p>
            <a:pPr lvl="1"/>
            <a:r>
              <a:rPr lang="en-US" dirty="0"/>
              <a:t>Lee et al., “</a:t>
            </a:r>
            <a:r>
              <a:rPr lang="en-US" dirty="0">
                <a:solidFill>
                  <a:srgbClr val="0000FF"/>
                </a:solidFill>
              </a:rPr>
              <a:t>Tiered-Latency DRAM: A Low Latency and Low Cost DRAM Architecture</a:t>
            </a:r>
            <a:r>
              <a:rPr lang="en-US" dirty="0"/>
              <a:t>,” HPCA 2013.</a:t>
            </a:r>
          </a:p>
          <a:p>
            <a:pPr marL="344487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2"/>
              </a:rPr>
              <a:t>https://people.inf.ethz.ch/omutlu/pub/tldram_hpca13.pdf</a:t>
            </a:r>
            <a:r>
              <a:rPr lang="en-US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pPr lvl="1"/>
            <a:r>
              <a:rPr lang="en-US" dirty="0"/>
              <a:t>Kim et al., “</a:t>
            </a:r>
            <a:r>
              <a:rPr lang="en-US" dirty="0">
                <a:solidFill>
                  <a:srgbClr val="0000FF"/>
                </a:solidFill>
              </a:rPr>
              <a:t>A Case for Subarray-Level Parallelism (SALP) in DRAM</a:t>
            </a:r>
            <a:r>
              <a:rPr lang="en-US" dirty="0"/>
              <a:t>,” ISCA 2012.</a:t>
            </a:r>
          </a:p>
          <a:p>
            <a:pPr marL="344487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3"/>
              </a:rPr>
              <a:t>https://people.inf.ethz.ch/omutlu/pub/salp-dram_isca12.pdf</a:t>
            </a:r>
            <a:r>
              <a:rPr lang="en-US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pPr lvl="1"/>
            <a:r>
              <a:rPr lang="en-US" dirty="0"/>
              <a:t>Lee et al., “</a:t>
            </a:r>
            <a:r>
              <a:rPr lang="en-US" dirty="0">
                <a:solidFill>
                  <a:srgbClr val="0000FF"/>
                </a:solidFill>
              </a:rPr>
              <a:t>Simultaneous Multi-Layer Access: Improving 3D-Stacked Memory Bandwidth at Low Cost</a:t>
            </a:r>
            <a:r>
              <a:rPr lang="en-US" dirty="0"/>
              <a:t>,” ACM TACO 2016. </a:t>
            </a:r>
          </a:p>
          <a:p>
            <a:pPr marL="344487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4"/>
              </a:rPr>
              <a:t>https://people.inf.ethz.ch/omutlu/pub/smla_high-bandwidth-3d-stacked-memory_taco16.pdf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9106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Readings on DRAM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360362"/>
            <a:r>
              <a:rPr lang="en-US" dirty="0">
                <a:solidFill>
                  <a:srgbClr val="FF0000"/>
                </a:solidFill>
              </a:rPr>
              <a:t>DRAM Refresh</a:t>
            </a:r>
          </a:p>
          <a:p>
            <a:pPr marL="17462" indent="0">
              <a:buNone/>
            </a:pPr>
            <a:endParaRPr lang="en-US" sz="400" dirty="0">
              <a:solidFill>
                <a:srgbClr val="FF0000"/>
              </a:solidFill>
            </a:endParaRPr>
          </a:p>
          <a:p>
            <a:pPr marL="687387" lvl="1"/>
            <a:r>
              <a:rPr lang="en-US" dirty="0"/>
              <a:t>Liu et al., “</a:t>
            </a:r>
            <a:r>
              <a:rPr lang="en-US" dirty="0">
                <a:solidFill>
                  <a:srgbClr val="0000FF"/>
                </a:solidFill>
              </a:rPr>
              <a:t>RAIDR: Retention-Aware Intelligent DRAM Refresh</a:t>
            </a:r>
            <a:r>
              <a:rPr lang="en-US" dirty="0"/>
              <a:t>,” ISCA 2012. </a:t>
            </a:r>
            <a:r>
              <a:rPr lang="en-US" dirty="0">
                <a:hlinkClick r:id="rId2"/>
              </a:rPr>
              <a:t>https://people.inf.ethz.ch/omutlu/pub/raidr-dram-refresh_isca12.pdf</a:t>
            </a:r>
            <a:r>
              <a:rPr lang="en-US" dirty="0"/>
              <a:t> </a:t>
            </a:r>
          </a:p>
          <a:p>
            <a:pPr marL="687387" lvl="1"/>
            <a:endParaRPr lang="en-US" sz="1000" dirty="0"/>
          </a:p>
          <a:p>
            <a:pPr marL="687387" lvl="1"/>
            <a:endParaRPr lang="en-US" sz="400" dirty="0"/>
          </a:p>
          <a:p>
            <a:pPr marL="687387" lvl="1"/>
            <a:r>
              <a:rPr lang="en-US" dirty="0"/>
              <a:t>Chang et al., “</a:t>
            </a:r>
            <a:r>
              <a:rPr lang="en-US" dirty="0">
                <a:solidFill>
                  <a:srgbClr val="0000FF"/>
                </a:solidFill>
              </a:rPr>
              <a:t>Improving DRAM Performance by Parallelizing Refreshes with Accesses</a:t>
            </a:r>
            <a:r>
              <a:rPr lang="en-US" dirty="0"/>
              <a:t>,” HPCA 2014.</a:t>
            </a:r>
          </a:p>
          <a:p>
            <a:pPr marL="361949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3"/>
              </a:rPr>
              <a:t>https://people.inf.ethz.ch/omutlu/pub/dram-access-refresh-parallelization_hpca14.pdf</a:t>
            </a:r>
            <a:r>
              <a:rPr lang="en-US" dirty="0"/>
              <a:t> </a:t>
            </a:r>
          </a:p>
          <a:p>
            <a:pPr marL="361949" lvl="1" indent="0">
              <a:buNone/>
            </a:pPr>
            <a:endParaRPr lang="en-US" sz="1000" dirty="0"/>
          </a:p>
          <a:p>
            <a:pPr marL="361949" lvl="1" indent="0">
              <a:buNone/>
            </a:pPr>
            <a:endParaRPr lang="en-US" sz="400" dirty="0"/>
          </a:p>
          <a:p>
            <a:pPr marL="704849" lvl="1" indent="-342900"/>
            <a:r>
              <a:rPr lang="en-US" dirty="0"/>
              <a:t>Patel et al., “</a:t>
            </a:r>
            <a:r>
              <a:rPr lang="en-US" dirty="0">
                <a:solidFill>
                  <a:srgbClr val="0000FF"/>
                </a:solidFill>
              </a:rPr>
              <a:t>The Reach Profiler (REAPER): Enabling the Mitigation of DRAM Retention Failures via Profiling at Aggressive Conditions</a:t>
            </a:r>
            <a:r>
              <a:rPr lang="en-US" dirty="0"/>
              <a:t>,” ISCA 2017.</a:t>
            </a:r>
          </a:p>
          <a:p>
            <a:pPr marL="714374" lvl="2" indent="0">
              <a:buNone/>
            </a:pPr>
            <a:r>
              <a:rPr lang="en-US" dirty="0">
                <a:hlinkClick r:id="rId4"/>
              </a:rPr>
              <a:t>https://people.inf.ethz.ch/omutlu/pub/reaper-dram-retention-profiling-lpddr4_isca17.pdf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6782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on Simulating Main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How to evaluate future main memory systems?</a:t>
            </a:r>
          </a:p>
          <a:p>
            <a:r>
              <a:rPr lang="en-US" dirty="0">
                <a:solidFill>
                  <a:srgbClr val="0000FF"/>
                </a:solidFill>
              </a:rPr>
              <a:t>An open-source simulator and its brief description</a:t>
            </a:r>
          </a:p>
          <a:p>
            <a:endParaRPr lang="en-US" dirty="0"/>
          </a:p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B7879-3FBA-B54E-968A-FC666650947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3975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Readings on Memory Control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764704"/>
            <a:ext cx="9396536" cy="5193723"/>
          </a:xfrm>
        </p:spPr>
        <p:txBody>
          <a:bodyPr/>
          <a:lstStyle/>
          <a:p>
            <a:pPr marL="17462" indent="0">
              <a:buNone/>
            </a:pPr>
            <a:endParaRPr lang="en-US" sz="400" dirty="0">
              <a:solidFill>
                <a:srgbClr val="FF0000"/>
              </a:solidFill>
            </a:endParaRPr>
          </a:p>
          <a:p>
            <a:pPr marL="687387" lvl="1"/>
            <a:r>
              <a:rPr lang="en-US" sz="2000" dirty="0"/>
              <a:t>Mutlu+, “</a:t>
            </a:r>
            <a:r>
              <a:rPr lang="en-US" sz="2000" dirty="0">
                <a:solidFill>
                  <a:srgbClr val="0000FF"/>
                </a:solidFill>
              </a:rPr>
              <a:t>Parallelism-Aware Batch Scheduling: Enhancing both Performance and Fairness of Shared DRAM Systems</a:t>
            </a:r>
            <a:r>
              <a:rPr lang="en-US" sz="2000" dirty="0"/>
              <a:t>,” ISCA 2008. </a:t>
            </a:r>
          </a:p>
          <a:p>
            <a:pPr marL="714374" lvl="2" indent="0">
              <a:buNone/>
            </a:pPr>
            <a:r>
              <a:rPr lang="en-US" dirty="0">
                <a:hlinkClick r:id="rId2"/>
              </a:rPr>
              <a:t>https://people.inf.ethz.ch/omutlu/pub/parbs_isca08.pdf</a:t>
            </a:r>
            <a:r>
              <a:rPr lang="en-US" dirty="0"/>
              <a:t> </a:t>
            </a:r>
          </a:p>
          <a:p>
            <a:pPr marL="687387" lvl="1"/>
            <a:endParaRPr lang="en-US" sz="1000" dirty="0"/>
          </a:p>
          <a:p>
            <a:pPr marL="687387" lvl="1"/>
            <a:endParaRPr lang="en-US" sz="400" dirty="0"/>
          </a:p>
          <a:p>
            <a:pPr marL="687387" lvl="1"/>
            <a:r>
              <a:rPr lang="en-US" sz="2000" dirty="0"/>
              <a:t>Kim et al., “</a:t>
            </a:r>
            <a:r>
              <a:rPr lang="en-US" sz="2000" dirty="0">
                <a:solidFill>
                  <a:srgbClr val="0000FF"/>
                </a:solidFill>
              </a:rPr>
              <a:t>Thread Cluster Memory Scheduling: Exploiting Differences in Memory Access Behavior</a:t>
            </a:r>
            <a:r>
              <a:rPr lang="en-US" sz="2000" dirty="0"/>
              <a:t>,” MICRO 2010.</a:t>
            </a:r>
          </a:p>
          <a:p>
            <a:pPr marL="714374" lvl="2" indent="0">
              <a:buNone/>
            </a:pPr>
            <a:r>
              <a:rPr lang="en-US" dirty="0">
                <a:hlinkClick r:id="rId3"/>
              </a:rPr>
              <a:t>https://people.inf.ethz.ch/omutlu/pub/tcm_micro10.pdf</a:t>
            </a:r>
            <a:r>
              <a:rPr lang="en-US" dirty="0"/>
              <a:t> </a:t>
            </a:r>
          </a:p>
          <a:p>
            <a:pPr marL="714374" lvl="2" indent="0">
              <a:buNone/>
            </a:pPr>
            <a:endParaRPr lang="en-US" sz="800" dirty="0"/>
          </a:p>
          <a:p>
            <a:pPr marL="361949" lvl="1" indent="0">
              <a:buNone/>
            </a:pPr>
            <a:endParaRPr lang="en-US" sz="400" dirty="0"/>
          </a:p>
          <a:p>
            <a:pPr marL="704849" lvl="1" indent="-342900"/>
            <a:r>
              <a:rPr lang="en-US" sz="2000" dirty="0"/>
              <a:t>Subramanian et al., “</a:t>
            </a:r>
            <a:r>
              <a:rPr lang="en-US" sz="2000" dirty="0">
                <a:solidFill>
                  <a:srgbClr val="0000FF"/>
                </a:solidFill>
              </a:rPr>
              <a:t>BLISS: Balancing Performance, Fairness and Complexity in Memory Access Scheduling</a:t>
            </a:r>
            <a:r>
              <a:rPr lang="en-US" sz="2000" dirty="0"/>
              <a:t>,” TPDS 2016.</a:t>
            </a:r>
          </a:p>
          <a:p>
            <a:pPr marL="714374" lvl="2" indent="0">
              <a:buNone/>
            </a:pPr>
            <a:r>
              <a:rPr lang="en-US" dirty="0">
                <a:hlinkClick r:id="rId4"/>
              </a:rPr>
              <a:t>https://people.inf.ethz.ch/omutlu/pub/bliss-memory-scheduler_ieee-tpds16.pdf</a:t>
            </a:r>
            <a:r>
              <a:rPr lang="en-US" dirty="0"/>
              <a:t> </a:t>
            </a:r>
          </a:p>
          <a:p>
            <a:pPr marL="714374" lvl="2" indent="0">
              <a:buNone/>
            </a:pPr>
            <a:endParaRPr lang="en-US" sz="400" dirty="0"/>
          </a:p>
          <a:p>
            <a:pPr marL="714374" lvl="2" indent="0">
              <a:buNone/>
            </a:pPr>
            <a:endParaRPr lang="en-US" sz="400" dirty="0"/>
          </a:p>
          <a:p>
            <a:pPr marL="704849" lvl="1" indent="-342900"/>
            <a:r>
              <a:rPr lang="en-US" sz="2000" dirty="0"/>
              <a:t>Usui et al., “</a:t>
            </a:r>
            <a:r>
              <a:rPr lang="en-US" sz="2000" dirty="0">
                <a:solidFill>
                  <a:srgbClr val="0000FF"/>
                </a:solidFill>
              </a:rPr>
              <a:t>DASH: Deadline-Aware High-Performance Memory Scheduler for Heterogeneous Systems with Hardware Accelerators</a:t>
            </a:r>
            <a:r>
              <a:rPr lang="en-US" sz="2000" dirty="0"/>
              <a:t>,” TACO 2016.</a:t>
            </a:r>
          </a:p>
          <a:p>
            <a:pPr marL="714374" lvl="2" indent="0">
              <a:buNone/>
            </a:pPr>
            <a:r>
              <a:rPr lang="en-US" dirty="0">
                <a:hlinkClick r:id="rId5"/>
              </a:rPr>
              <a:t>https://people.inf.ethz.ch/omutlu/pub/dash_deadline-aware-heterogeneous-memory-scheduler_taco16.pdf</a:t>
            </a:r>
            <a:r>
              <a:rPr lang="en-US" dirty="0"/>
              <a:t>  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0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4CB68-5CE5-1D4D-AAE5-65AE904D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Solution: More Expressive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B3EEF-AAAD-9847-820E-EB0F1C17A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08765-1E1B-D049-A72B-B6772BD3CE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FB78E-168C-4E4F-B6BE-16574607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196752"/>
            <a:ext cx="9093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1582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Readings on Memory Control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764704"/>
            <a:ext cx="9396536" cy="5193723"/>
          </a:xfrm>
        </p:spPr>
        <p:txBody>
          <a:bodyPr/>
          <a:lstStyle/>
          <a:p>
            <a:pPr marL="17462" indent="0">
              <a:buNone/>
            </a:pPr>
            <a:endParaRPr lang="en-US" sz="400" dirty="0">
              <a:solidFill>
                <a:srgbClr val="FF0000"/>
              </a:solidFill>
            </a:endParaRPr>
          </a:p>
          <a:p>
            <a:pPr marL="687387" lvl="1"/>
            <a:r>
              <a:rPr lang="en-US" sz="2000" dirty="0" err="1"/>
              <a:t>Ipek</a:t>
            </a:r>
            <a:r>
              <a:rPr lang="en-US" sz="2000" dirty="0"/>
              <a:t>+, “</a:t>
            </a:r>
            <a:r>
              <a:rPr lang="en-US" sz="2000" dirty="0">
                <a:solidFill>
                  <a:srgbClr val="0000FF"/>
                </a:solidFill>
              </a:rPr>
              <a:t>Self Optimizing Memory Controllers: A Reinforcement Learning Approach</a:t>
            </a:r>
            <a:r>
              <a:rPr lang="en-US" sz="2000" dirty="0"/>
              <a:t>,” ISCA 2008. </a:t>
            </a:r>
          </a:p>
          <a:p>
            <a:pPr marL="714374" lvl="2" indent="0">
              <a:buNone/>
            </a:pPr>
            <a:r>
              <a:rPr lang="en-US" dirty="0">
                <a:hlinkClick r:id="rId2"/>
              </a:rPr>
              <a:t>https://people.inf.ethz.ch/omutlu/pub/rlmc_isca08.pdf</a:t>
            </a:r>
            <a:r>
              <a:rPr lang="en-US" dirty="0"/>
              <a:t> </a:t>
            </a:r>
          </a:p>
          <a:p>
            <a:pPr marL="714374" lvl="2" indent="0">
              <a:buNone/>
            </a:pPr>
            <a:endParaRPr lang="en-US" sz="1000" dirty="0"/>
          </a:p>
          <a:p>
            <a:pPr marL="687387" lvl="1"/>
            <a:endParaRPr lang="en-US" sz="400" dirty="0"/>
          </a:p>
          <a:p>
            <a:pPr marL="687387" lvl="1"/>
            <a:r>
              <a:rPr lang="en-US" sz="2000" dirty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Fairness via Source Throttling: A Configurable and High-Performance Fairness Substrate for Multi-Core Memory Systems</a:t>
            </a:r>
            <a:r>
              <a:rPr lang="en-US" sz="2000" dirty="0"/>
              <a:t>,” ASPLOS 2010.</a:t>
            </a:r>
          </a:p>
          <a:p>
            <a:pPr marL="714374" lvl="2" indent="0">
              <a:buNone/>
            </a:pPr>
            <a:r>
              <a:rPr lang="en-US" dirty="0">
                <a:hlinkClick r:id="rId3"/>
              </a:rPr>
              <a:t>https://people.inf.ethz.ch/omutlu/pub/fst_asplos10.pdf</a:t>
            </a:r>
            <a:r>
              <a:rPr lang="en-US" dirty="0"/>
              <a:t> </a:t>
            </a:r>
          </a:p>
          <a:p>
            <a:pPr marL="714374" lvl="2" indent="0">
              <a:buNone/>
            </a:pPr>
            <a:endParaRPr lang="en-US" sz="800" dirty="0"/>
          </a:p>
          <a:p>
            <a:pPr marL="361949" lvl="1" indent="0">
              <a:buNone/>
            </a:pPr>
            <a:endParaRPr lang="en-US" sz="400" dirty="0"/>
          </a:p>
          <a:p>
            <a:pPr marL="704849" lvl="1" indent="-342900"/>
            <a:r>
              <a:rPr lang="en-US" sz="2000" dirty="0"/>
              <a:t>Subramanian et al., “</a:t>
            </a:r>
            <a:r>
              <a:rPr lang="en-US" sz="2000" dirty="0">
                <a:solidFill>
                  <a:srgbClr val="0000FF"/>
                </a:solidFill>
              </a:rPr>
              <a:t>The Application Slowdown Model: Quantifying and Controlling the Impact of Inter-Application Interference at Shared Caches and Main Memory</a:t>
            </a:r>
            <a:r>
              <a:rPr lang="en-US" sz="2000" dirty="0"/>
              <a:t>,” MICRO 2015.</a:t>
            </a:r>
          </a:p>
          <a:p>
            <a:pPr marL="714374" lvl="2" indent="0">
              <a:buNone/>
            </a:pPr>
            <a:r>
              <a:rPr lang="en-US" dirty="0">
                <a:hlinkClick r:id="rId4"/>
              </a:rPr>
              <a:t>https://people.inf.ethz.ch/omutlu/pub/application-slowdown-model_micro15.pdf</a:t>
            </a:r>
            <a:r>
              <a:rPr lang="en-US" dirty="0"/>
              <a:t> </a:t>
            </a:r>
            <a:endParaRPr lang="en-US" sz="400" dirty="0"/>
          </a:p>
          <a:p>
            <a:pPr marL="714374" lvl="2" indent="0">
              <a:buNone/>
            </a:pPr>
            <a:endParaRPr lang="en-US" sz="400" dirty="0"/>
          </a:p>
          <a:p>
            <a:pPr marL="704849" lvl="1" indent="-342900"/>
            <a:r>
              <a:rPr lang="en-US" sz="2000" dirty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Decoupled Direct Memory Access: Isolating CPU and IO Traffic by Leveraging a Dual-Data-Port DRAM</a:t>
            </a:r>
            <a:r>
              <a:rPr lang="en-US" sz="2000" dirty="0"/>
              <a:t>,” PACT 2015.</a:t>
            </a:r>
          </a:p>
          <a:p>
            <a:pPr marL="714374" lvl="2" indent="0">
              <a:buNone/>
            </a:pPr>
            <a:r>
              <a:rPr lang="en-US" dirty="0">
                <a:hlinkClick r:id="rId5"/>
              </a:rPr>
              <a:t>https://people.inf.ethz.ch/omutlu/pub/decoupled-dma_pact15.pdf</a:t>
            </a:r>
            <a:r>
              <a:rPr lang="en-US" dirty="0"/>
              <a:t>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7475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4D18-CD32-C047-9974-38CCDAAC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C6D81-43FF-0940-BF84-F4E07B7F1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come as we cover the future topics</a:t>
            </a:r>
          </a:p>
          <a:p>
            <a:endParaRPr lang="en-US" dirty="0"/>
          </a:p>
          <a:p>
            <a:r>
              <a:rPr lang="en-US" dirty="0"/>
              <a:t>Search for “DRAM” or “Memory” in:</a:t>
            </a:r>
          </a:p>
          <a:p>
            <a:pPr lvl="1"/>
            <a:r>
              <a:rPr lang="en-US" dirty="0">
                <a:hlinkClick r:id="rId2"/>
              </a:rPr>
              <a:t>https://people.inf.ethz.ch/omutlu/projects.htm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E77C2-68B8-5D4B-820D-8F8DDD5C9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556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2FD8-C628-064E-B654-422ABB28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(Memory)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B564-03E4-1349-929A-2E1148D4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682038" cy="5193723"/>
          </a:xfrm>
        </p:spPr>
        <p:txBody>
          <a:bodyPr/>
          <a:lstStyle/>
          <a:p>
            <a:r>
              <a:rPr lang="en-US" sz="1700" dirty="0"/>
              <a:t>Nandita Vijaykumar, </a:t>
            </a:r>
            <a:r>
              <a:rPr lang="en-US" sz="1700" dirty="0" err="1"/>
              <a:t>Abhilasha</a:t>
            </a:r>
            <a:r>
              <a:rPr lang="en-US" sz="1700" dirty="0"/>
              <a:t> Jain, </a:t>
            </a:r>
            <a:r>
              <a:rPr lang="en-US" sz="1700" dirty="0" err="1"/>
              <a:t>Diptesh</a:t>
            </a:r>
            <a:r>
              <a:rPr lang="en-US" sz="1700" dirty="0"/>
              <a:t> Majumdar, Kevin Hsieh, Gennady Pekhimenko, </a:t>
            </a:r>
            <a:r>
              <a:rPr lang="en-US" sz="1700" dirty="0" err="1"/>
              <a:t>Eiman</a:t>
            </a:r>
            <a:r>
              <a:rPr lang="en-US" sz="1700" dirty="0"/>
              <a:t> Ebrahimi, Nastaran Hajinazar, Phillip B. Gibbons and 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"A Case for Richer Cross-layer Abstractions: Bridging the Semantic Gap with Expressive Memory"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45th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Los Angeles, CA, USA, June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6"/>
              </a:rPr>
              <a:t>Lightning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Lightning Talk Video</a:t>
            </a:r>
            <a:r>
              <a:rPr lang="en-US" sz="1700" dirty="0"/>
              <a:t>] 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56AB-73AF-DA47-9B86-0C2E0F90E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5A992-0FE5-B446-A1A6-725FE0D3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42" y="4005064"/>
            <a:ext cx="9019662" cy="21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35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2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9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78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7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194282</TotalTime>
  <Words>2898</Words>
  <Application>Microsoft Macintosh PowerPoint</Application>
  <PresentationFormat>On-screen Show (4:3)</PresentationFormat>
  <Paragraphs>537</Paragraphs>
  <Slides>81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59</vt:i4>
      </vt:variant>
      <vt:variant>
        <vt:lpstr>Slide Titles</vt:lpstr>
      </vt:variant>
      <vt:variant>
        <vt:i4>81</vt:i4>
      </vt:variant>
    </vt:vector>
  </HeadingPairs>
  <TitlesOfParts>
    <vt:vector size="150" baseType="lpstr">
      <vt:lpstr>ＭＳ Ｐゴシック</vt:lpstr>
      <vt:lpstr>Adobe Garamond Pro</vt:lpstr>
      <vt:lpstr>Arial</vt:lpstr>
      <vt:lpstr>Calibri</vt:lpstr>
      <vt:lpstr>Garamond</vt:lpstr>
      <vt:lpstr>나눔고딕</vt:lpstr>
      <vt:lpstr>Perpetua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147_Edge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170_Edge</vt:lpstr>
      <vt:lpstr>safari</vt:lpstr>
      <vt:lpstr>5_Edge</vt:lpstr>
      <vt:lpstr>78_Edge</vt:lpstr>
      <vt:lpstr>7_Edge</vt:lpstr>
      <vt:lpstr>11_Edge</vt:lpstr>
      <vt:lpstr>12_Edge</vt:lpstr>
      <vt:lpstr>40_Edge</vt:lpstr>
      <vt:lpstr>41_Edge</vt:lpstr>
      <vt:lpstr>14_Edge</vt:lpstr>
      <vt:lpstr>25_Edge</vt:lpstr>
      <vt:lpstr>18_Edge</vt:lpstr>
      <vt:lpstr>50_Edge</vt:lpstr>
      <vt:lpstr>137_Edge</vt:lpstr>
      <vt:lpstr>20_Edge</vt:lpstr>
      <vt:lpstr>43_Edge</vt:lpstr>
      <vt:lpstr>42_Edge</vt:lpstr>
      <vt:lpstr>67_Edge</vt:lpstr>
      <vt:lpstr>10_Edge</vt:lpstr>
      <vt:lpstr>15_Edge</vt:lpstr>
      <vt:lpstr>171_Edge</vt:lpstr>
      <vt:lpstr>62_Edge</vt:lpstr>
      <vt:lpstr>16_Edge</vt:lpstr>
      <vt:lpstr>Memory Systems  and Memory-Centric Computing Systems  Part 5: Principles and Conclusion</vt:lpstr>
      <vt:lpstr>Four Key Directions</vt:lpstr>
      <vt:lpstr>Guiding Principles</vt:lpstr>
      <vt:lpstr>Some Solution Principles (So Far)</vt:lpstr>
      <vt:lpstr>Some Solution Principles (More Compact)</vt:lpstr>
      <vt:lpstr>Data-Aware Architectures</vt:lpstr>
      <vt:lpstr>One Problem: Limited Interfaces</vt:lpstr>
      <vt:lpstr>A Solution: More Expressive Interfaces</vt:lpstr>
      <vt:lpstr>Expressive (Memory) Interfaces</vt:lpstr>
      <vt:lpstr>Expressive (Memory) Interfaces for GPUs</vt:lpstr>
      <vt:lpstr>Architectures for Intelligent Machines</vt:lpstr>
      <vt:lpstr> Concluding Remarks</vt:lpstr>
      <vt:lpstr>A Quote from A Famous Architect</vt:lpstr>
      <vt:lpstr>Precedent-Based Design?</vt:lpstr>
      <vt:lpstr>Principled Design</vt:lpstr>
      <vt:lpstr>PowerPoint Presentation</vt:lpstr>
      <vt:lpstr>The Overarching Principle</vt:lpstr>
      <vt:lpstr>Another Example: Precedent-Based Design</vt:lpstr>
      <vt:lpstr>Principled Design</vt:lpstr>
      <vt:lpstr>Another Principled Design</vt:lpstr>
      <vt:lpstr>Another Principled Design</vt:lpstr>
      <vt:lpstr>Principle Applied to Another Structure</vt:lpstr>
      <vt:lpstr>The Overarching Principle</vt:lpstr>
      <vt:lpstr>Overarching Principle for Computing?</vt:lpstr>
      <vt:lpstr>Concluding Remarks</vt:lpstr>
      <vt:lpstr>We Need to Think Across the Stack</vt:lpstr>
      <vt:lpstr>If In Doubt, See Other Doubtful Technologies</vt:lpstr>
      <vt:lpstr>Accelerated Memory Course (~6.5 hours)</vt:lpstr>
      <vt:lpstr>A Final Detour</vt:lpstr>
      <vt:lpstr>In-Memory Bulk Bitwise Operations</vt:lpstr>
      <vt:lpstr>More on Ambit</vt:lpstr>
      <vt:lpstr>Ambit Sounds Good, No?</vt:lpstr>
      <vt:lpstr>Another Review </vt:lpstr>
      <vt:lpstr>Yet Another Review</vt:lpstr>
      <vt:lpstr>We Have a Mindset Issue…</vt:lpstr>
      <vt:lpstr>Aside: A Recommended Book</vt:lpstr>
      <vt:lpstr>PowerPoint Presentation</vt:lpstr>
      <vt:lpstr>PowerPoint Presentation</vt:lpstr>
      <vt:lpstr>Initial RowHammer Reviews</vt:lpstr>
      <vt:lpstr>Missing the Point</vt:lpstr>
      <vt:lpstr>More …</vt:lpstr>
      <vt:lpstr>Suggestions to Reviewers</vt:lpstr>
      <vt:lpstr>Suggestion to Community</vt:lpstr>
      <vt:lpstr>Suggestion to Community</vt:lpstr>
      <vt:lpstr>Suggestion to Researchers: Principle: Passion</vt:lpstr>
      <vt:lpstr>Suggestion to Researchers: Principle: Resilience</vt:lpstr>
      <vt:lpstr>Principle: Learning and Scholarship</vt:lpstr>
      <vt:lpstr>Principle: Learning and Scholarship</vt:lpstr>
      <vt:lpstr>Memory Systems  and Memory-Centric Computing Systems  Part 5: Principles and Conclusion</vt:lpstr>
      <vt:lpstr>Acknowledgments</vt:lpstr>
      <vt:lpstr>Funding Acknowledgments</vt:lpstr>
      <vt:lpstr>Slides Not Covered     But Could Be Useful</vt:lpstr>
      <vt:lpstr>End of Backup Slides</vt:lpstr>
      <vt:lpstr>Readings, Videos, Reference Materials</vt:lpstr>
      <vt:lpstr>Accelerated Memory Course (~6.5 hours)</vt:lpstr>
      <vt:lpstr>Required: Reference Overview Paper I  </vt:lpstr>
      <vt:lpstr>Required: Reference Overview Paper II</vt:lpstr>
      <vt:lpstr>Required: Reference Overview Paper III</vt:lpstr>
      <vt:lpstr>Reference Overview Paper IV</vt:lpstr>
      <vt:lpstr>Reference Overview Paper V</vt:lpstr>
      <vt:lpstr>Reference Overview Paper VI</vt:lpstr>
      <vt:lpstr>Reference Overview Paper VII</vt:lpstr>
      <vt:lpstr>Related Videos and Course Materials (I)</vt:lpstr>
      <vt:lpstr>Related Videos and Course Materials (II)</vt:lpstr>
      <vt:lpstr>Some Open Source Tools (I)</vt:lpstr>
      <vt:lpstr>Some Open Source Tools (II)</vt:lpstr>
      <vt:lpstr>More Open Source Tools (III)</vt:lpstr>
      <vt:lpstr>Referenced Papers</vt:lpstr>
      <vt:lpstr>Ramulator: A Fast and Extensible DRAM Simulator   [IEEE Comp Arch Letters’15]</vt:lpstr>
      <vt:lpstr>Ramulator Motivation</vt:lpstr>
      <vt:lpstr>Ramulator </vt:lpstr>
      <vt:lpstr>Case Study: Comparison of DRAM Standards</vt:lpstr>
      <vt:lpstr>Ramulator Paper and Source Code</vt:lpstr>
      <vt:lpstr>Optional Assignment</vt:lpstr>
      <vt:lpstr>Some More Suggested Readings</vt:lpstr>
      <vt:lpstr>Some Key Readings on DRAM (I)</vt:lpstr>
      <vt:lpstr>Some Key Readings on DRAM (II)</vt:lpstr>
      <vt:lpstr>Reading on Simulating Main Memory</vt:lpstr>
      <vt:lpstr>Some Key Readings on Memory Control 1</vt:lpstr>
      <vt:lpstr>Some Key Readings on Memory Control 2</vt:lpstr>
      <vt:lpstr>More Readings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Onur Mutlu</cp:lastModifiedBy>
  <cp:revision>2792</cp:revision>
  <cp:lastPrinted>2017-09-14T13:39:03Z</cp:lastPrinted>
  <dcterms:created xsi:type="dcterms:W3CDTF">2010-10-08T20:41:54Z</dcterms:created>
  <dcterms:modified xsi:type="dcterms:W3CDTF">2019-07-10T12:14:32Z</dcterms:modified>
</cp:coreProperties>
</file>