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2.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3.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4.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5.xml" ContentType="application/vnd.openxmlformats-officedocument.theme+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6.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theme/theme67.xml" ContentType="application/vnd.openxmlformats-officedocument.theme+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8.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9.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0.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theme/theme71.xml" ContentType="application/vnd.openxmlformats-officedocument.theme+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theme/theme72.xml" ContentType="application/vnd.openxmlformats-officedocument.theme+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theme/theme73.xml" ContentType="application/vnd.openxmlformats-officedocument.theme+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theme/theme74.xml" ContentType="application/vnd.openxmlformats-officedocument.theme+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theme/theme77.xml" ContentType="application/vnd.openxmlformats-officedocument.theme+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78.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79.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80.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1.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theme/theme82.xml" ContentType="application/vnd.openxmlformats-officedocument.theme+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8.xml" ContentType="application/vnd.openxmlformats-officedocument.drawingml.chart+xml"/>
  <Override PartName="/ppt/notesSlides/notesSlide25.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tags/tag1.xml" ContentType="application/vnd.openxmlformats-officedocument.presentationml.tags+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tags/tag4.xml" ContentType="application/vnd.openxmlformats-officedocument.presentationml.tags+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722" r:id="rId56"/>
    <p:sldMasterId id="2147488747" r:id="rId57"/>
    <p:sldMasterId id="2147488785" r:id="rId58"/>
    <p:sldMasterId id="2147488892" r:id="rId59"/>
    <p:sldMasterId id="2147488975" r:id="rId60"/>
    <p:sldMasterId id="2147488978" r:id="rId61"/>
    <p:sldMasterId id="2147488991" r:id="rId62"/>
    <p:sldMasterId id="2147489016" r:id="rId63"/>
    <p:sldMasterId id="2147489028" r:id="rId64"/>
    <p:sldMasterId id="2147489066" r:id="rId65"/>
    <p:sldMasterId id="2147489084" r:id="rId66"/>
    <p:sldMasterId id="2147489216" r:id="rId67"/>
    <p:sldMasterId id="2147489228" r:id="rId68"/>
    <p:sldMasterId id="2147489240" r:id="rId69"/>
    <p:sldMasterId id="2147489252" r:id="rId70"/>
    <p:sldMasterId id="2147489265" r:id="rId71"/>
    <p:sldMasterId id="2147489277" r:id="rId72"/>
    <p:sldMasterId id="2147489289" r:id="rId73"/>
    <p:sldMasterId id="2147489339" r:id="rId74"/>
    <p:sldMasterId id="2147489351" r:id="rId75"/>
    <p:sldMasterId id="2147489365" r:id="rId76"/>
    <p:sldMasterId id="2147489377" r:id="rId77"/>
    <p:sldMasterId id="2147489384" r:id="rId78"/>
    <p:sldMasterId id="2147489397" r:id="rId79"/>
    <p:sldMasterId id="2147489409" r:id="rId80"/>
    <p:sldMasterId id="2147489421" r:id="rId81"/>
    <p:sldMasterId id="2147489426" r:id="rId82"/>
    <p:sldMasterId id="2147489439" r:id="rId83"/>
  </p:sldMasterIdLst>
  <p:notesMasterIdLst>
    <p:notesMasterId r:id="rId395"/>
  </p:notesMasterIdLst>
  <p:handoutMasterIdLst>
    <p:handoutMasterId r:id="rId396"/>
  </p:handoutMasterIdLst>
  <p:sldIdLst>
    <p:sldId id="5652" r:id="rId84"/>
    <p:sldId id="5219" r:id="rId85"/>
    <p:sldId id="5218" r:id="rId86"/>
    <p:sldId id="5220" r:id="rId87"/>
    <p:sldId id="5221" r:id="rId88"/>
    <p:sldId id="5222" r:id="rId89"/>
    <p:sldId id="5223" r:id="rId90"/>
    <p:sldId id="4457" r:id="rId91"/>
    <p:sldId id="4436" r:id="rId92"/>
    <p:sldId id="4696" r:id="rId93"/>
    <p:sldId id="5742" r:id="rId94"/>
    <p:sldId id="5835" r:id="rId95"/>
    <p:sldId id="5715" r:id="rId96"/>
    <p:sldId id="5224" r:id="rId97"/>
    <p:sldId id="5225" r:id="rId98"/>
    <p:sldId id="5232" r:id="rId99"/>
    <p:sldId id="5227" r:id="rId100"/>
    <p:sldId id="5226" r:id="rId101"/>
    <p:sldId id="5228" r:id="rId102"/>
    <p:sldId id="5229" r:id="rId103"/>
    <p:sldId id="5230" r:id="rId104"/>
    <p:sldId id="5374" r:id="rId105"/>
    <p:sldId id="5388" r:id="rId106"/>
    <p:sldId id="5233" r:id="rId107"/>
    <p:sldId id="5743" r:id="rId108"/>
    <p:sldId id="5744" r:id="rId109"/>
    <p:sldId id="5745" r:id="rId110"/>
    <p:sldId id="5746" r:id="rId111"/>
    <p:sldId id="3582" r:id="rId112"/>
    <p:sldId id="3609" r:id="rId113"/>
    <p:sldId id="4145" r:id="rId114"/>
    <p:sldId id="5577" r:id="rId115"/>
    <p:sldId id="5578" r:id="rId116"/>
    <p:sldId id="5579" r:id="rId117"/>
    <p:sldId id="3584" r:id="rId118"/>
    <p:sldId id="5748" r:id="rId119"/>
    <p:sldId id="3586" r:id="rId120"/>
    <p:sldId id="3848" r:id="rId121"/>
    <p:sldId id="5749" r:id="rId122"/>
    <p:sldId id="5750" r:id="rId123"/>
    <p:sldId id="5751" r:id="rId124"/>
    <p:sldId id="5839" r:id="rId125"/>
    <p:sldId id="5747" r:id="rId126"/>
    <p:sldId id="5752" r:id="rId127"/>
    <p:sldId id="552" r:id="rId128"/>
    <p:sldId id="5690" r:id="rId129"/>
    <p:sldId id="5840" r:id="rId130"/>
    <p:sldId id="5691" r:id="rId131"/>
    <p:sldId id="4146" r:id="rId132"/>
    <p:sldId id="5061" r:id="rId133"/>
    <p:sldId id="5162" r:id="rId134"/>
    <p:sldId id="5063" r:id="rId135"/>
    <p:sldId id="5066" r:id="rId136"/>
    <p:sldId id="5071" r:id="rId137"/>
    <p:sldId id="5072" r:id="rId138"/>
    <p:sldId id="5084" r:id="rId139"/>
    <p:sldId id="5689" r:id="rId140"/>
    <p:sldId id="5833" r:id="rId141"/>
    <p:sldId id="5753" r:id="rId142"/>
    <p:sldId id="3983" r:id="rId143"/>
    <p:sldId id="3604" r:id="rId144"/>
    <p:sldId id="1014" r:id="rId145"/>
    <p:sldId id="5847" r:id="rId146"/>
    <p:sldId id="5754" r:id="rId147"/>
    <p:sldId id="5234" r:id="rId148"/>
    <p:sldId id="5235" r:id="rId149"/>
    <p:sldId id="5236" r:id="rId150"/>
    <p:sldId id="5237" r:id="rId151"/>
    <p:sldId id="5238" r:id="rId152"/>
    <p:sldId id="5239" r:id="rId153"/>
    <p:sldId id="5240" r:id="rId154"/>
    <p:sldId id="5241" r:id="rId155"/>
    <p:sldId id="5242" r:id="rId156"/>
    <p:sldId id="5400" r:id="rId157"/>
    <p:sldId id="5244" r:id="rId158"/>
    <p:sldId id="5245" r:id="rId159"/>
    <p:sldId id="5246" r:id="rId160"/>
    <p:sldId id="5247" r:id="rId161"/>
    <p:sldId id="5248" r:id="rId162"/>
    <p:sldId id="5249" r:id="rId163"/>
    <p:sldId id="5509" r:id="rId164"/>
    <p:sldId id="5251" r:id="rId165"/>
    <p:sldId id="5252" r:id="rId166"/>
    <p:sldId id="5253" r:id="rId167"/>
    <p:sldId id="5254" r:id="rId168"/>
    <p:sldId id="5540" r:id="rId169"/>
    <p:sldId id="5259" r:id="rId170"/>
    <p:sldId id="5260" r:id="rId171"/>
    <p:sldId id="5261" r:id="rId172"/>
    <p:sldId id="5262" r:id="rId173"/>
    <p:sldId id="5263" r:id="rId174"/>
    <p:sldId id="5264" r:id="rId175"/>
    <p:sldId id="5265" r:id="rId176"/>
    <p:sldId id="5266" r:id="rId177"/>
    <p:sldId id="5267" r:id="rId178"/>
    <p:sldId id="5268" r:id="rId179"/>
    <p:sldId id="5269" r:id="rId180"/>
    <p:sldId id="1331" r:id="rId181"/>
    <p:sldId id="5270" r:id="rId182"/>
    <p:sldId id="5273" r:id="rId183"/>
    <p:sldId id="5274" r:id="rId184"/>
    <p:sldId id="5413" r:id="rId185"/>
    <p:sldId id="5277" r:id="rId186"/>
    <p:sldId id="4167" r:id="rId187"/>
    <p:sldId id="5279" r:id="rId188"/>
    <p:sldId id="5593" r:id="rId189"/>
    <p:sldId id="5755" r:id="rId190"/>
    <p:sldId id="5756" r:id="rId191"/>
    <p:sldId id="5280" r:id="rId192"/>
    <p:sldId id="5281" r:id="rId193"/>
    <p:sldId id="5282" r:id="rId194"/>
    <p:sldId id="5283" r:id="rId195"/>
    <p:sldId id="5284" r:id="rId196"/>
    <p:sldId id="5285" r:id="rId197"/>
    <p:sldId id="5286" r:id="rId198"/>
    <p:sldId id="5287" r:id="rId199"/>
    <p:sldId id="5288" r:id="rId200"/>
    <p:sldId id="5289" r:id="rId201"/>
    <p:sldId id="5290" r:id="rId202"/>
    <p:sldId id="5291" r:id="rId203"/>
    <p:sldId id="5292" r:id="rId204"/>
    <p:sldId id="5294" r:id="rId205"/>
    <p:sldId id="5295" r:id="rId206"/>
    <p:sldId id="5296" r:id="rId207"/>
    <p:sldId id="5298" r:id="rId208"/>
    <p:sldId id="5468" r:id="rId209"/>
    <p:sldId id="5532" r:id="rId210"/>
    <p:sldId id="5467" r:id="rId211"/>
    <p:sldId id="5302" r:id="rId212"/>
    <p:sldId id="5303" r:id="rId213"/>
    <p:sldId id="5304" r:id="rId214"/>
    <p:sldId id="5305" r:id="rId215"/>
    <p:sldId id="5533" r:id="rId216"/>
    <p:sldId id="5534" r:id="rId217"/>
    <p:sldId id="5311" r:id="rId218"/>
    <p:sldId id="5312" r:id="rId219"/>
    <p:sldId id="5313" r:id="rId220"/>
    <p:sldId id="5314" r:id="rId221"/>
    <p:sldId id="4279" r:id="rId222"/>
    <p:sldId id="3372" r:id="rId223"/>
    <p:sldId id="5759" r:id="rId224"/>
    <p:sldId id="5834" r:id="rId225"/>
    <p:sldId id="5837" r:id="rId226"/>
    <p:sldId id="5836" r:id="rId227"/>
    <p:sldId id="5208" r:id="rId228"/>
    <p:sldId id="5760" r:id="rId229"/>
    <p:sldId id="5761" r:id="rId230"/>
    <p:sldId id="3381" r:id="rId231"/>
    <p:sldId id="5762" r:id="rId232"/>
    <p:sldId id="5763" r:id="rId233"/>
    <p:sldId id="5764" r:id="rId234"/>
    <p:sldId id="5351" r:id="rId235"/>
    <p:sldId id="5470" r:id="rId236"/>
    <p:sldId id="5471" r:id="rId237"/>
    <p:sldId id="5355" r:id="rId238"/>
    <p:sldId id="5543" r:id="rId239"/>
    <p:sldId id="5155" r:id="rId240"/>
    <p:sldId id="3781" r:id="rId241"/>
    <p:sldId id="3782" r:id="rId242"/>
    <p:sldId id="3908" r:id="rId243"/>
    <p:sldId id="5765" r:id="rId244"/>
    <p:sldId id="5766" r:id="rId245"/>
    <p:sldId id="5767" r:id="rId246"/>
    <p:sldId id="5768" r:id="rId247"/>
    <p:sldId id="5769" r:id="rId248"/>
    <p:sldId id="3910" r:id="rId249"/>
    <p:sldId id="3796" r:id="rId250"/>
    <p:sldId id="5597" r:id="rId251"/>
    <p:sldId id="5558" r:id="rId252"/>
    <p:sldId id="3792" r:id="rId253"/>
    <p:sldId id="5336" r:id="rId254"/>
    <p:sldId id="5337" r:id="rId255"/>
    <p:sldId id="5231" r:id="rId256"/>
    <p:sldId id="5341" r:id="rId257"/>
    <p:sldId id="4920" r:id="rId258"/>
    <p:sldId id="5485" r:id="rId259"/>
    <p:sldId id="5486" r:id="rId260"/>
    <p:sldId id="5487" r:id="rId261"/>
    <p:sldId id="5488" r:id="rId262"/>
    <p:sldId id="5489" r:id="rId263"/>
    <p:sldId id="5490" r:id="rId264"/>
    <p:sldId id="5491" r:id="rId265"/>
    <p:sldId id="5492" r:id="rId266"/>
    <p:sldId id="5493" r:id="rId267"/>
    <p:sldId id="5494" r:id="rId268"/>
    <p:sldId id="5495" r:id="rId269"/>
    <p:sldId id="5496" r:id="rId270"/>
    <p:sldId id="5497" r:id="rId271"/>
    <p:sldId id="5498" r:id="rId272"/>
    <p:sldId id="5499" r:id="rId273"/>
    <p:sldId id="5500" r:id="rId274"/>
    <p:sldId id="5345" r:id="rId275"/>
    <p:sldId id="5343" r:id="rId276"/>
    <p:sldId id="5348" r:id="rId277"/>
    <p:sldId id="5342" r:id="rId278"/>
    <p:sldId id="5372" r:id="rId279"/>
    <p:sldId id="5586" r:id="rId280"/>
    <p:sldId id="5396" r:id="rId281"/>
    <p:sldId id="3853" r:id="rId282"/>
    <p:sldId id="4876" r:id="rId283"/>
    <p:sldId id="4875" r:id="rId284"/>
    <p:sldId id="5788" r:id="rId285"/>
    <p:sldId id="5360" r:id="rId286"/>
    <p:sldId id="5612" r:id="rId287"/>
    <p:sldId id="5613" r:id="rId288"/>
    <p:sldId id="5787" r:id="rId289"/>
    <p:sldId id="5845" r:id="rId290"/>
    <p:sldId id="5365" r:id="rId291"/>
    <p:sldId id="5614" r:id="rId292"/>
    <p:sldId id="5366" r:id="rId293"/>
    <p:sldId id="5777" r:id="rId294"/>
    <p:sldId id="5778" r:id="rId295"/>
    <p:sldId id="5779" r:id="rId296"/>
    <p:sldId id="5368" r:id="rId297"/>
    <p:sldId id="5771" r:id="rId298"/>
    <p:sldId id="5772" r:id="rId299"/>
    <p:sldId id="5773" r:id="rId300"/>
    <p:sldId id="5843" r:id="rId301"/>
    <p:sldId id="5775" r:id="rId302"/>
    <p:sldId id="5774" r:id="rId303"/>
    <p:sldId id="5776" r:id="rId304"/>
    <p:sldId id="5700" r:id="rId305"/>
    <p:sldId id="5409" r:id="rId306"/>
    <p:sldId id="5850" r:id="rId307"/>
    <p:sldId id="5359" r:id="rId308"/>
    <p:sldId id="5790" r:id="rId309"/>
    <p:sldId id="5791" r:id="rId310"/>
    <p:sldId id="5792" r:id="rId311"/>
    <p:sldId id="5793" r:id="rId312"/>
    <p:sldId id="5794" r:id="rId313"/>
    <p:sldId id="5795" r:id="rId314"/>
    <p:sldId id="5796" r:id="rId315"/>
    <p:sldId id="5797" r:id="rId316"/>
    <p:sldId id="5798" r:id="rId317"/>
    <p:sldId id="5799" r:id="rId318"/>
    <p:sldId id="5800" r:id="rId319"/>
    <p:sldId id="5801" r:id="rId320"/>
    <p:sldId id="1863" r:id="rId321"/>
    <p:sldId id="4834" r:id="rId322"/>
    <p:sldId id="5782" r:id="rId323"/>
    <p:sldId id="5057" r:id="rId324"/>
    <p:sldId id="5537" r:id="rId325"/>
    <p:sldId id="5680" r:id="rId326"/>
    <p:sldId id="5371" r:id="rId327"/>
    <p:sldId id="5783" r:id="rId328"/>
    <p:sldId id="5046" r:id="rId329"/>
    <p:sldId id="5047" r:id="rId330"/>
    <p:sldId id="5048" r:id="rId331"/>
    <p:sldId id="5049" r:id="rId332"/>
    <p:sldId id="5050" r:id="rId333"/>
    <p:sldId id="5504" r:id="rId334"/>
    <p:sldId id="5721" r:id="rId335"/>
    <p:sldId id="5722" r:id="rId336"/>
    <p:sldId id="5723" r:id="rId337"/>
    <p:sldId id="5724" r:id="rId338"/>
    <p:sldId id="5725" r:id="rId339"/>
    <p:sldId id="5644" r:id="rId340"/>
    <p:sldId id="5726" r:id="rId341"/>
    <p:sldId id="5728" r:id="rId342"/>
    <p:sldId id="5648" r:id="rId343"/>
    <p:sldId id="5649" r:id="rId344"/>
    <p:sldId id="679" r:id="rId345"/>
    <p:sldId id="716" r:id="rId346"/>
    <p:sldId id="712" r:id="rId347"/>
    <p:sldId id="688" r:id="rId348"/>
    <p:sldId id="710" r:id="rId349"/>
    <p:sldId id="2535" r:id="rId350"/>
    <p:sldId id="2532" r:id="rId351"/>
    <p:sldId id="5389" r:id="rId352"/>
    <p:sldId id="5391" r:id="rId353"/>
    <p:sldId id="5384" r:id="rId354"/>
    <p:sldId id="3583" r:id="rId355"/>
    <p:sldId id="3614" r:id="rId356"/>
    <p:sldId id="3615" r:id="rId357"/>
    <p:sldId id="5385" r:id="rId358"/>
    <p:sldId id="5394" r:id="rId359"/>
    <p:sldId id="5395" r:id="rId360"/>
    <p:sldId id="5386" r:id="rId361"/>
    <p:sldId id="5390" r:id="rId362"/>
    <p:sldId id="5392" r:id="rId363"/>
    <p:sldId id="3835" r:id="rId364"/>
    <p:sldId id="1413" r:id="rId365"/>
    <p:sldId id="4827" r:id="rId366"/>
    <p:sldId id="3602" r:id="rId367"/>
    <p:sldId id="5505" r:id="rId368"/>
    <p:sldId id="5507" r:id="rId369"/>
    <p:sldId id="1201" r:id="rId370"/>
    <p:sldId id="3156" r:id="rId371"/>
    <p:sldId id="5379" r:id="rId372"/>
    <p:sldId id="5377" r:id="rId373"/>
    <p:sldId id="1089" r:id="rId374"/>
    <p:sldId id="1098" r:id="rId375"/>
    <p:sldId id="1099" r:id="rId376"/>
    <p:sldId id="1096" r:id="rId377"/>
    <p:sldId id="1097" r:id="rId378"/>
    <p:sldId id="5646" r:id="rId379"/>
    <p:sldId id="5784" r:id="rId380"/>
    <p:sldId id="5786" r:id="rId381"/>
    <p:sldId id="256" r:id="rId382"/>
    <p:sldId id="257" r:id="rId383"/>
    <p:sldId id="258" r:id="rId384"/>
    <p:sldId id="259" r:id="rId385"/>
    <p:sldId id="260" r:id="rId386"/>
    <p:sldId id="5785" r:id="rId387"/>
    <p:sldId id="5506" r:id="rId388"/>
    <p:sldId id="4907" r:id="rId389"/>
    <p:sldId id="4918" r:id="rId390"/>
    <p:sldId id="5393" r:id="rId391"/>
    <p:sldId id="4906" r:id="rId392"/>
    <p:sldId id="5508" r:id="rId393"/>
    <p:sldId id="4914" r:id="rId39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8C0000"/>
    <a:srgbClr val="1A5712"/>
    <a:srgbClr val="0000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9433" autoAdjust="0"/>
  </p:normalViewPr>
  <p:slideViewPr>
    <p:cSldViewPr>
      <p:cViewPr varScale="1">
        <p:scale>
          <a:sx n="128" d="100"/>
          <a:sy n="128" d="100"/>
        </p:scale>
        <p:origin x="182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4.xml"/><Relationship Id="rId299" Type="http://schemas.openxmlformats.org/officeDocument/2006/relationships/slide" Target="slides/slide216.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76.xml"/><Relationship Id="rId324" Type="http://schemas.openxmlformats.org/officeDocument/2006/relationships/slide" Target="slides/slide241.xml"/><Relationship Id="rId366" Type="http://schemas.openxmlformats.org/officeDocument/2006/relationships/slide" Target="slides/slide283.xml"/><Relationship Id="rId170" Type="http://schemas.openxmlformats.org/officeDocument/2006/relationships/slide" Target="slides/slide87.xml"/><Relationship Id="rId226" Type="http://schemas.openxmlformats.org/officeDocument/2006/relationships/slide" Target="slides/slide143.xml"/><Relationship Id="rId268" Type="http://schemas.openxmlformats.org/officeDocument/2006/relationships/slide" Target="slides/slide185.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45.xml"/><Relationship Id="rId335" Type="http://schemas.openxmlformats.org/officeDocument/2006/relationships/slide" Target="slides/slide252.xml"/><Relationship Id="rId377" Type="http://schemas.openxmlformats.org/officeDocument/2006/relationships/slide" Target="slides/slide294.xml"/><Relationship Id="rId5" Type="http://schemas.openxmlformats.org/officeDocument/2006/relationships/slideMaster" Target="slideMasters/slideMaster5.xml"/><Relationship Id="rId181" Type="http://schemas.openxmlformats.org/officeDocument/2006/relationships/slide" Target="slides/slide98.xml"/><Relationship Id="rId237" Type="http://schemas.openxmlformats.org/officeDocument/2006/relationships/slide" Target="slides/slide154.xml"/><Relationship Id="rId279" Type="http://schemas.openxmlformats.org/officeDocument/2006/relationships/slide" Target="slides/slide196.xml"/><Relationship Id="rId43" Type="http://schemas.openxmlformats.org/officeDocument/2006/relationships/slideMaster" Target="slideMasters/slideMaster43.xml"/><Relationship Id="rId139" Type="http://schemas.openxmlformats.org/officeDocument/2006/relationships/slide" Target="slides/slide56.xml"/><Relationship Id="rId290" Type="http://schemas.openxmlformats.org/officeDocument/2006/relationships/slide" Target="slides/slide207.xml"/><Relationship Id="rId304" Type="http://schemas.openxmlformats.org/officeDocument/2006/relationships/slide" Target="slides/slide221.xml"/><Relationship Id="rId346" Type="http://schemas.openxmlformats.org/officeDocument/2006/relationships/slide" Target="slides/slide263.xml"/><Relationship Id="rId388" Type="http://schemas.openxmlformats.org/officeDocument/2006/relationships/slide" Target="slides/slide305.xml"/><Relationship Id="rId85" Type="http://schemas.openxmlformats.org/officeDocument/2006/relationships/slide" Target="slides/slide2.xml"/><Relationship Id="rId150" Type="http://schemas.openxmlformats.org/officeDocument/2006/relationships/slide" Target="slides/slide67.xml"/><Relationship Id="rId192" Type="http://schemas.openxmlformats.org/officeDocument/2006/relationships/slide" Target="slides/slide109.xml"/><Relationship Id="rId206" Type="http://schemas.openxmlformats.org/officeDocument/2006/relationships/slide" Target="slides/slide123.xml"/><Relationship Id="rId248" Type="http://schemas.openxmlformats.org/officeDocument/2006/relationships/slide" Target="slides/slide165.xml"/><Relationship Id="rId12" Type="http://schemas.openxmlformats.org/officeDocument/2006/relationships/slideMaster" Target="slideMasters/slideMaster12.xml"/><Relationship Id="rId108" Type="http://schemas.openxmlformats.org/officeDocument/2006/relationships/slide" Target="slides/slide25.xml"/><Relationship Id="rId315" Type="http://schemas.openxmlformats.org/officeDocument/2006/relationships/slide" Target="slides/slide232.xml"/><Relationship Id="rId357" Type="http://schemas.openxmlformats.org/officeDocument/2006/relationships/slide" Target="slides/slide274.xml"/><Relationship Id="rId54" Type="http://schemas.openxmlformats.org/officeDocument/2006/relationships/slideMaster" Target="slideMasters/slideMaster54.xml"/><Relationship Id="rId96" Type="http://schemas.openxmlformats.org/officeDocument/2006/relationships/slide" Target="slides/slide13.xml"/><Relationship Id="rId161" Type="http://schemas.openxmlformats.org/officeDocument/2006/relationships/slide" Target="slides/slide78.xml"/><Relationship Id="rId217" Type="http://schemas.openxmlformats.org/officeDocument/2006/relationships/slide" Target="slides/slide134.xml"/><Relationship Id="rId399" Type="http://schemas.openxmlformats.org/officeDocument/2006/relationships/theme" Target="theme/theme1.xml"/><Relationship Id="rId259" Type="http://schemas.openxmlformats.org/officeDocument/2006/relationships/slide" Target="slides/slide176.xml"/><Relationship Id="rId23" Type="http://schemas.openxmlformats.org/officeDocument/2006/relationships/slideMaster" Target="slideMasters/slideMaster23.xml"/><Relationship Id="rId119" Type="http://schemas.openxmlformats.org/officeDocument/2006/relationships/slide" Target="slides/slide36.xml"/><Relationship Id="rId270" Type="http://schemas.openxmlformats.org/officeDocument/2006/relationships/slide" Target="slides/slide187.xml"/><Relationship Id="rId326" Type="http://schemas.openxmlformats.org/officeDocument/2006/relationships/slide" Target="slides/slide243.xml"/><Relationship Id="rId65" Type="http://schemas.openxmlformats.org/officeDocument/2006/relationships/slideMaster" Target="slideMasters/slideMaster65.xml"/><Relationship Id="rId130" Type="http://schemas.openxmlformats.org/officeDocument/2006/relationships/slide" Target="slides/slide47.xml"/><Relationship Id="rId368" Type="http://schemas.openxmlformats.org/officeDocument/2006/relationships/slide" Target="slides/slide285.xml"/><Relationship Id="rId172" Type="http://schemas.openxmlformats.org/officeDocument/2006/relationships/slide" Target="slides/slide89.xml"/><Relationship Id="rId228" Type="http://schemas.openxmlformats.org/officeDocument/2006/relationships/slide" Target="slides/slide145.xml"/><Relationship Id="rId281" Type="http://schemas.openxmlformats.org/officeDocument/2006/relationships/slide" Target="slides/slide198.xml"/><Relationship Id="rId337" Type="http://schemas.openxmlformats.org/officeDocument/2006/relationships/slide" Target="slides/slide254.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58.xml"/><Relationship Id="rId379" Type="http://schemas.openxmlformats.org/officeDocument/2006/relationships/slide" Target="slides/slide296.xml"/><Relationship Id="rId7" Type="http://schemas.openxmlformats.org/officeDocument/2006/relationships/slideMaster" Target="slideMasters/slideMaster7.xml"/><Relationship Id="rId183" Type="http://schemas.openxmlformats.org/officeDocument/2006/relationships/slide" Target="slides/slide100.xml"/><Relationship Id="rId239" Type="http://schemas.openxmlformats.org/officeDocument/2006/relationships/slide" Target="slides/slide156.xml"/><Relationship Id="rId390" Type="http://schemas.openxmlformats.org/officeDocument/2006/relationships/slide" Target="slides/slide307.xml"/><Relationship Id="rId250" Type="http://schemas.openxmlformats.org/officeDocument/2006/relationships/slide" Target="slides/slide167.xml"/><Relationship Id="rId292" Type="http://schemas.openxmlformats.org/officeDocument/2006/relationships/slide" Target="slides/slide209.xml"/><Relationship Id="rId306" Type="http://schemas.openxmlformats.org/officeDocument/2006/relationships/slide" Target="slides/slide223.xml"/><Relationship Id="rId45" Type="http://schemas.openxmlformats.org/officeDocument/2006/relationships/slideMaster" Target="slideMasters/slideMaster45.xml"/><Relationship Id="rId87" Type="http://schemas.openxmlformats.org/officeDocument/2006/relationships/slide" Target="slides/slide4.xml"/><Relationship Id="rId110" Type="http://schemas.openxmlformats.org/officeDocument/2006/relationships/slide" Target="slides/slide27.xml"/><Relationship Id="rId348" Type="http://schemas.openxmlformats.org/officeDocument/2006/relationships/slide" Target="slides/slide265.xml"/><Relationship Id="rId152" Type="http://schemas.openxmlformats.org/officeDocument/2006/relationships/slide" Target="slides/slide69.xml"/><Relationship Id="rId194" Type="http://schemas.openxmlformats.org/officeDocument/2006/relationships/slide" Target="slides/slide111.xml"/><Relationship Id="rId208" Type="http://schemas.openxmlformats.org/officeDocument/2006/relationships/slide" Target="slides/slide125.xml"/><Relationship Id="rId261" Type="http://schemas.openxmlformats.org/officeDocument/2006/relationships/slide" Target="slides/slide178.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4.xml"/><Relationship Id="rId359" Type="http://schemas.openxmlformats.org/officeDocument/2006/relationships/slide" Target="slides/slide276.xml"/><Relationship Id="rId98" Type="http://schemas.openxmlformats.org/officeDocument/2006/relationships/slide" Target="slides/slide15.xml"/><Relationship Id="rId121" Type="http://schemas.openxmlformats.org/officeDocument/2006/relationships/slide" Target="slides/slide38.xml"/><Relationship Id="rId163" Type="http://schemas.openxmlformats.org/officeDocument/2006/relationships/slide" Target="slides/slide80.xml"/><Relationship Id="rId219" Type="http://schemas.openxmlformats.org/officeDocument/2006/relationships/slide" Target="slides/slide136.xml"/><Relationship Id="rId370" Type="http://schemas.openxmlformats.org/officeDocument/2006/relationships/slide" Target="slides/slide287.xml"/><Relationship Id="rId230" Type="http://schemas.openxmlformats.org/officeDocument/2006/relationships/slide" Target="slides/slide147.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89.xml"/><Relationship Id="rId328" Type="http://schemas.openxmlformats.org/officeDocument/2006/relationships/slide" Target="slides/slide245.xml"/><Relationship Id="rId132" Type="http://schemas.openxmlformats.org/officeDocument/2006/relationships/slide" Target="slides/slide49.xml"/><Relationship Id="rId174" Type="http://schemas.openxmlformats.org/officeDocument/2006/relationships/slide" Target="slides/slide91.xml"/><Relationship Id="rId381" Type="http://schemas.openxmlformats.org/officeDocument/2006/relationships/slide" Target="slides/slide298.xml"/><Relationship Id="rId241" Type="http://schemas.openxmlformats.org/officeDocument/2006/relationships/slide" Target="slides/slide158.xml"/><Relationship Id="rId36" Type="http://schemas.openxmlformats.org/officeDocument/2006/relationships/slideMaster" Target="slideMasters/slideMaster36.xml"/><Relationship Id="rId283" Type="http://schemas.openxmlformats.org/officeDocument/2006/relationships/slide" Target="slides/slide200.xml"/><Relationship Id="rId339" Type="http://schemas.openxmlformats.org/officeDocument/2006/relationships/slide" Target="slides/slide256.xml"/><Relationship Id="rId78" Type="http://schemas.openxmlformats.org/officeDocument/2006/relationships/slideMaster" Target="slideMasters/slideMaster78.xml"/><Relationship Id="rId101" Type="http://schemas.openxmlformats.org/officeDocument/2006/relationships/slide" Target="slides/slide18.xml"/><Relationship Id="rId143" Type="http://schemas.openxmlformats.org/officeDocument/2006/relationships/slide" Target="slides/slide60.xml"/><Relationship Id="rId185" Type="http://schemas.openxmlformats.org/officeDocument/2006/relationships/slide" Target="slides/slide102.xml"/><Relationship Id="rId350" Type="http://schemas.openxmlformats.org/officeDocument/2006/relationships/slide" Target="slides/slide267.xml"/><Relationship Id="rId9" Type="http://schemas.openxmlformats.org/officeDocument/2006/relationships/slideMaster" Target="slideMasters/slideMaster9.xml"/><Relationship Id="rId210" Type="http://schemas.openxmlformats.org/officeDocument/2006/relationships/slide" Target="slides/slide127.xml"/><Relationship Id="rId392" Type="http://schemas.openxmlformats.org/officeDocument/2006/relationships/slide" Target="slides/slide309.xml"/><Relationship Id="rId252" Type="http://schemas.openxmlformats.org/officeDocument/2006/relationships/slide" Target="slides/slide169.xml"/><Relationship Id="rId294" Type="http://schemas.openxmlformats.org/officeDocument/2006/relationships/slide" Target="slides/slide211.xml"/><Relationship Id="rId308" Type="http://schemas.openxmlformats.org/officeDocument/2006/relationships/slide" Target="slides/slide225.xml"/><Relationship Id="rId47" Type="http://schemas.openxmlformats.org/officeDocument/2006/relationships/slideMaster" Target="slideMasters/slideMaster47.xml"/><Relationship Id="rId89" Type="http://schemas.openxmlformats.org/officeDocument/2006/relationships/slide" Target="slides/slide6.xml"/><Relationship Id="rId112" Type="http://schemas.openxmlformats.org/officeDocument/2006/relationships/slide" Target="slides/slide29.xml"/><Relationship Id="rId154" Type="http://schemas.openxmlformats.org/officeDocument/2006/relationships/slide" Target="slides/slide71.xml"/><Relationship Id="rId361" Type="http://schemas.openxmlformats.org/officeDocument/2006/relationships/slide" Target="slides/slide278.xml"/><Relationship Id="rId196" Type="http://schemas.openxmlformats.org/officeDocument/2006/relationships/slide" Target="slides/slide113.xml"/><Relationship Id="rId16" Type="http://schemas.openxmlformats.org/officeDocument/2006/relationships/slideMaster" Target="slideMasters/slideMaster16.xml"/><Relationship Id="rId221" Type="http://schemas.openxmlformats.org/officeDocument/2006/relationships/slide" Target="slides/slide138.xml"/><Relationship Id="rId263" Type="http://schemas.openxmlformats.org/officeDocument/2006/relationships/slide" Target="slides/slide180.xml"/><Relationship Id="rId319" Type="http://schemas.openxmlformats.org/officeDocument/2006/relationships/slide" Target="slides/slide23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 Target="slides/slide19.xml"/><Relationship Id="rId123" Type="http://schemas.openxmlformats.org/officeDocument/2006/relationships/slide" Target="slides/slide40.xml"/><Relationship Id="rId144" Type="http://schemas.openxmlformats.org/officeDocument/2006/relationships/slide" Target="slides/slide61.xml"/><Relationship Id="rId330" Type="http://schemas.openxmlformats.org/officeDocument/2006/relationships/slide" Target="slides/slide247.xml"/><Relationship Id="rId90" Type="http://schemas.openxmlformats.org/officeDocument/2006/relationships/slide" Target="slides/slide7.xml"/><Relationship Id="rId165" Type="http://schemas.openxmlformats.org/officeDocument/2006/relationships/slide" Target="slides/slide82.xml"/><Relationship Id="rId186" Type="http://schemas.openxmlformats.org/officeDocument/2006/relationships/slide" Target="slides/slide103.xml"/><Relationship Id="rId351" Type="http://schemas.openxmlformats.org/officeDocument/2006/relationships/slide" Target="slides/slide268.xml"/><Relationship Id="rId372" Type="http://schemas.openxmlformats.org/officeDocument/2006/relationships/slide" Target="slides/slide289.xml"/><Relationship Id="rId393" Type="http://schemas.openxmlformats.org/officeDocument/2006/relationships/slide" Target="slides/slide310.xml"/><Relationship Id="rId211" Type="http://schemas.openxmlformats.org/officeDocument/2006/relationships/slide" Target="slides/slide128.xml"/><Relationship Id="rId232" Type="http://schemas.openxmlformats.org/officeDocument/2006/relationships/slide" Target="slides/slide149.xml"/><Relationship Id="rId253" Type="http://schemas.openxmlformats.org/officeDocument/2006/relationships/slide" Target="slides/slide170.xml"/><Relationship Id="rId274" Type="http://schemas.openxmlformats.org/officeDocument/2006/relationships/slide" Target="slides/slide191.xml"/><Relationship Id="rId295" Type="http://schemas.openxmlformats.org/officeDocument/2006/relationships/slide" Target="slides/slide212.xml"/><Relationship Id="rId309" Type="http://schemas.openxmlformats.org/officeDocument/2006/relationships/slide" Target="slides/slide22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0.xml"/><Relationship Id="rId134" Type="http://schemas.openxmlformats.org/officeDocument/2006/relationships/slide" Target="slides/slide51.xml"/><Relationship Id="rId320" Type="http://schemas.openxmlformats.org/officeDocument/2006/relationships/slide" Target="slides/slide237.xml"/><Relationship Id="rId80" Type="http://schemas.openxmlformats.org/officeDocument/2006/relationships/slideMaster" Target="slideMasters/slideMaster80.xml"/><Relationship Id="rId155" Type="http://schemas.openxmlformats.org/officeDocument/2006/relationships/slide" Target="slides/slide72.xml"/><Relationship Id="rId176" Type="http://schemas.openxmlformats.org/officeDocument/2006/relationships/slide" Target="slides/slide93.xml"/><Relationship Id="rId197" Type="http://schemas.openxmlformats.org/officeDocument/2006/relationships/slide" Target="slides/slide114.xml"/><Relationship Id="rId341" Type="http://schemas.openxmlformats.org/officeDocument/2006/relationships/slide" Target="slides/slide258.xml"/><Relationship Id="rId362" Type="http://schemas.openxmlformats.org/officeDocument/2006/relationships/slide" Target="slides/slide279.xml"/><Relationship Id="rId383" Type="http://schemas.openxmlformats.org/officeDocument/2006/relationships/slide" Target="slides/slide300.xml"/><Relationship Id="rId201" Type="http://schemas.openxmlformats.org/officeDocument/2006/relationships/slide" Target="slides/slide118.xml"/><Relationship Id="rId222" Type="http://schemas.openxmlformats.org/officeDocument/2006/relationships/slide" Target="slides/slide139.xml"/><Relationship Id="rId243" Type="http://schemas.openxmlformats.org/officeDocument/2006/relationships/slide" Target="slides/slide160.xml"/><Relationship Id="rId264" Type="http://schemas.openxmlformats.org/officeDocument/2006/relationships/slide" Target="slides/slide181.xml"/><Relationship Id="rId285" Type="http://schemas.openxmlformats.org/officeDocument/2006/relationships/slide" Target="slides/slide20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0.xml"/><Relationship Id="rId124" Type="http://schemas.openxmlformats.org/officeDocument/2006/relationships/slide" Target="slides/slide41.xml"/><Relationship Id="rId310" Type="http://schemas.openxmlformats.org/officeDocument/2006/relationships/slide" Target="slides/slide227.xml"/><Relationship Id="rId70" Type="http://schemas.openxmlformats.org/officeDocument/2006/relationships/slideMaster" Target="slideMasters/slideMaster70.xml"/><Relationship Id="rId91" Type="http://schemas.openxmlformats.org/officeDocument/2006/relationships/slide" Target="slides/slide8.xml"/><Relationship Id="rId145" Type="http://schemas.openxmlformats.org/officeDocument/2006/relationships/slide" Target="slides/slide62.xml"/><Relationship Id="rId166" Type="http://schemas.openxmlformats.org/officeDocument/2006/relationships/slide" Target="slides/slide83.xml"/><Relationship Id="rId187" Type="http://schemas.openxmlformats.org/officeDocument/2006/relationships/slide" Target="slides/slide104.xml"/><Relationship Id="rId331" Type="http://schemas.openxmlformats.org/officeDocument/2006/relationships/slide" Target="slides/slide248.xml"/><Relationship Id="rId352" Type="http://schemas.openxmlformats.org/officeDocument/2006/relationships/slide" Target="slides/slide269.xml"/><Relationship Id="rId373" Type="http://schemas.openxmlformats.org/officeDocument/2006/relationships/slide" Target="slides/slide290.xml"/><Relationship Id="rId394" Type="http://schemas.openxmlformats.org/officeDocument/2006/relationships/slide" Target="slides/slide311.xml"/><Relationship Id="rId1" Type="http://schemas.openxmlformats.org/officeDocument/2006/relationships/slideMaster" Target="slideMasters/slideMaster1.xml"/><Relationship Id="rId212" Type="http://schemas.openxmlformats.org/officeDocument/2006/relationships/slide" Target="slides/slide129.xml"/><Relationship Id="rId233" Type="http://schemas.openxmlformats.org/officeDocument/2006/relationships/slide" Target="slides/slide150.xml"/><Relationship Id="rId254" Type="http://schemas.openxmlformats.org/officeDocument/2006/relationships/slide" Target="slides/slide17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1.xml"/><Relationship Id="rId275" Type="http://schemas.openxmlformats.org/officeDocument/2006/relationships/slide" Target="slides/slide192.xml"/><Relationship Id="rId296" Type="http://schemas.openxmlformats.org/officeDocument/2006/relationships/slide" Target="slides/slide213.xml"/><Relationship Id="rId300" Type="http://schemas.openxmlformats.org/officeDocument/2006/relationships/slide" Target="slides/slide217.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52.xml"/><Relationship Id="rId156" Type="http://schemas.openxmlformats.org/officeDocument/2006/relationships/slide" Target="slides/slide73.xml"/><Relationship Id="rId177" Type="http://schemas.openxmlformats.org/officeDocument/2006/relationships/slide" Target="slides/slide94.xml"/><Relationship Id="rId198" Type="http://schemas.openxmlformats.org/officeDocument/2006/relationships/slide" Target="slides/slide115.xml"/><Relationship Id="rId321" Type="http://schemas.openxmlformats.org/officeDocument/2006/relationships/slide" Target="slides/slide238.xml"/><Relationship Id="rId342" Type="http://schemas.openxmlformats.org/officeDocument/2006/relationships/slide" Target="slides/slide259.xml"/><Relationship Id="rId363" Type="http://schemas.openxmlformats.org/officeDocument/2006/relationships/slide" Target="slides/slide280.xml"/><Relationship Id="rId384" Type="http://schemas.openxmlformats.org/officeDocument/2006/relationships/slide" Target="slides/slide301.xml"/><Relationship Id="rId202" Type="http://schemas.openxmlformats.org/officeDocument/2006/relationships/slide" Target="slides/slide119.xml"/><Relationship Id="rId223" Type="http://schemas.openxmlformats.org/officeDocument/2006/relationships/slide" Target="slides/slide140.xml"/><Relationship Id="rId244" Type="http://schemas.openxmlformats.org/officeDocument/2006/relationships/slide" Target="slides/slide16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2.xml"/><Relationship Id="rId286" Type="http://schemas.openxmlformats.org/officeDocument/2006/relationships/slide" Target="slides/slide203.xml"/><Relationship Id="rId50" Type="http://schemas.openxmlformats.org/officeDocument/2006/relationships/slideMaster" Target="slideMasters/slideMaster50.xml"/><Relationship Id="rId104" Type="http://schemas.openxmlformats.org/officeDocument/2006/relationships/slide" Target="slides/slide21.xml"/><Relationship Id="rId125" Type="http://schemas.openxmlformats.org/officeDocument/2006/relationships/slide" Target="slides/slide42.xml"/><Relationship Id="rId146" Type="http://schemas.openxmlformats.org/officeDocument/2006/relationships/slide" Target="slides/slide63.xml"/><Relationship Id="rId167" Type="http://schemas.openxmlformats.org/officeDocument/2006/relationships/slide" Target="slides/slide84.xml"/><Relationship Id="rId188" Type="http://schemas.openxmlformats.org/officeDocument/2006/relationships/slide" Target="slides/slide105.xml"/><Relationship Id="rId311" Type="http://schemas.openxmlformats.org/officeDocument/2006/relationships/slide" Target="slides/slide228.xml"/><Relationship Id="rId332" Type="http://schemas.openxmlformats.org/officeDocument/2006/relationships/slide" Target="slides/slide249.xml"/><Relationship Id="rId353" Type="http://schemas.openxmlformats.org/officeDocument/2006/relationships/slide" Target="slides/slide270.xml"/><Relationship Id="rId374" Type="http://schemas.openxmlformats.org/officeDocument/2006/relationships/slide" Target="slides/slide291.xml"/><Relationship Id="rId395" Type="http://schemas.openxmlformats.org/officeDocument/2006/relationships/notesMaster" Target="notesMasters/notesMaster1.xml"/><Relationship Id="rId71" Type="http://schemas.openxmlformats.org/officeDocument/2006/relationships/slideMaster" Target="slideMasters/slideMaster71.xml"/><Relationship Id="rId92" Type="http://schemas.openxmlformats.org/officeDocument/2006/relationships/slide" Target="slides/slide9.xml"/><Relationship Id="rId213" Type="http://schemas.openxmlformats.org/officeDocument/2006/relationships/slide" Target="slides/slide130.xml"/><Relationship Id="rId234"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2.xml"/><Relationship Id="rId276" Type="http://schemas.openxmlformats.org/officeDocument/2006/relationships/slide" Target="slides/slide193.xml"/><Relationship Id="rId297" Type="http://schemas.openxmlformats.org/officeDocument/2006/relationships/slide" Target="slides/slide214.xml"/><Relationship Id="rId40" Type="http://schemas.openxmlformats.org/officeDocument/2006/relationships/slideMaster" Target="slideMasters/slideMaster40.xml"/><Relationship Id="rId115" Type="http://schemas.openxmlformats.org/officeDocument/2006/relationships/slide" Target="slides/slide32.xml"/><Relationship Id="rId136" Type="http://schemas.openxmlformats.org/officeDocument/2006/relationships/slide" Target="slides/slide53.xml"/><Relationship Id="rId157" Type="http://schemas.openxmlformats.org/officeDocument/2006/relationships/slide" Target="slides/slide74.xml"/><Relationship Id="rId178" Type="http://schemas.openxmlformats.org/officeDocument/2006/relationships/slide" Target="slides/slide95.xml"/><Relationship Id="rId301" Type="http://schemas.openxmlformats.org/officeDocument/2006/relationships/slide" Target="slides/slide218.xml"/><Relationship Id="rId322" Type="http://schemas.openxmlformats.org/officeDocument/2006/relationships/slide" Target="slides/slide239.xml"/><Relationship Id="rId343" Type="http://schemas.openxmlformats.org/officeDocument/2006/relationships/slide" Target="slides/slide260.xml"/><Relationship Id="rId364" Type="http://schemas.openxmlformats.org/officeDocument/2006/relationships/slide" Target="slides/slide28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116.xml"/><Relationship Id="rId203" Type="http://schemas.openxmlformats.org/officeDocument/2006/relationships/slide" Target="slides/slide120.xml"/><Relationship Id="rId385" Type="http://schemas.openxmlformats.org/officeDocument/2006/relationships/slide" Target="slides/slide302.xml"/><Relationship Id="rId19" Type="http://schemas.openxmlformats.org/officeDocument/2006/relationships/slideMaster" Target="slideMasters/slideMaster19.xml"/><Relationship Id="rId224" Type="http://schemas.openxmlformats.org/officeDocument/2006/relationships/slide" Target="slides/slide141.xml"/><Relationship Id="rId245" Type="http://schemas.openxmlformats.org/officeDocument/2006/relationships/slide" Target="slides/slide162.xml"/><Relationship Id="rId266" Type="http://schemas.openxmlformats.org/officeDocument/2006/relationships/slide" Target="slides/slide183.xml"/><Relationship Id="rId287" Type="http://schemas.openxmlformats.org/officeDocument/2006/relationships/slide" Target="slides/slide204.xml"/><Relationship Id="rId30" Type="http://schemas.openxmlformats.org/officeDocument/2006/relationships/slideMaster" Target="slideMasters/slideMaster30.xml"/><Relationship Id="rId105" Type="http://schemas.openxmlformats.org/officeDocument/2006/relationships/slide" Target="slides/slide22.xml"/><Relationship Id="rId126" Type="http://schemas.openxmlformats.org/officeDocument/2006/relationships/slide" Target="slides/slide43.xml"/><Relationship Id="rId147" Type="http://schemas.openxmlformats.org/officeDocument/2006/relationships/slide" Target="slides/slide64.xml"/><Relationship Id="rId168" Type="http://schemas.openxmlformats.org/officeDocument/2006/relationships/slide" Target="slides/slide85.xml"/><Relationship Id="rId312" Type="http://schemas.openxmlformats.org/officeDocument/2006/relationships/slide" Target="slides/slide229.xml"/><Relationship Id="rId333" Type="http://schemas.openxmlformats.org/officeDocument/2006/relationships/slide" Target="slides/slide250.xml"/><Relationship Id="rId354" Type="http://schemas.openxmlformats.org/officeDocument/2006/relationships/slide" Target="slides/slide271.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0.xml"/><Relationship Id="rId189" Type="http://schemas.openxmlformats.org/officeDocument/2006/relationships/slide" Target="slides/slide106.xml"/><Relationship Id="rId375" Type="http://schemas.openxmlformats.org/officeDocument/2006/relationships/slide" Target="slides/slide292.xml"/><Relationship Id="rId396" Type="http://schemas.openxmlformats.org/officeDocument/2006/relationships/handoutMaster" Target="handoutMasters/handoutMaster1.xml"/><Relationship Id="rId3" Type="http://schemas.openxmlformats.org/officeDocument/2006/relationships/slideMaster" Target="slideMasters/slideMaster3.xml"/><Relationship Id="rId214" Type="http://schemas.openxmlformats.org/officeDocument/2006/relationships/slide" Target="slides/slide131.xml"/><Relationship Id="rId235" Type="http://schemas.openxmlformats.org/officeDocument/2006/relationships/slide" Target="slides/slide152.xml"/><Relationship Id="rId256" Type="http://schemas.openxmlformats.org/officeDocument/2006/relationships/slide" Target="slides/slide173.xml"/><Relationship Id="rId277" Type="http://schemas.openxmlformats.org/officeDocument/2006/relationships/slide" Target="slides/slide194.xml"/><Relationship Id="rId298" Type="http://schemas.openxmlformats.org/officeDocument/2006/relationships/slide" Target="slides/slide215.xml"/><Relationship Id="rId400" Type="http://schemas.openxmlformats.org/officeDocument/2006/relationships/tableStyles" Target="tableStyles.xml"/><Relationship Id="rId116" Type="http://schemas.openxmlformats.org/officeDocument/2006/relationships/slide" Target="slides/slide33.xml"/><Relationship Id="rId137" Type="http://schemas.openxmlformats.org/officeDocument/2006/relationships/slide" Target="slides/slide54.xml"/><Relationship Id="rId158" Type="http://schemas.openxmlformats.org/officeDocument/2006/relationships/slide" Target="slides/slide75.xml"/><Relationship Id="rId302" Type="http://schemas.openxmlformats.org/officeDocument/2006/relationships/slide" Target="slides/slide219.xml"/><Relationship Id="rId323" Type="http://schemas.openxmlformats.org/officeDocument/2006/relationships/slide" Target="slides/slide240.xml"/><Relationship Id="rId344" Type="http://schemas.openxmlformats.org/officeDocument/2006/relationships/slide" Target="slides/slide26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96.xml"/><Relationship Id="rId365" Type="http://schemas.openxmlformats.org/officeDocument/2006/relationships/slide" Target="slides/slide282.xml"/><Relationship Id="rId386" Type="http://schemas.openxmlformats.org/officeDocument/2006/relationships/slide" Target="slides/slide303.xml"/><Relationship Id="rId190" Type="http://schemas.openxmlformats.org/officeDocument/2006/relationships/slide" Target="slides/slide107.xml"/><Relationship Id="rId204" Type="http://schemas.openxmlformats.org/officeDocument/2006/relationships/slide" Target="slides/slide121.xml"/><Relationship Id="rId225" Type="http://schemas.openxmlformats.org/officeDocument/2006/relationships/slide" Target="slides/slide142.xml"/><Relationship Id="rId246" Type="http://schemas.openxmlformats.org/officeDocument/2006/relationships/slide" Target="slides/slide163.xml"/><Relationship Id="rId267" Type="http://schemas.openxmlformats.org/officeDocument/2006/relationships/slide" Target="slides/slide184.xml"/><Relationship Id="rId288" Type="http://schemas.openxmlformats.org/officeDocument/2006/relationships/slide" Target="slides/slide205.xml"/><Relationship Id="rId106" Type="http://schemas.openxmlformats.org/officeDocument/2006/relationships/slide" Target="slides/slide23.xml"/><Relationship Id="rId127" Type="http://schemas.openxmlformats.org/officeDocument/2006/relationships/slide" Target="slides/slide44.xml"/><Relationship Id="rId313" Type="http://schemas.openxmlformats.org/officeDocument/2006/relationships/slide" Target="slides/slide23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1.xml"/><Relationship Id="rId148" Type="http://schemas.openxmlformats.org/officeDocument/2006/relationships/slide" Target="slides/slide65.xml"/><Relationship Id="rId169" Type="http://schemas.openxmlformats.org/officeDocument/2006/relationships/slide" Target="slides/slide86.xml"/><Relationship Id="rId334" Type="http://schemas.openxmlformats.org/officeDocument/2006/relationships/slide" Target="slides/slide251.xml"/><Relationship Id="rId355" Type="http://schemas.openxmlformats.org/officeDocument/2006/relationships/slide" Target="slides/slide272.xml"/><Relationship Id="rId376" Type="http://schemas.openxmlformats.org/officeDocument/2006/relationships/slide" Target="slides/slide293.xml"/><Relationship Id="rId397"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97.xml"/><Relationship Id="rId215" Type="http://schemas.openxmlformats.org/officeDocument/2006/relationships/slide" Target="slides/slide132.xml"/><Relationship Id="rId236" Type="http://schemas.openxmlformats.org/officeDocument/2006/relationships/slide" Target="slides/slide153.xml"/><Relationship Id="rId257" Type="http://schemas.openxmlformats.org/officeDocument/2006/relationships/slide" Target="slides/slide174.xml"/><Relationship Id="rId278" Type="http://schemas.openxmlformats.org/officeDocument/2006/relationships/slide" Target="slides/slide195.xml"/><Relationship Id="rId303" Type="http://schemas.openxmlformats.org/officeDocument/2006/relationships/slide" Target="slides/slide220.xml"/><Relationship Id="rId42" Type="http://schemas.openxmlformats.org/officeDocument/2006/relationships/slideMaster" Target="slideMasters/slideMaster42.xml"/><Relationship Id="rId84" Type="http://schemas.openxmlformats.org/officeDocument/2006/relationships/slide" Target="slides/slide1.xml"/><Relationship Id="rId138" Type="http://schemas.openxmlformats.org/officeDocument/2006/relationships/slide" Target="slides/slide55.xml"/><Relationship Id="rId345" Type="http://schemas.openxmlformats.org/officeDocument/2006/relationships/slide" Target="slides/slide262.xml"/><Relationship Id="rId387" Type="http://schemas.openxmlformats.org/officeDocument/2006/relationships/slide" Target="slides/slide304.xml"/><Relationship Id="rId191" Type="http://schemas.openxmlformats.org/officeDocument/2006/relationships/slide" Target="slides/slide108.xml"/><Relationship Id="rId205" Type="http://schemas.openxmlformats.org/officeDocument/2006/relationships/slide" Target="slides/slide122.xml"/><Relationship Id="rId247" Type="http://schemas.openxmlformats.org/officeDocument/2006/relationships/slide" Target="slides/slide164.xml"/><Relationship Id="rId107" Type="http://schemas.openxmlformats.org/officeDocument/2006/relationships/slide" Target="slides/slide24.xml"/><Relationship Id="rId289" Type="http://schemas.openxmlformats.org/officeDocument/2006/relationships/slide" Target="slides/slide20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66.xml"/><Relationship Id="rId314" Type="http://schemas.openxmlformats.org/officeDocument/2006/relationships/slide" Target="slides/slide231.xml"/><Relationship Id="rId356" Type="http://schemas.openxmlformats.org/officeDocument/2006/relationships/slide" Target="slides/slide273.xml"/><Relationship Id="rId398" Type="http://schemas.openxmlformats.org/officeDocument/2006/relationships/viewProps" Target="viewProps.xml"/><Relationship Id="rId95" Type="http://schemas.openxmlformats.org/officeDocument/2006/relationships/slide" Target="slides/slide12.xml"/><Relationship Id="rId160" Type="http://schemas.openxmlformats.org/officeDocument/2006/relationships/slide" Target="slides/slide77.xml"/><Relationship Id="rId216" Type="http://schemas.openxmlformats.org/officeDocument/2006/relationships/slide" Target="slides/slide133.xml"/><Relationship Id="rId258" Type="http://schemas.openxmlformats.org/officeDocument/2006/relationships/slide" Target="slides/slide175.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35.xml"/><Relationship Id="rId325" Type="http://schemas.openxmlformats.org/officeDocument/2006/relationships/slide" Target="slides/slide242.xml"/><Relationship Id="rId367" Type="http://schemas.openxmlformats.org/officeDocument/2006/relationships/slide" Target="slides/slide284.xml"/><Relationship Id="rId171" Type="http://schemas.openxmlformats.org/officeDocument/2006/relationships/slide" Target="slides/slide88.xml"/><Relationship Id="rId227" Type="http://schemas.openxmlformats.org/officeDocument/2006/relationships/slide" Target="slides/slide144.xml"/><Relationship Id="rId269" Type="http://schemas.openxmlformats.org/officeDocument/2006/relationships/slide" Target="slides/slide186.xml"/><Relationship Id="rId33" Type="http://schemas.openxmlformats.org/officeDocument/2006/relationships/slideMaster" Target="slideMasters/slideMaster33.xml"/><Relationship Id="rId129" Type="http://schemas.openxmlformats.org/officeDocument/2006/relationships/slide" Target="slides/slide46.xml"/><Relationship Id="rId280" Type="http://schemas.openxmlformats.org/officeDocument/2006/relationships/slide" Target="slides/slide197.xml"/><Relationship Id="rId336" Type="http://schemas.openxmlformats.org/officeDocument/2006/relationships/slide" Target="slides/slide253.xml"/><Relationship Id="rId75" Type="http://schemas.openxmlformats.org/officeDocument/2006/relationships/slideMaster" Target="slideMasters/slideMaster75.xml"/><Relationship Id="rId140" Type="http://schemas.openxmlformats.org/officeDocument/2006/relationships/slide" Target="slides/slide57.xml"/><Relationship Id="rId182" Type="http://schemas.openxmlformats.org/officeDocument/2006/relationships/slide" Target="slides/slide99.xml"/><Relationship Id="rId378" Type="http://schemas.openxmlformats.org/officeDocument/2006/relationships/slide" Target="slides/slide295.xml"/><Relationship Id="rId6" Type="http://schemas.openxmlformats.org/officeDocument/2006/relationships/slideMaster" Target="slideMasters/slideMaster6.xml"/><Relationship Id="rId238" Type="http://schemas.openxmlformats.org/officeDocument/2006/relationships/slide" Target="slides/slide155.xml"/><Relationship Id="rId291" Type="http://schemas.openxmlformats.org/officeDocument/2006/relationships/slide" Target="slides/slide208.xml"/><Relationship Id="rId305" Type="http://schemas.openxmlformats.org/officeDocument/2006/relationships/slide" Target="slides/slide222.xml"/><Relationship Id="rId347" Type="http://schemas.openxmlformats.org/officeDocument/2006/relationships/slide" Target="slides/slide264.xml"/><Relationship Id="rId44" Type="http://schemas.openxmlformats.org/officeDocument/2006/relationships/slideMaster" Target="slideMasters/slideMaster44.xml"/><Relationship Id="rId86" Type="http://schemas.openxmlformats.org/officeDocument/2006/relationships/slide" Target="slides/slide3.xml"/><Relationship Id="rId151" Type="http://schemas.openxmlformats.org/officeDocument/2006/relationships/slide" Target="slides/slide68.xml"/><Relationship Id="rId389" Type="http://schemas.openxmlformats.org/officeDocument/2006/relationships/slide" Target="slides/slide306.xml"/><Relationship Id="rId193" Type="http://schemas.openxmlformats.org/officeDocument/2006/relationships/slide" Target="slides/slide110.xml"/><Relationship Id="rId207" Type="http://schemas.openxmlformats.org/officeDocument/2006/relationships/slide" Target="slides/slide124.xml"/><Relationship Id="rId249" Type="http://schemas.openxmlformats.org/officeDocument/2006/relationships/slide" Target="slides/slide166.xml"/><Relationship Id="rId13" Type="http://schemas.openxmlformats.org/officeDocument/2006/relationships/slideMaster" Target="slideMasters/slideMaster13.xml"/><Relationship Id="rId109" Type="http://schemas.openxmlformats.org/officeDocument/2006/relationships/slide" Target="slides/slide26.xml"/><Relationship Id="rId260" Type="http://schemas.openxmlformats.org/officeDocument/2006/relationships/slide" Target="slides/slide177.xml"/><Relationship Id="rId316" Type="http://schemas.openxmlformats.org/officeDocument/2006/relationships/slide" Target="slides/slide233.xml"/><Relationship Id="rId55" Type="http://schemas.openxmlformats.org/officeDocument/2006/relationships/slideMaster" Target="slideMasters/slideMaster55.xml"/><Relationship Id="rId97" Type="http://schemas.openxmlformats.org/officeDocument/2006/relationships/slide" Target="slides/slide14.xml"/><Relationship Id="rId120" Type="http://schemas.openxmlformats.org/officeDocument/2006/relationships/slide" Target="slides/slide37.xml"/><Relationship Id="rId358" Type="http://schemas.openxmlformats.org/officeDocument/2006/relationships/slide" Target="slides/slide275.xml"/><Relationship Id="rId162" Type="http://schemas.openxmlformats.org/officeDocument/2006/relationships/slide" Target="slides/slide79.xml"/><Relationship Id="rId218" Type="http://schemas.openxmlformats.org/officeDocument/2006/relationships/slide" Target="slides/slide135.xml"/><Relationship Id="rId271" Type="http://schemas.openxmlformats.org/officeDocument/2006/relationships/slide" Target="slides/slide188.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48.xml"/><Relationship Id="rId327" Type="http://schemas.openxmlformats.org/officeDocument/2006/relationships/slide" Target="slides/slide244.xml"/><Relationship Id="rId369" Type="http://schemas.openxmlformats.org/officeDocument/2006/relationships/slide" Target="slides/slide286.xml"/><Relationship Id="rId173" Type="http://schemas.openxmlformats.org/officeDocument/2006/relationships/slide" Target="slides/slide90.xml"/><Relationship Id="rId229" Type="http://schemas.openxmlformats.org/officeDocument/2006/relationships/slide" Target="slides/slide146.xml"/><Relationship Id="rId380" Type="http://schemas.openxmlformats.org/officeDocument/2006/relationships/slide" Target="slides/slide297.xml"/><Relationship Id="rId240" Type="http://schemas.openxmlformats.org/officeDocument/2006/relationships/slide" Target="slides/slide157.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17.xml"/><Relationship Id="rId282" Type="http://schemas.openxmlformats.org/officeDocument/2006/relationships/slide" Target="slides/slide199.xml"/><Relationship Id="rId338" Type="http://schemas.openxmlformats.org/officeDocument/2006/relationships/slide" Target="slides/slide255.xml"/><Relationship Id="rId8" Type="http://schemas.openxmlformats.org/officeDocument/2006/relationships/slideMaster" Target="slideMasters/slideMaster8.xml"/><Relationship Id="rId142" Type="http://schemas.openxmlformats.org/officeDocument/2006/relationships/slide" Target="slides/slide59.xml"/><Relationship Id="rId184" Type="http://schemas.openxmlformats.org/officeDocument/2006/relationships/slide" Target="slides/slide101.xml"/><Relationship Id="rId391" Type="http://schemas.openxmlformats.org/officeDocument/2006/relationships/slide" Target="slides/slide308.xml"/><Relationship Id="rId251" Type="http://schemas.openxmlformats.org/officeDocument/2006/relationships/slide" Target="slides/slide168.xml"/><Relationship Id="rId46" Type="http://schemas.openxmlformats.org/officeDocument/2006/relationships/slideMaster" Target="slideMasters/slideMaster46.xml"/><Relationship Id="rId293" Type="http://schemas.openxmlformats.org/officeDocument/2006/relationships/slide" Target="slides/slide210.xml"/><Relationship Id="rId307" Type="http://schemas.openxmlformats.org/officeDocument/2006/relationships/slide" Target="slides/slide224.xml"/><Relationship Id="rId349" Type="http://schemas.openxmlformats.org/officeDocument/2006/relationships/slide" Target="slides/slide266.xml"/><Relationship Id="rId88" Type="http://schemas.openxmlformats.org/officeDocument/2006/relationships/slide" Target="slides/slide5.xml"/><Relationship Id="rId111" Type="http://schemas.openxmlformats.org/officeDocument/2006/relationships/slide" Target="slides/slide28.xml"/><Relationship Id="rId153" Type="http://schemas.openxmlformats.org/officeDocument/2006/relationships/slide" Target="slides/slide70.xml"/><Relationship Id="rId195" Type="http://schemas.openxmlformats.org/officeDocument/2006/relationships/slide" Target="slides/slide112.xml"/><Relationship Id="rId209" Type="http://schemas.openxmlformats.org/officeDocument/2006/relationships/slide" Target="slides/slide126.xml"/><Relationship Id="rId360" Type="http://schemas.openxmlformats.org/officeDocument/2006/relationships/slide" Target="slides/slide277.xml"/><Relationship Id="rId220" Type="http://schemas.openxmlformats.org/officeDocument/2006/relationships/slide" Target="slides/slide137.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79.xml"/><Relationship Id="rId318" Type="http://schemas.openxmlformats.org/officeDocument/2006/relationships/slide" Target="slides/slide235.xml"/><Relationship Id="rId99" Type="http://schemas.openxmlformats.org/officeDocument/2006/relationships/slide" Target="slides/slide16.xml"/><Relationship Id="rId122" Type="http://schemas.openxmlformats.org/officeDocument/2006/relationships/slide" Target="slides/slide39.xml"/><Relationship Id="rId164" Type="http://schemas.openxmlformats.org/officeDocument/2006/relationships/slide" Target="slides/slide81.xml"/><Relationship Id="rId371" Type="http://schemas.openxmlformats.org/officeDocument/2006/relationships/slide" Target="slides/slide288.xml"/><Relationship Id="rId26" Type="http://schemas.openxmlformats.org/officeDocument/2006/relationships/slideMaster" Target="slideMasters/slideMaster26.xml"/><Relationship Id="rId231" Type="http://schemas.openxmlformats.org/officeDocument/2006/relationships/slide" Target="slides/slide148.xml"/><Relationship Id="rId273" Type="http://schemas.openxmlformats.org/officeDocument/2006/relationships/slide" Target="slides/slide190.xml"/><Relationship Id="rId329" Type="http://schemas.openxmlformats.org/officeDocument/2006/relationships/slide" Target="slides/slide246.xml"/><Relationship Id="rId68" Type="http://schemas.openxmlformats.org/officeDocument/2006/relationships/slideMaster" Target="slideMasters/slideMaster68.xml"/><Relationship Id="rId133" Type="http://schemas.openxmlformats.org/officeDocument/2006/relationships/slide" Target="slides/slide50.xml"/><Relationship Id="rId175" Type="http://schemas.openxmlformats.org/officeDocument/2006/relationships/slide" Target="slides/slide92.xml"/><Relationship Id="rId340" Type="http://schemas.openxmlformats.org/officeDocument/2006/relationships/slide" Target="slides/slide257.xml"/><Relationship Id="rId200" Type="http://schemas.openxmlformats.org/officeDocument/2006/relationships/slide" Target="slides/slide117.xml"/><Relationship Id="rId382" Type="http://schemas.openxmlformats.org/officeDocument/2006/relationships/slide" Target="slides/slide299.xml"/><Relationship Id="rId242" Type="http://schemas.openxmlformats.org/officeDocument/2006/relationships/slide" Target="slides/slide159.xml"/><Relationship Id="rId284" Type="http://schemas.openxmlformats.org/officeDocument/2006/relationships/slide" Target="slides/slide201.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3" Type="http://schemas.openxmlformats.org/officeDocument/2006/relationships/oleObject" Target="file:///D:\Users\Saugata\Documents\Postdoc\Papers\Repositories\dramcharacterizationpaper\camera-2019-sigmetrics\figures\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34421667119196"/>
          <c:y val="0.12168575518969223"/>
          <c:w val="0.86758405738075839"/>
          <c:h val="0.42711710541132852"/>
        </c:manualLayout>
      </c:layout>
      <c:lineChart>
        <c:grouping val="standard"/>
        <c:varyColors val="0"/>
        <c:ser>
          <c:idx val="1"/>
          <c:order val="0"/>
          <c:tx>
            <c:strRef>
              <c:f>'OS-IPC'!$F$1</c:f>
              <c:strCache>
                <c:ptCount val="1"/>
                <c:pt idx="0">
                  <c:v>DDR4</c:v>
                </c:pt>
              </c:strCache>
            </c:strRef>
          </c:tx>
          <c:spPr>
            <a:ln w="19050" cap="rnd">
              <a:solidFill>
                <a:schemeClr val="accent1"/>
              </a:solidFill>
              <a:round/>
            </a:ln>
            <a:effectLst/>
          </c:spPr>
          <c:marker>
            <c:symbol val="circle"/>
            <c:size val="5"/>
            <c:spPr>
              <a:noFill/>
              <a:ln w="15875">
                <a:solidFill>
                  <a:schemeClr val="accent1"/>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'OS-IPC'!$F$2:$F$21</c:f>
              <c:numCache>
                <c:formatCode>General</c:formatCode>
                <c:ptCount val="20"/>
                <c:pt idx="0">
                  <c:v>1.0002</c:v>
                </c:pt>
                <c:pt idx="1">
                  <c:v>0.999</c:v>
                </c:pt>
                <c:pt idx="2">
                  <c:v>0.99750000000000005</c:v>
                </c:pt>
                <c:pt idx="3">
                  <c:v>1</c:v>
                </c:pt>
                <c:pt idx="4">
                  <c:v>1</c:v>
                </c:pt>
                <c:pt idx="5">
                  <c:v>1</c:v>
                </c:pt>
                <c:pt idx="6">
                  <c:v>1</c:v>
                </c:pt>
                <c:pt idx="7">
                  <c:v>0.99519999999999997</c:v>
                </c:pt>
                <c:pt idx="8">
                  <c:v>0.99370000000000003</c:v>
                </c:pt>
                <c:pt idx="9">
                  <c:v>0.99350000000000005</c:v>
                </c:pt>
                <c:pt idx="10">
                  <c:v>0.99339999999999995</c:v>
                </c:pt>
                <c:pt idx="11">
                  <c:v>0.99319999999999997</c:v>
                </c:pt>
                <c:pt idx="12">
                  <c:v>1.0017</c:v>
                </c:pt>
                <c:pt idx="13">
                  <c:v>1.0083</c:v>
                </c:pt>
                <c:pt idx="14">
                  <c:v>1.008</c:v>
                </c:pt>
                <c:pt idx="15">
                  <c:v>1.0074000000000001</c:v>
                </c:pt>
                <c:pt idx="16">
                  <c:v>0.99380000000000002</c:v>
                </c:pt>
                <c:pt idx="17">
                  <c:v>0.999</c:v>
                </c:pt>
                <c:pt idx="18">
                  <c:v>0.99399999999999999</c:v>
                </c:pt>
                <c:pt idx="19">
                  <c:v>0.99550000000000005</c:v>
                </c:pt>
              </c:numCache>
            </c:numRef>
          </c:val>
          <c:smooth val="0"/>
          <c:extLst>
            <c:ext xmlns:c16="http://schemas.microsoft.com/office/drawing/2014/chart" uri="{C3380CC4-5D6E-409C-BE32-E72D297353CC}">
              <c16:uniqueId val="{00000000-1179-4083-A315-1ED978CE30E1}"/>
            </c:ext>
          </c:extLst>
        </c:ser>
        <c:ser>
          <c:idx val="2"/>
          <c:order val="1"/>
          <c:tx>
            <c:strRef>
              <c:f>'OS-IPC'!$G$1</c:f>
              <c:strCache>
                <c:ptCount val="1"/>
                <c:pt idx="0">
                  <c:v>GDDR5</c:v>
                </c:pt>
              </c:strCache>
            </c:strRef>
          </c:tx>
          <c:spPr>
            <a:ln w="19050" cap="rnd">
              <a:solidFill>
                <a:schemeClr val="accent6"/>
              </a:solidFill>
              <a:round/>
            </a:ln>
            <a:effectLst/>
          </c:spPr>
          <c:marker>
            <c:symbol val="triangle"/>
            <c:size val="5"/>
            <c:spPr>
              <a:noFill/>
              <a:ln w="15875">
                <a:solidFill>
                  <a:schemeClr val="accent6"/>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'OS-IPC'!$G$2:$G$21</c:f>
              <c:numCache>
                <c:formatCode>General</c:formatCode>
                <c:ptCount val="20"/>
                <c:pt idx="0">
                  <c:v>1.0033000000000001</c:v>
                </c:pt>
                <c:pt idx="1">
                  <c:v>1.0125</c:v>
                </c:pt>
                <c:pt idx="2">
                  <c:v>1.1306</c:v>
                </c:pt>
                <c:pt idx="3">
                  <c:v>1.0011000000000001</c:v>
                </c:pt>
                <c:pt idx="4">
                  <c:v>1.0012000000000001</c:v>
                </c:pt>
                <c:pt idx="5">
                  <c:v>1.0011000000000001</c:v>
                </c:pt>
                <c:pt idx="6">
                  <c:v>1.0011000000000001</c:v>
                </c:pt>
                <c:pt idx="7">
                  <c:v>1.0266</c:v>
                </c:pt>
                <c:pt idx="8">
                  <c:v>1.0328999999999999</c:v>
                </c:pt>
                <c:pt idx="9">
                  <c:v>1.0356000000000001</c:v>
                </c:pt>
                <c:pt idx="10">
                  <c:v>1.0347</c:v>
                </c:pt>
                <c:pt idx="11">
                  <c:v>1.0344</c:v>
                </c:pt>
                <c:pt idx="12">
                  <c:v>1.0577000000000001</c:v>
                </c:pt>
                <c:pt idx="13">
                  <c:v>1.0519000000000001</c:v>
                </c:pt>
                <c:pt idx="14">
                  <c:v>1.0523</c:v>
                </c:pt>
                <c:pt idx="15">
                  <c:v>1.0513999999999999</c:v>
                </c:pt>
                <c:pt idx="16">
                  <c:v>1.1046</c:v>
                </c:pt>
                <c:pt idx="17">
                  <c:v>1.103</c:v>
                </c:pt>
                <c:pt idx="18">
                  <c:v>1.1076999999999999</c:v>
                </c:pt>
                <c:pt idx="19">
                  <c:v>1.1242000000000001</c:v>
                </c:pt>
              </c:numCache>
            </c:numRef>
          </c:val>
          <c:smooth val="0"/>
          <c:extLst>
            <c:ext xmlns:c16="http://schemas.microsoft.com/office/drawing/2014/chart" uri="{C3380CC4-5D6E-409C-BE32-E72D297353CC}">
              <c16:uniqueId val="{00000001-1179-4083-A315-1ED978CE30E1}"/>
            </c:ext>
          </c:extLst>
        </c:ser>
        <c:ser>
          <c:idx val="3"/>
          <c:order val="2"/>
          <c:tx>
            <c:strRef>
              <c:f>'OS-IPC'!$H$1</c:f>
              <c:strCache>
                <c:ptCount val="1"/>
                <c:pt idx="0">
                  <c:v>HBM</c:v>
                </c:pt>
              </c:strCache>
            </c:strRef>
          </c:tx>
          <c:spPr>
            <a:ln w="19050" cap="rnd">
              <a:solidFill>
                <a:schemeClr val="accent3">
                  <a:lumMod val="75000"/>
                </a:schemeClr>
              </a:solidFill>
              <a:round/>
            </a:ln>
            <a:effectLst/>
          </c:spPr>
          <c:marker>
            <c:symbol val="plus"/>
            <c:size val="5"/>
            <c:spPr>
              <a:noFill/>
              <a:ln w="15875">
                <a:solidFill>
                  <a:schemeClr val="accent3">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'OS-IPC'!$H$2:$H$21</c:f>
              <c:numCache>
                <c:formatCode>General</c:formatCode>
                <c:ptCount val="20"/>
                <c:pt idx="0">
                  <c:v>0.99580000000000002</c:v>
                </c:pt>
                <c:pt idx="1">
                  <c:v>1.0007999999999999</c:v>
                </c:pt>
                <c:pt idx="2">
                  <c:v>1.0849</c:v>
                </c:pt>
                <c:pt idx="3">
                  <c:v>0.99939999999999996</c:v>
                </c:pt>
                <c:pt idx="4">
                  <c:v>0.99929999999999997</c:v>
                </c:pt>
                <c:pt idx="5">
                  <c:v>0.999</c:v>
                </c:pt>
                <c:pt idx="6">
                  <c:v>0.99919999999999998</c:v>
                </c:pt>
                <c:pt idx="7">
                  <c:v>1.0135000000000001</c:v>
                </c:pt>
                <c:pt idx="8">
                  <c:v>1.0163</c:v>
                </c:pt>
                <c:pt idx="9">
                  <c:v>1.0206</c:v>
                </c:pt>
                <c:pt idx="10">
                  <c:v>1.0177</c:v>
                </c:pt>
                <c:pt idx="11">
                  <c:v>1.0179</c:v>
                </c:pt>
                <c:pt idx="12">
                  <c:v>0.99070000000000003</c:v>
                </c:pt>
                <c:pt idx="13">
                  <c:v>0.96789999999999998</c:v>
                </c:pt>
                <c:pt idx="14">
                  <c:v>0.96479999999999999</c:v>
                </c:pt>
                <c:pt idx="15">
                  <c:v>0.9657</c:v>
                </c:pt>
                <c:pt idx="16">
                  <c:v>1.1134999999999999</c:v>
                </c:pt>
                <c:pt idx="17">
                  <c:v>1.0660000000000001</c:v>
                </c:pt>
                <c:pt idx="18">
                  <c:v>1.1202000000000001</c:v>
                </c:pt>
                <c:pt idx="19">
                  <c:v>1.1205000000000001</c:v>
                </c:pt>
              </c:numCache>
            </c:numRef>
          </c:val>
          <c:smooth val="0"/>
          <c:extLst>
            <c:ext xmlns:c16="http://schemas.microsoft.com/office/drawing/2014/chart" uri="{C3380CC4-5D6E-409C-BE32-E72D297353CC}">
              <c16:uniqueId val="{00000002-1179-4083-A315-1ED978CE30E1}"/>
            </c:ext>
          </c:extLst>
        </c:ser>
        <c:ser>
          <c:idx val="4"/>
          <c:order val="3"/>
          <c:tx>
            <c:strRef>
              <c:f>'OS-IPC'!$I$1</c:f>
              <c:strCache>
                <c:ptCount val="1"/>
                <c:pt idx="0">
                  <c:v>HMC</c:v>
                </c:pt>
              </c:strCache>
            </c:strRef>
          </c:tx>
          <c:spPr>
            <a:ln w="19050" cap="rnd">
              <a:solidFill>
                <a:schemeClr val="accent2">
                  <a:lumMod val="75000"/>
                </a:schemeClr>
              </a:solidFill>
              <a:round/>
            </a:ln>
            <a:effectLst/>
          </c:spPr>
          <c:marker>
            <c:symbol val="x"/>
            <c:size val="5"/>
            <c:spPr>
              <a:noFill/>
              <a:ln w="15875">
                <a:solidFill>
                  <a:schemeClr val="accent2">
                    <a:lumMod val="75000"/>
                  </a:schemeClr>
                </a:solidFill>
              </a:ln>
              <a:effectLst/>
            </c:spPr>
          </c:marker>
          <c:cat>
            <c:strRef>
              <c:f>'OS-IPC'!$C$2:$C$21</c:f>
              <c:strCache>
                <c:ptCount val="20"/>
                <c:pt idx="0">
                  <c:v>shell (0.2)</c:v>
                </c:pt>
                <c:pt idx="1">
                  <c:v>bootup (1.1)</c:v>
                </c:pt>
                <c:pt idx="2">
                  <c:v>forkbench (49.5)</c:v>
                </c:pt>
                <c:pt idx="3">
                  <c:v>UDP_RR (0.1)</c:v>
                </c:pt>
                <c:pt idx="4">
                  <c:v>TCP_RR (0.1)</c:v>
                </c:pt>
                <c:pt idx="5">
                  <c:v>UDP_STREAM (0.1)</c:v>
                </c:pt>
                <c:pt idx="6">
                  <c:v>TCP_STREAM (0.1)</c:v>
                </c:pt>
                <c:pt idx="7">
                  <c:v>Test 4 (3.4)</c:v>
                </c:pt>
                <c:pt idx="8">
                  <c:v>Test 11 (4.5)</c:v>
                </c:pt>
                <c:pt idx="9">
                  <c:v>Test 10 (4.7)</c:v>
                </c:pt>
                <c:pt idx="10">
                  <c:v>Test 9 (4.7)</c:v>
                </c:pt>
                <c:pt idx="11">
                  <c:v>Test 8 (4.7)</c:v>
                </c:pt>
                <c:pt idx="12">
                  <c:v>Test 5 (10.1)</c:v>
                </c:pt>
                <c:pt idx="13">
                  <c:v>Test 3 (13.3)</c:v>
                </c:pt>
                <c:pt idx="14">
                  <c:v>Test 1 (13.6)</c:v>
                </c:pt>
                <c:pt idx="15">
                  <c:v>Test 7 (13.7)</c:v>
                </c:pt>
                <c:pt idx="16">
                  <c:v>Test 12 (15.4)</c:v>
                </c:pt>
                <c:pt idx="17">
                  <c:v>Test 2 (15.6)</c:v>
                </c:pt>
                <c:pt idx="18">
                  <c:v>Test 0 (15.7)</c:v>
                </c:pt>
                <c:pt idx="19">
                  <c:v>Test 6 (16.5)</c:v>
                </c:pt>
              </c:strCache>
            </c:strRef>
          </c:cat>
          <c:val>
            <c:numRef>
              <c:f>'OS-IPC'!$I$2:$I$21</c:f>
              <c:numCache>
                <c:formatCode>General</c:formatCode>
                <c:ptCount val="20"/>
                <c:pt idx="0">
                  <c:v>0.98899999999999999</c:v>
                </c:pt>
                <c:pt idx="1">
                  <c:v>0.96409999999999996</c:v>
                </c:pt>
                <c:pt idx="2">
                  <c:v>0.97209999999999996</c:v>
                </c:pt>
                <c:pt idx="3">
                  <c:v>0.99739999999999995</c:v>
                </c:pt>
                <c:pt idx="4">
                  <c:v>0.99750000000000005</c:v>
                </c:pt>
                <c:pt idx="5">
                  <c:v>0.99670000000000003</c:v>
                </c:pt>
                <c:pt idx="6">
                  <c:v>0.99660000000000004</c:v>
                </c:pt>
                <c:pt idx="7">
                  <c:v>1.0190999999999999</c:v>
                </c:pt>
                <c:pt idx="8">
                  <c:v>1.0233000000000001</c:v>
                </c:pt>
                <c:pt idx="9">
                  <c:v>1.03</c:v>
                </c:pt>
                <c:pt idx="10">
                  <c:v>1.0261</c:v>
                </c:pt>
                <c:pt idx="11">
                  <c:v>1.0255000000000001</c:v>
                </c:pt>
                <c:pt idx="12">
                  <c:v>0.87190000000000001</c:v>
                </c:pt>
                <c:pt idx="13">
                  <c:v>0.86329999999999996</c:v>
                </c:pt>
                <c:pt idx="14">
                  <c:v>0.8548</c:v>
                </c:pt>
                <c:pt idx="15">
                  <c:v>0.86070000000000002</c:v>
                </c:pt>
                <c:pt idx="16">
                  <c:v>0.98099999999999998</c:v>
                </c:pt>
                <c:pt idx="17">
                  <c:v>0.94099999999999995</c:v>
                </c:pt>
                <c:pt idx="18">
                  <c:v>0.98670000000000002</c:v>
                </c:pt>
                <c:pt idx="19">
                  <c:v>0.98109999999999997</c:v>
                </c:pt>
              </c:numCache>
            </c:numRef>
          </c:val>
          <c:smooth val="0"/>
          <c:extLst>
            <c:ext xmlns:c16="http://schemas.microsoft.com/office/drawing/2014/chart" uri="{C3380CC4-5D6E-409C-BE32-E72D297353CC}">
              <c16:uniqueId val="{00000003-1179-4083-A315-1ED978CE30E1}"/>
            </c:ext>
          </c:extLst>
        </c:ser>
        <c:dLbls>
          <c:showLegendKey val="0"/>
          <c:showVal val="0"/>
          <c:showCatName val="0"/>
          <c:showSerName val="0"/>
          <c:showPercent val="0"/>
          <c:showBubbleSize val="0"/>
        </c:dLbls>
        <c:marker val="1"/>
        <c:smooth val="0"/>
        <c:axId val="694360000"/>
        <c:axId val="694380384"/>
      </c:lineChart>
      <c:catAx>
        <c:axId val="694360000"/>
        <c:scaling>
          <c:orientation val="minMax"/>
        </c:scaling>
        <c:delete val="0"/>
        <c:axPos val="b"/>
        <c:majorGridlines>
          <c:spPr>
            <a:ln w="9525" cap="flat" cmpd="sng" algn="ctr">
              <a:noFill/>
              <a:round/>
            </a:ln>
            <a:effectLst/>
          </c:spPr>
        </c:majorGridlines>
        <c:numFmt formatCode="General" sourceLinked="1"/>
        <c:majorTickMark val="none"/>
        <c:minorTickMark val="cross"/>
        <c:tickLblPos val="nextTo"/>
        <c:spPr>
          <a:noFill/>
          <a:ln w="952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4380384"/>
        <c:crosses val="autoZero"/>
        <c:auto val="1"/>
        <c:lblAlgn val="ctr"/>
        <c:lblOffset val="100"/>
        <c:noMultiLvlLbl val="0"/>
      </c:catAx>
      <c:valAx>
        <c:axId val="694380384"/>
        <c:scaling>
          <c:orientation val="minMax"/>
          <c:max val="1.2"/>
          <c:min val="0.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Speedup</a:t>
                </a:r>
              </a:p>
            </c:rich>
          </c:tx>
          <c:layout>
            <c:manualLayout>
              <c:xMode val="edge"/>
              <c:yMode val="edge"/>
              <c:x val="1.5763078106615983E-2"/>
              <c:y val="0.188042237294595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4360000"/>
        <c:crosses val="autoZero"/>
        <c:crossBetween val="between"/>
        <c:majorUnit val="0.1"/>
      </c:valAx>
      <c:spPr>
        <a:noFill/>
        <a:ln>
          <a:solidFill>
            <a:schemeClr val="tx1"/>
          </a:solidFill>
        </a:ln>
        <a:effectLst/>
      </c:spPr>
    </c:plotArea>
    <c:legend>
      <c:legendPos val="t"/>
      <c:layout>
        <c:manualLayout>
          <c:xMode val="edge"/>
          <c:yMode val="edge"/>
          <c:x val="0.13022290635427686"/>
          <c:y val="3.0303030303030304E-2"/>
          <c:w val="0.84852338161440855"/>
          <c:h val="9.745287520878070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600"/>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0.10345</cdr:x>
      <cdr:y>0.33242</cdr:y>
    </cdr:from>
    <cdr:to>
      <cdr:x>0.9817</cdr:x>
      <cdr:y>0.33242</cdr:y>
    </cdr:to>
    <cdr:cxnSp macro="">
      <cdr:nvCxnSpPr>
        <cdr:cNvPr id="2" name="Straight Connector 1">
          <a:extLst xmlns:a="http://schemas.openxmlformats.org/drawingml/2006/main">
            <a:ext uri="{FF2B5EF4-FFF2-40B4-BE49-F238E27FC236}">
              <a16:creationId xmlns:a16="http://schemas.microsoft.com/office/drawing/2014/main" id="{5B9D220D-D202-F741-B460-64E2A645BF5B}"/>
            </a:ext>
          </a:extLst>
        </cdr:cNvPr>
        <cdr:cNvCxnSpPr/>
      </cdr:nvCxnSpPr>
      <cdr:spPr>
        <a:xfrm xmlns:a="http://schemas.openxmlformats.org/drawingml/2006/main">
          <a:off x="914400" y="959389"/>
          <a:ext cx="7763043" cy="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cdr:x>
      <cdr:y>0.96298</cdr:y>
    </cdr:from>
    <cdr:to>
      <cdr:x>0.41221</cdr:x>
      <cdr:y>0.96298</cdr:y>
    </cdr:to>
    <cdr:cxnSp macro="">
      <cdr:nvCxnSpPr>
        <cdr:cNvPr id="3" name="Straight Connector 2">
          <a:extLst xmlns:a="http://schemas.openxmlformats.org/drawingml/2006/main">
            <a:ext uri="{FF2B5EF4-FFF2-40B4-BE49-F238E27FC236}">
              <a16:creationId xmlns:a16="http://schemas.microsoft.com/office/drawing/2014/main" id="{1B964EC0-CEAE-C040-9D7C-CF9B759DC831}"/>
            </a:ext>
          </a:extLst>
        </cdr:cNvPr>
        <cdr:cNvCxnSpPr/>
      </cdr:nvCxnSpPr>
      <cdr:spPr>
        <a:xfrm xmlns:a="http://schemas.openxmlformats.org/drawingml/2006/main">
          <a:off x="2209800" y="2779233"/>
          <a:ext cx="143380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0.27669</cdr:x>
      <cdr:y>0.9526</cdr:y>
    </cdr:from>
    <cdr:to>
      <cdr:x>0.38552</cdr:x>
      <cdr:y>0.9889</cdr:y>
    </cdr:to>
    <cdr:sp macro="" textlink="">
      <cdr:nvSpPr>
        <cdr:cNvPr id="4" name="TextBox 2"/>
        <cdr:cNvSpPr txBox="1"/>
      </cdr:nvSpPr>
      <cdr:spPr>
        <a:xfrm xmlns:a="http://schemas.openxmlformats.org/drawingml/2006/main">
          <a:off x="2445718" y="2749273"/>
          <a:ext cx="961970" cy="104765"/>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Netperf</a:t>
          </a:r>
          <a:endParaRPr lang="en-US" sz="1800" b="1" dirty="0"/>
        </a:p>
      </cdr:txBody>
    </cdr:sp>
  </cdr:relSizeAnchor>
  <cdr:relSizeAnchor xmlns:cdr="http://schemas.openxmlformats.org/drawingml/2006/chartDrawing">
    <cdr:from>
      <cdr:x>0.43673</cdr:x>
      <cdr:y>0.96298</cdr:y>
    </cdr:from>
    <cdr:to>
      <cdr:x>0.9624</cdr:x>
      <cdr:y>0.96298</cdr:y>
    </cdr:to>
    <cdr:cxnSp macro="">
      <cdr:nvCxnSpPr>
        <cdr:cNvPr id="5" name="Straight Connector 4">
          <a:extLst xmlns:a="http://schemas.openxmlformats.org/drawingml/2006/main">
            <a:ext uri="{FF2B5EF4-FFF2-40B4-BE49-F238E27FC236}">
              <a16:creationId xmlns:a16="http://schemas.microsoft.com/office/drawing/2014/main" id="{BC302B24-9066-8244-98D4-14605F143FF1}"/>
            </a:ext>
          </a:extLst>
        </cdr:cNvPr>
        <cdr:cNvCxnSpPr/>
      </cdr:nvCxnSpPr>
      <cdr:spPr>
        <a:xfrm xmlns:a="http://schemas.openxmlformats.org/drawingml/2006/main">
          <a:off x="3860310" y="2779233"/>
          <a:ext cx="4646503"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0.57759</cdr:x>
      <cdr:y>0.90872</cdr:y>
    </cdr:from>
    <cdr:to>
      <cdr:x>0.82277</cdr:x>
      <cdr:y>1</cdr:y>
    </cdr:to>
    <cdr:sp macro="" textlink="">
      <cdr:nvSpPr>
        <cdr:cNvPr id="6" name="TextBox 2"/>
        <cdr:cNvSpPr txBox="1"/>
      </cdr:nvSpPr>
      <cdr:spPr>
        <a:xfrm xmlns:a="http://schemas.openxmlformats.org/drawingml/2006/main">
          <a:off x="5105400" y="2622629"/>
          <a:ext cx="2167195" cy="263446"/>
        </a:xfrm>
        <a:prstGeom xmlns:a="http://schemas.openxmlformats.org/drawingml/2006/main" prst="rect">
          <a:avLst/>
        </a:prstGeom>
        <a:solidFill xmlns:a="http://schemas.openxmlformats.org/drawingml/2006/main">
          <a:schemeClr val="bg1"/>
        </a:solidFill>
      </cdr:spPr>
      <cdr:txBody>
        <a:bodyPr xmlns:a="http://schemas.openxmlformats.org/drawingml/2006/main" wrap="none" t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a:t>IOZone</a:t>
          </a:r>
          <a:r>
            <a:rPr lang="en-US" sz="1800" b="1" dirty="0"/>
            <a:t>, 64MB File</a:t>
          </a: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1/17/21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1/17/21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301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5088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FE2350-F2DF-964B-A38F-A60565610F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76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23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443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our three key takeaways from our experimental characterization, we find that </a:t>
            </a:r>
          </a:p>
          <a:p>
            <a:endParaRPr lang="en-US" dirty="0"/>
          </a:p>
          <a:p>
            <a:r>
              <a:rPr lang="en-US" dirty="0"/>
              <a:t>[CLICK] First, chips of newer DRAM technology nodes are more vulnerable to </a:t>
            </a:r>
            <a:r>
              <a:rPr lang="en-US" dirty="0" err="1"/>
              <a:t>RowHammer</a:t>
            </a:r>
            <a:endParaRPr lang="en-US" dirty="0"/>
          </a:p>
          <a:p>
            <a:endParaRPr lang="en-US" dirty="0"/>
          </a:p>
          <a:p>
            <a:r>
              <a:rPr lang="en-US" dirty="0"/>
              <a:t>[CLICK] Second,  there are chips today whose weakest cells fail after only 4800 hammers </a:t>
            </a:r>
          </a:p>
          <a:p>
            <a:endParaRPr lang="en-US" dirty="0"/>
          </a:p>
          <a:p>
            <a:r>
              <a:rPr lang="en-US" dirty="0"/>
              <a:t>[CLICK] Third, chips of newer DRAM technology nodes can exhibit </a:t>
            </a:r>
            <a:r>
              <a:rPr lang="en-US" dirty="0" err="1"/>
              <a:t>RowHammer</a:t>
            </a:r>
            <a:r>
              <a:rPr lang="en-US" dirty="0"/>
              <a:t> bit flips in more rows and farther away from the victim row</a:t>
            </a:r>
          </a:p>
          <a:p>
            <a:endParaRPr lang="en-US" dirty="0"/>
          </a:p>
          <a:p>
            <a:endParaRPr lang="en-US" dirty="0"/>
          </a:p>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11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93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92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a:t>
            </a:fld>
            <a:endParaRPr lang="en-US"/>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94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45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2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19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00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875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18432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559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offers high memory capacity at low cost. </a:t>
            </a:r>
          </a:p>
          <a:p>
            <a:r>
              <a:rPr lang="en-US" dirty="0"/>
              <a:t>However, process technology scaling introduces three key challenges to DRAM [CLICK] </a:t>
            </a:r>
          </a:p>
          <a:p>
            <a:r>
              <a:rPr lang="en-US" dirty="0"/>
              <a:t>First, high DRAM access latency is a bottleneck for improving system performance and energy efficiency. [CLICK]</a:t>
            </a:r>
          </a:p>
          <a:p>
            <a:r>
              <a:rPr lang="en-US" dirty="0"/>
              <a:t>Second, as the number of cells in a DRAM chip increase, DRAM refresh overheads incur more performance and energy overheads. [CLICK]</a:t>
            </a:r>
          </a:p>
          <a:p>
            <a:r>
              <a:rPr lang="en-US" dirty="0"/>
              <a:t>Third, as process technology shrinks, DRAM cells become smaller and get closer to each other. The increasing interference between cells exposes DRAM to vulnerabilities such as </a:t>
            </a:r>
            <a:r>
              <a:rPr lang="en-US" dirty="0" err="1"/>
              <a:t>RowHammer</a:t>
            </a:r>
            <a:r>
              <a:rPr lang="en-US" dirty="0"/>
              <a:t>, which reduce DRAM reliability.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467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DRAM chip is composed of multiple subarrays. DRAM cells in a subarray are organized as two-dimensional array.</a:t>
            </a:r>
          </a:p>
          <a:p>
            <a:r>
              <a:rPr lang="en-US" dirty="0"/>
              <a:t>To access a cell, a DRAM row has to be activated. [CLICK] A row activation results in loading the row’s data into the sense amplifiers, where read and write operations can be performed.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833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 scaling challenges of conventional DRAM, we propose a flexible substrate which we call CROW.</a:t>
            </a:r>
          </a:p>
          <a:p>
            <a:endParaRPr lang="en-US" dirty="0"/>
          </a:p>
          <a:p>
            <a:r>
              <a:rPr lang="en-US" dirty="0"/>
              <a:t>CROW slightly modifies the DRAM subarray by introducing copy rows in addition to the regular rows in conventional DRAM. The copy rows have their own address decoders and they can be activated independently from the regular rows. </a:t>
            </a:r>
          </a:p>
          <a:p>
            <a:endParaRPr lang="en-US" dirty="0"/>
          </a:p>
          <a:p>
            <a:r>
              <a:rPr lang="en-US" dirty="0"/>
              <a:t>The CROW substrate enables two key operations. [CLICK] </a:t>
            </a:r>
          </a:p>
          <a:p>
            <a:r>
              <a:rPr lang="en-US" dirty="0"/>
              <a:t>First, it enables duplicating an entire regular row to a copy row within the subarray. This operation is simply performed by following a regular row activation with a copy row activation. [CLICK]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 enables simultaneously activating a regular row and a copy row. If the two rows contain the same data, this operation results in low latency activation. This is because two rows share more charge with the sense amplifiers and as a result the sense amplifiers operate faster.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85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CROW substrate is flexible and can be used to enable a variety of mechanisms. </a:t>
            </a:r>
          </a:p>
          <a:p>
            <a:r>
              <a:rPr lang="en-US" dirty="0"/>
              <a:t>In this work, we discuss and evaluate two mechanisms. First, [CLICK] CROW-cache enables low-latency access to the most recently activated regular rows in every subarray. To do so, [CLICK] CROW-cache</a:t>
            </a:r>
          </a:p>
          <a:p>
            <a:r>
              <a:rPr lang="en-US" dirty="0"/>
              <a:t>makes a copy of the activated regular row into an available copy row. During a subsequent access to the same regular row, [CLICK] CROW-cache simultaneously activates both the regular and copy row to reduce activation latency.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CROW-ref mitigates DRAM refresh overhead by avoiding storing any data in retention-weak rows such that the entire DRAM chip can use a longer refresh interval. [CLICK] CROW-ref simply remaps weak regular DRAM rows to strong copy rows and the memory controller activates the corresponding copy row instead of the weak regular 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come to my talk to learn more about these mechanisms.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talk, we will also briefly discuss a third mechanism for mitigating </a:t>
            </a:r>
            <a:r>
              <a:rPr lang="en-US" dirty="0" err="1"/>
              <a:t>RowHammer</a:t>
            </a:r>
            <a:r>
              <a:rPr lang="en-US" dirty="0"/>
              <a:t> errors.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 future work exploits CROW to devise more use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915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CROW-cache and CROW-ref are complementary to each other. Averaged across 20 four-core memory intensive workloads, the combination of CROW-cache and CROW-ref improves performance by 20.0% and reduces DRAM energy by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CROW provides such performance and energy benefits with a small hardware overhead in the DRAM chip and the memory controller.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465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Haocong. I will be presenting CLR-DRAM, a low cost DRAM architecture that enables a dynamic capacity-latency trade-off.</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53668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706079d96_65_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706079d96_6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This work is motivated by the fact that workloads and systems have varying main memory capacity and latency demands.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However, commodity DRAM, as the prevalent technology for the main memory, makes a static capacity-latency trade-off at design-time.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As a result,  existing systems miss opportunities to improve performance by adapting to changes in main memory capacity and latency demands.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[Click] Therefore, our goal is to enable a dynamic DRAM capacity-latency trade-off at a fine granularity (that is, a single DRAM row), as shown pictorially in this figure.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443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82bbd4c47_7_1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82bbd4c47_7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[Click] To this end, we propose CLR-DRAM, which stands for capacity-latency reconfigurable DRAM.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CLR-DRAM is a low cost DRAM architecture that enables a single DRAM row to dynamically switch between either max-capacity or high-performance mode.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The key idea of CLR-DRAM is to enable dynamic configurability of the connections between DRAM cells and sense amplifiers in the [Click] density-optimized open-bitline architecture, which is shown on the left.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To do so, CLR-DRAM, which is shown on the right, adds two types of small isolation transistors, called Type 1 and Type 2 bitline mode select transistors to enhance the connectivity between DRAM cells and sense amplifiers.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103661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82bbd4c47_22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82bbd4c47_2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[Click] For a row to operate in max-capacity mode, CLR-DRAM enables Type 1 and disables Type 2 bitline mode select transistors to mimic exactly the same cell-to-SA connections as in the open-bitline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[Click] Doing so enables every single DRAM cell and its sense amplifier in a max-capacity row to operate individually,  achieving the same storage capacity as a row in the conventional density-optimized open-bitline architecture.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For a row to operate in high-performance mode, CLR-DRAM enables both types of bitline mode select transistors to enable two kinds of coupled operations simultaneously.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First, two adjacent DRAM cells in a row are coupled to operate as a single logical cell because they are connected to both ports of the same sense amplifier.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[Click]  Second, two sense amplifiers, which originally served the two adjacent cells individually, are now coupled to operate as a single logical sense amplifier because the logical cell is connected to both the two sense amplifiers.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[Click]  A high-performance mode row has reduced access latency and refresh overhead via these coupled cell and sense amplifier operations.</a:t>
            </a:r>
            <a:endParaRPr>
              <a:solidFill>
                <a:schemeClr val="dk1"/>
              </a:solidFill>
            </a:endParaRPr>
          </a:p>
        </p:txBody>
      </p:sp>
    </p:spTree>
    <p:extLst>
      <p:ext uri="{BB962C8B-B14F-4D97-AF65-F5344CB8AC3E}">
        <p14:creationId xmlns:p14="http://schemas.microsoft.com/office/powerpoint/2010/main" val="161485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80904148a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80904148a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[Click] Our SPICE simulations show that CLR-DRAM significantly reduces all four major DRAM access latencies, ranging from 35.2% to 64.2%</a:t>
            </a:r>
            <a:endParaRPr/>
          </a:p>
          <a:p>
            <a:pPr marL="0" lvl="0" indent="0" algn="l" rtl="0">
              <a:spcBef>
                <a:spcPts val="0"/>
              </a:spcBef>
              <a:spcAft>
                <a:spcPts val="0"/>
              </a:spcAft>
              <a:buNone/>
            </a:pPr>
            <a:r>
              <a:rPr lang="en">
                <a:solidFill>
                  <a:schemeClr val="dk1"/>
                </a:solidFill>
              </a:rPr>
              <a:t>[Click] </a:t>
            </a:r>
            <a:r>
              <a:rPr lang="en"/>
              <a:t>Our system level evaluation shows that CLR-DRAM improves system performance by 18.6%, saves DRAM energy by 29.7% and reduces DRAM refresh energy by 66.1%.</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[Click] </a:t>
            </a:r>
            <a:r>
              <a:rPr lang="en"/>
              <a:t>We hope that CLR-DRAM can be exploited to develop more flexible systems that can adapt to the diverse and changing DRAM capacity and latency demands of workloads.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66565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3.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9.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9.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1.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1/17/21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2021. 1. 17.</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2021. 1. 17.</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2021. 1. 17.</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2021. 1. 17.</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1/17/21</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1/17/21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1/17/21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1/17/21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1/17/21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1/17/21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1/17/21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1/17/21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1/17/21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1/17/21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1/17/21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1/17/21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1/17/21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1/17/21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1/17/21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1/17/21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1/17/21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1/17/21</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1/17/21</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1/17/21</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1/17/21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1/17/21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1/17/21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1/17/21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1/17/21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1/17/21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1/17/21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1/17/21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1/17/21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1/17/21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1/17/21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1/17/21</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1/17/21</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1/17/21</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1/17/21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1/17/21</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1/17/21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1/17/21</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94356254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192264395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987776973"/>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20582336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752734345"/>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143612095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61411367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41790388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103999621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20579763"/>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455395606"/>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949511410"/>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4802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5131396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8AD672FA-6339-CE41-9F07-09C3D4EAFFEB}"/>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8A9478E9-6D3F-3141-A5A1-C884727CF6F8}"/>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7CA3EB0D-EA22-834D-9D29-4A066205305E}"/>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F2025DFA-C983-F343-95CF-857FE2DECA67}"/>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3485F640-0DE9-0C43-B145-E80A4A815CB6}"/>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863ED2B-36DB-A641-AB6F-11943435264D}"/>
              </a:ext>
            </a:extLst>
          </p:cNvPr>
          <p:cNvSpPr>
            <a:spLocks noGrp="1" noChangeArrowheads="1"/>
          </p:cNvSpPr>
          <p:nvPr>
            <p:ph type="sldNum" sz="quarter" idx="12"/>
          </p:nvPr>
        </p:nvSpPr>
        <p:spPr/>
        <p:txBody>
          <a:bodyPr/>
          <a:lstStyle>
            <a:lvl1pPr>
              <a:defRPr sz="1200"/>
            </a:lvl1pPr>
          </a:lstStyle>
          <a:p>
            <a:pPr>
              <a:defRPr/>
            </a:pPr>
            <a:fld id="{1DD8A012-9FFD-AF43-993B-1B5111DE884D}" type="slidenum">
              <a:rPr lang="en-US" altLang="en-US"/>
              <a:pPr>
                <a:defRPr/>
              </a:pPr>
              <a:t>‹#›</a:t>
            </a:fld>
            <a:endParaRPr lang="en-US" altLang="en-US"/>
          </a:p>
        </p:txBody>
      </p:sp>
    </p:spTree>
    <p:extLst>
      <p:ext uri="{BB962C8B-B14F-4D97-AF65-F5344CB8AC3E}">
        <p14:creationId xmlns:p14="http://schemas.microsoft.com/office/powerpoint/2010/main" val="235515966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87A28DB-EB70-C549-9CBF-EC5A384A4B5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7420B76-A099-C64B-9B67-800067521FE6}"/>
              </a:ext>
            </a:extLst>
          </p:cNvPr>
          <p:cNvSpPr>
            <a:spLocks noGrp="1" noChangeArrowheads="1"/>
          </p:cNvSpPr>
          <p:nvPr>
            <p:ph type="sldNum" sz="quarter" idx="11"/>
          </p:nvPr>
        </p:nvSpPr>
        <p:spPr>
          <a:ln/>
        </p:spPr>
        <p:txBody>
          <a:bodyPr/>
          <a:lstStyle>
            <a:lvl1pPr>
              <a:defRPr/>
            </a:lvl1pPr>
          </a:lstStyle>
          <a:p>
            <a:pPr>
              <a:defRPr/>
            </a:pPr>
            <a:fld id="{2F90E66B-D170-A84B-AD98-A0D06085EB20}" type="slidenum">
              <a:rPr lang="en-US" altLang="en-US"/>
              <a:pPr>
                <a:defRPr/>
              </a:pPr>
              <a:t>‹#›</a:t>
            </a:fld>
            <a:endParaRPr lang="en-US" altLang="en-US"/>
          </a:p>
        </p:txBody>
      </p:sp>
    </p:spTree>
    <p:extLst>
      <p:ext uri="{BB962C8B-B14F-4D97-AF65-F5344CB8AC3E}">
        <p14:creationId xmlns:p14="http://schemas.microsoft.com/office/powerpoint/2010/main" val="1950108591"/>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8F6DD82-5894-9443-AFB2-2DB6F31FE4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90B67BC-4A11-FE42-9669-EFCCA2F1F040}"/>
              </a:ext>
            </a:extLst>
          </p:cNvPr>
          <p:cNvSpPr>
            <a:spLocks noGrp="1" noChangeArrowheads="1"/>
          </p:cNvSpPr>
          <p:nvPr>
            <p:ph type="sldNum" sz="quarter" idx="11"/>
          </p:nvPr>
        </p:nvSpPr>
        <p:spPr>
          <a:ln/>
        </p:spPr>
        <p:txBody>
          <a:bodyPr/>
          <a:lstStyle>
            <a:lvl1pPr>
              <a:defRPr/>
            </a:lvl1pPr>
          </a:lstStyle>
          <a:p>
            <a:pPr>
              <a:defRPr/>
            </a:pPr>
            <a:fld id="{5ECD8E6A-C3E3-D64A-BDB1-C1623B5F98F3}" type="slidenum">
              <a:rPr lang="en-US" altLang="en-US"/>
              <a:pPr>
                <a:defRPr/>
              </a:pPr>
              <a:t>‹#›</a:t>
            </a:fld>
            <a:endParaRPr lang="en-US" altLang="en-US"/>
          </a:p>
        </p:txBody>
      </p:sp>
    </p:spTree>
    <p:extLst>
      <p:ext uri="{BB962C8B-B14F-4D97-AF65-F5344CB8AC3E}">
        <p14:creationId xmlns:p14="http://schemas.microsoft.com/office/powerpoint/2010/main" val="3304315204"/>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0D1C58E8-B0C3-C044-8C95-923E642491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CFD7574-337C-D849-80E5-5F4A5D4D1A24}"/>
              </a:ext>
            </a:extLst>
          </p:cNvPr>
          <p:cNvSpPr>
            <a:spLocks noGrp="1" noChangeArrowheads="1"/>
          </p:cNvSpPr>
          <p:nvPr>
            <p:ph type="sldNum" sz="quarter" idx="11"/>
          </p:nvPr>
        </p:nvSpPr>
        <p:spPr>
          <a:ln/>
        </p:spPr>
        <p:txBody>
          <a:bodyPr/>
          <a:lstStyle>
            <a:lvl1pPr>
              <a:defRPr/>
            </a:lvl1pPr>
          </a:lstStyle>
          <a:p>
            <a:pPr>
              <a:defRPr/>
            </a:pPr>
            <a:fld id="{E85F5822-869C-614B-8FBD-5D7C2F57C28C}" type="slidenum">
              <a:rPr lang="en-US" altLang="en-US"/>
              <a:pPr>
                <a:defRPr/>
              </a:pPr>
              <a:t>‹#›</a:t>
            </a:fld>
            <a:endParaRPr lang="en-US" altLang="en-US"/>
          </a:p>
        </p:txBody>
      </p:sp>
    </p:spTree>
    <p:extLst>
      <p:ext uri="{BB962C8B-B14F-4D97-AF65-F5344CB8AC3E}">
        <p14:creationId xmlns:p14="http://schemas.microsoft.com/office/powerpoint/2010/main" val="2194265763"/>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4AFD789-89FA-8642-8359-527022AA9E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8B38C27A-4594-7142-8DD1-0B5D92B48620}"/>
              </a:ext>
            </a:extLst>
          </p:cNvPr>
          <p:cNvSpPr>
            <a:spLocks noGrp="1" noChangeArrowheads="1"/>
          </p:cNvSpPr>
          <p:nvPr>
            <p:ph type="sldNum" sz="quarter" idx="11"/>
          </p:nvPr>
        </p:nvSpPr>
        <p:spPr>
          <a:ln/>
        </p:spPr>
        <p:txBody>
          <a:bodyPr/>
          <a:lstStyle>
            <a:lvl1pPr>
              <a:defRPr/>
            </a:lvl1pPr>
          </a:lstStyle>
          <a:p>
            <a:pPr>
              <a:defRPr/>
            </a:pPr>
            <a:fld id="{503FE3E7-3301-EC4F-BAF4-DA08D63D48A2}" type="slidenum">
              <a:rPr lang="en-US" altLang="en-US"/>
              <a:pPr>
                <a:defRPr/>
              </a:pPr>
              <a:t>‹#›</a:t>
            </a:fld>
            <a:endParaRPr lang="en-US" altLang="en-US"/>
          </a:p>
        </p:txBody>
      </p:sp>
    </p:spTree>
    <p:extLst>
      <p:ext uri="{BB962C8B-B14F-4D97-AF65-F5344CB8AC3E}">
        <p14:creationId xmlns:p14="http://schemas.microsoft.com/office/powerpoint/2010/main" val="32610779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4179D247-6FE5-2446-843D-38D2BFBB79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9D05C15A-9ECB-1649-A20E-D8040C8C8D09}"/>
              </a:ext>
            </a:extLst>
          </p:cNvPr>
          <p:cNvSpPr>
            <a:spLocks noGrp="1" noChangeArrowheads="1"/>
          </p:cNvSpPr>
          <p:nvPr>
            <p:ph type="sldNum" sz="quarter" idx="11"/>
          </p:nvPr>
        </p:nvSpPr>
        <p:spPr>
          <a:ln/>
        </p:spPr>
        <p:txBody>
          <a:bodyPr/>
          <a:lstStyle>
            <a:lvl1pPr>
              <a:defRPr/>
            </a:lvl1pPr>
          </a:lstStyle>
          <a:p>
            <a:pPr>
              <a:defRPr/>
            </a:pPr>
            <a:fld id="{9EEA160B-8660-A04F-9AB1-52C56219BFBB}" type="slidenum">
              <a:rPr lang="en-US" altLang="en-US"/>
              <a:pPr>
                <a:defRPr/>
              </a:pPr>
              <a:t>‹#›</a:t>
            </a:fld>
            <a:endParaRPr lang="en-US" altLang="en-US"/>
          </a:p>
        </p:txBody>
      </p:sp>
    </p:spTree>
    <p:extLst>
      <p:ext uri="{BB962C8B-B14F-4D97-AF65-F5344CB8AC3E}">
        <p14:creationId xmlns:p14="http://schemas.microsoft.com/office/powerpoint/2010/main" val="2891902596"/>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1B6342D5-357A-B242-98F7-B5A4AF27632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44C803E1-C885-104B-9026-B620951D1F62}"/>
              </a:ext>
            </a:extLst>
          </p:cNvPr>
          <p:cNvSpPr>
            <a:spLocks noGrp="1" noChangeArrowheads="1"/>
          </p:cNvSpPr>
          <p:nvPr>
            <p:ph type="sldNum" sz="quarter" idx="11"/>
          </p:nvPr>
        </p:nvSpPr>
        <p:spPr>
          <a:ln/>
        </p:spPr>
        <p:txBody>
          <a:bodyPr/>
          <a:lstStyle>
            <a:lvl1pPr>
              <a:defRPr/>
            </a:lvl1pPr>
          </a:lstStyle>
          <a:p>
            <a:pPr>
              <a:defRPr/>
            </a:pPr>
            <a:fld id="{1260C3CB-FFC5-2943-86BB-92490FEA3C87}" type="slidenum">
              <a:rPr lang="en-US" altLang="en-US"/>
              <a:pPr>
                <a:defRPr/>
              </a:pPr>
              <a:t>‹#›</a:t>
            </a:fld>
            <a:endParaRPr lang="en-US" altLang="en-US"/>
          </a:p>
        </p:txBody>
      </p:sp>
    </p:spTree>
    <p:extLst>
      <p:ext uri="{BB962C8B-B14F-4D97-AF65-F5344CB8AC3E}">
        <p14:creationId xmlns:p14="http://schemas.microsoft.com/office/powerpoint/2010/main" val="1875279254"/>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C452122-67F4-254F-90B7-EEFE7EA78B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7F7320F4-1D75-6A47-971C-DF47D1A08DF5}"/>
              </a:ext>
            </a:extLst>
          </p:cNvPr>
          <p:cNvSpPr>
            <a:spLocks noGrp="1" noChangeArrowheads="1"/>
          </p:cNvSpPr>
          <p:nvPr>
            <p:ph type="sldNum" sz="quarter" idx="11"/>
          </p:nvPr>
        </p:nvSpPr>
        <p:spPr>
          <a:ln/>
        </p:spPr>
        <p:txBody>
          <a:bodyPr/>
          <a:lstStyle>
            <a:lvl1pPr>
              <a:defRPr/>
            </a:lvl1pPr>
          </a:lstStyle>
          <a:p>
            <a:pPr>
              <a:defRPr/>
            </a:pPr>
            <a:fld id="{2A60F1EE-C46E-A64A-BA91-3AC0D2DB9FD5}" type="slidenum">
              <a:rPr lang="en-US" altLang="en-US"/>
              <a:pPr>
                <a:defRPr/>
              </a:pPr>
              <a:t>‹#›</a:t>
            </a:fld>
            <a:endParaRPr lang="en-US" altLang="en-US"/>
          </a:p>
        </p:txBody>
      </p:sp>
    </p:spTree>
    <p:extLst>
      <p:ext uri="{BB962C8B-B14F-4D97-AF65-F5344CB8AC3E}">
        <p14:creationId xmlns:p14="http://schemas.microsoft.com/office/powerpoint/2010/main" val="1005813371"/>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FCFE6C-36AF-E640-A2BC-E189297B94C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C43B765-AAD5-6F42-8D0C-1BD8EF5BD48D}"/>
              </a:ext>
            </a:extLst>
          </p:cNvPr>
          <p:cNvSpPr>
            <a:spLocks noGrp="1" noChangeArrowheads="1"/>
          </p:cNvSpPr>
          <p:nvPr>
            <p:ph type="sldNum" sz="quarter" idx="11"/>
          </p:nvPr>
        </p:nvSpPr>
        <p:spPr>
          <a:ln/>
        </p:spPr>
        <p:txBody>
          <a:bodyPr/>
          <a:lstStyle>
            <a:lvl1pPr>
              <a:defRPr/>
            </a:lvl1pPr>
          </a:lstStyle>
          <a:p>
            <a:pPr>
              <a:defRPr/>
            </a:pPr>
            <a:fld id="{93F00F3A-745D-F649-9D38-49583842D181}" type="slidenum">
              <a:rPr lang="en-US" altLang="en-US"/>
              <a:pPr>
                <a:defRPr/>
              </a:pPr>
              <a:t>‹#›</a:t>
            </a:fld>
            <a:endParaRPr lang="en-US" altLang="en-US"/>
          </a:p>
        </p:txBody>
      </p:sp>
    </p:spTree>
    <p:extLst>
      <p:ext uri="{BB962C8B-B14F-4D97-AF65-F5344CB8AC3E}">
        <p14:creationId xmlns:p14="http://schemas.microsoft.com/office/powerpoint/2010/main" val="3428957441"/>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9E8655C5-7BD0-3442-886E-234821E407D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604EF9B-850A-994A-A1C0-9E6E45BEAC8E}"/>
              </a:ext>
            </a:extLst>
          </p:cNvPr>
          <p:cNvSpPr>
            <a:spLocks noGrp="1" noChangeArrowheads="1"/>
          </p:cNvSpPr>
          <p:nvPr>
            <p:ph type="sldNum" sz="quarter" idx="11"/>
          </p:nvPr>
        </p:nvSpPr>
        <p:spPr>
          <a:ln/>
        </p:spPr>
        <p:txBody>
          <a:bodyPr/>
          <a:lstStyle>
            <a:lvl1pPr>
              <a:defRPr/>
            </a:lvl1pPr>
          </a:lstStyle>
          <a:p>
            <a:pPr>
              <a:defRPr/>
            </a:pPr>
            <a:fld id="{5767DCD7-BC73-E847-B0C3-6A1166D4C5DD}" type="slidenum">
              <a:rPr lang="en-US" altLang="en-US"/>
              <a:pPr>
                <a:defRPr/>
              </a:pPr>
              <a:t>‹#›</a:t>
            </a:fld>
            <a:endParaRPr lang="en-US" altLang="en-US"/>
          </a:p>
        </p:txBody>
      </p:sp>
    </p:spTree>
    <p:extLst>
      <p:ext uri="{BB962C8B-B14F-4D97-AF65-F5344CB8AC3E}">
        <p14:creationId xmlns:p14="http://schemas.microsoft.com/office/powerpoint/2010/main" val="1017149342"/>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DDC2D6A6-7EB8-A34F-8DCF-4DEE370284E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1D3AC6C-E0BA-8B4B-9078-28F01E1F537C}"/>
              </a:ext>
            </a:extLst>
          </p:cNvPr>
          <p:cNvSpPr>
            <a:spLocks noGrp="1" noChangeArrowheads="1"/>
          </p:cNvSpPr>
          <p:nvPr>
            <p:ph type="sldNum" sz="quarter" idx="11"/>
          </p:nvPr>
        </p:nvSpPr>
        <p:spPr>
          <a:ln/>
        </p:spPr>
        <p:txBody>
          <a:bodyPr/>
          <a:lstStyle>
            <a:lvl1pPr>
              <a:defRPr/>
            </a:lvl1pPr>
          </a:lstStyle>
          <a:p>
            <a:pPr>
              <a:defRPr/>
            </a:pPr>
            <a:fld id="{F83DF811-9866-7545-B37C-ECEFF032CC59}" type="slidenum">
              <a:rPr lang="en-US" altLang="en-US"/>
              <a:pPr>
                <a:defRPr/>
              </a:pPr>
              <a:t>‹#›</a:t>
            </a:fld>
            <a:endParaRPr lang="en-US" altLang="en-US"/>
          </a:p>
        </p:txBody>
      </p:sp>
    </p:spTree>
    <p:extLst>
      <p:ext uri="{BB962C8B-B14F-4D97-AF65-F5344CB8AC3E}">
        <p14:creationId xmlns:p14="http://schemas.microsoft.com/office/powerpoint/2010/main" val="2971946729"/>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99FFBC4E-B5F7-684F-9032-173071980B9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9679A0-D655-8B48-9C34-E461C1BCD408}"/>
              </a:ext>
            </a:extLst>
          </p:cNvPr>
          <p:cNvSpPr>
            <a:spLocks noGrp="1" noChangeArrowheads="1"/>
          </p:cNvSpPr>
          <p:nvPr>
            <p:ph type="sldNum" sz="quarter" idx="11"/>
          </p:nvPr>
        </p:nvSpPr>
        <p:spPr>
          <a:ln/>
        </p:spPr>
        <p:txBody>
          <a:bodyPr/>
          <a:lstStyle>
            <a:lvl1pPr>
              <a:defRPr/>
            </a:lvl1pPr>
          </a:lstStyle>
          <a:p>
            <a:pPr>
              <a:defRPr/>
            </a:pPr>
            <a:fld id="{AA974377-449D-1442-BFA7-E8E1157DE0FC}" type="slidenum">
              <a:rPr lang="en-US" altLang="en-US"/>
              <a:pPr>
                <a:defRPr/>
              </a:pPr>
              <a:t>‹#›</a:t>
            </a:fld>
            <a:endParaRPr lang="en-US" altLang="en-US"/>
          </a:p>
        </p:txBody>
      </p:sp>
    </p:spTree>
    <p:extLst>
      <p:ext uri="{BB962C8B-B14F-4D97-AF65-F5344CB8AC3E}">
        <p14:creationId xmlns:p14="http://schemas.microsoft.com/office/powerpoint/2010/main" val="2247809248"/>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8847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28418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326625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74350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1214489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12118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3532761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3274990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1535228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2143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394393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1"/>
            <a:ext cx="8839200" cy="3048001"/>
          </a:xfrm>
        </p:spPr>
        <p:txBody>
          <a:bodyPr/>
          <a:lstStyle>
            <a:lvl1pPr algn="ctr">
              <a:defRPr sz="3600" spc="-90" baseline="0">
                <a:solidFill>
                  <a:schemeClr val="accent5">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52400" y="3886200"/>
            <a:ext cx="8839200" cy="2209800"/>
          </a:xfrm>
        </p:spPr>
        <p:txBody>
          <a:bodyPr anchor="ctr" anchorCtr="0"/>
          <a:lstStyle>
            <a:lvl1pPr marL="0" indent="0" algn="ctr">
              <a:buNone/>
              <a:defRPr>
                <a:solidFill>
                  <a:srgbClr val="69696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solidFill>
                  <a:srgbClr val="D4D4D4"/>
                </a:solidFill>
              </a:defRPr>
            </a:lvl1pPr>
          </a:lstStyle>
          <a:p>
            <a:r>
              <a:rPr lang="en-US" altLang="en-US" dirty="0"/>
              <a:t>Page </a:t>
            </a:r>
            <a:fld id="{C0114C80-A684-4FC2-9290-3D6457BFA549}" type="slidenum">
              <a:rPr lang="en-US" altLang="en-US" smtClean="0"/>
              <a:pPr/>
              <a:t>‹#›</a:t>
            </a:fld>
            <a:r>
              <a:rPr lang="en-US" altLang="en-US" dirty="0"/>
              <a:t> of 25</a:t>
            </a:r>
          </a:p>
        </p:txBody>
      </p:sp>
      <p:sp>
        <p:nvSpPr>
          <p:cNvPr id="12" name="Rectangle 11"/>
          <p:cNvSpPr>
            <a:spLocks noChangeAspect="1"/>
          </p:cNvSpPr>
          <p:nvPr userDrawn="1"/>
        </p:nvSpPr>
        <p:spPr>
          <a:xfrm>
            <a:off x="5848919" y="222528"/>
            <a:ext cx="1326783" cy="219456"/>
          </a:xfrm>
          <a:prstGeom prst="rect">
            <a:avLst/>
          </a:prstGeom>
          <a:blipFill dpi="0" rotWithShape="1">
            <a:blip r:embed="rId2" cstate="screen">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152" y="237744"/>
            <a:ext cx="2724912" cy="242414"/>
          </a:xfrm>
          <a:prstGeom prst="rect">
            <a:avLst/>
          </a:prstGeom>
        </p:spPr>
      </p:pic>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46224" y="172236"/>
            <a:ext cx="1354535" cy="320040"/>
          </a:xfrm>
          <a:prstGeom prst="rect">
            <a:avLst/>
          </a:prstGeom>
        </p:spPr>
      </p:pic>
    </p:spTree>
    <p:extLst>
      <p:ext uri="{BB962C8B-B14F-4D97-AF65-F5344CB8AC3E}">
        <p14:creationId xmlns:p14="http://schemas.microsoft.com/office/powerpoint/2010/main" val="2667886669"/>
      </p:ext>
    </p:extLst>
  </p:cSld>
  <p:clrMapOvr>
    <a:masterClrMapping/>
  </p:clrMapOvr>
  <p:transition>
    <p:fade/>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40404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a:xfrm>
            <a:off x="2171700" y="6096000"/>
            <a:ext cx="6972300" cy="228600"/>
          </a:xfrm>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56E643E9-8232-44D4-8A76-E691A7C80D3B}" type="slidenum">
              <a:rPr lang="en-US" altLang="en-US"/>
              <a:pPr/>
              <a:t>‹#›</a:t>
            </a:fld>
            <a:r>
              <a:rPr lang="en-US" altLang="en-US" dirty="0"/>
              <a:t> of 25</a:t>
            </a:r>
          </a:p>
        </p:txBody>
      </p:sp>
    </p:spTree>
    <p:extLst>
      <p:ext uri="{BB962C8B-B14F-4D97-AF65-F5344CB8AC3E}">
        <p14:creationId xmlns:p14="http://schemas.microsoft.com/office/powerpoint/2010/main" val="15125769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609600"/>
            <a:ext cx="9144000" cy="620236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98500" y="685800"/>
            <a:ext cx="7772400" cy="5334000"/>
          </a:xfrm>
        </p:spPr>
        <p:txBody>
          <a:bodyPr anchorCtr="1"/>
          <a:lstStyle>
            <a:lvl1pPr algn="ctr">
              <a:defRPr sz="3600" b="0" cap="none" spc="-150" baseline="0">
                <a:solidFill>
                  <a:schemeClr val="accent5">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98500" y="4572000"/>
            <a:ext cx="7772400" cy="82550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0"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11" name="Slide Number Placeholder 5"/>
          <p:cNvSpPr>
            <a:spLocks noGrp="1"/>
          </p:cNvSpPr>
          <p:nvPr>
            <p:ph type="sldNum" sz="quarter" idx="11"/>
          </p:nvPr>
        </p:nvSpPr>
        <p:spPr/>
        <p:txBody>
          <a:bodyPr/>
          <a:lstStyle>
            <a:lvl1pPr>
              <a:defRPr/>
            </a:lvl1pPr>
          </a:lstStyle>
          <a:p>
            <a:r>
              <a:rPr lang="en-US" altLang="en-US" dirty="0"/>
              <a:t>Page </a:t>
            </a:r>
            <a:fld id="{1252D094-1F6F-4D58-85D9-7DD94883DE43}" type="slidenum">
              <a:rPr lang="en-US" altLang="en-US"/>
              <a:pPr/>
              <a:t>‹#›</a:t>
            </a:fld>
            <a:r>
              <a:rPr lang="en-US" altLang="en-US" dirty="0"/>
              <a:t> of 25</a:t>
            </a:r>
          </a:p>
        </p:txBody>
      </p:sp>
    </p:spTree>
    <p:extLst>
      <p:ext uri="{BB962C8B-B14F-4D97-AF65-F5344CB8AC3E}">
        <p14:creationId xmlns:p14="http://schemas.microsoft.com/office/powerpoint/2010/main" val="2749338676"/>
      </p:ext>
    </p:extLst>
  </p:cSld>
  <p:clrMapOvr>
    <a:masterClrMapping/>
  </p:clrMapOvr>
  <p:transition>
    <p:fade/>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38200"/>
            <a:ext cx="4343400" cy="5105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D2B8100E-AEB3-45CD-B31C-E5D9AB46F8E2}" type="slidenum">
              <a:rPr lang="en-US" altLang="en-US"/>
              <a:pPr/>
              <a:t>‹#›</a:t>
            </a:fld>
            <a:r>
              <a:rPr lang="en-US" altLang="en-US" dirty="0"/>
              <a:t> of 25</a:t>
            </a:r>
          </a:p>
        </p:txBody>
      </p:sp>
    </p:spTree>
    <p:extLst>
      <p:ext uri="{BB962C8B-B14F-4D97-AF65-F5344CB8AC3E}">
        <p14:creationId xmlns:p14="http://schemas.microsoft.com/office/powerpoint/2010/main" val="685814860"/>
      </p:ext>
    </p:extLst>
  </p:cSld>
  <p:clrMapOvr>
    <a:masterClrMapping/>
  </p:clrMapOvr>
  <p:transition>
    <p:fade/>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 y="838200"/>
            <a:ext cx="4344988"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52400" y="1524000"/>
            <a:ext cx="4344988"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838200"/>
            <a:ext cx="4346575" cy="6858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524000"/>
            <a:ext cx="4346575" cy="44196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8" name="Slide Number Placeholder 5"/>
          <p:cNvSpPr>
            <a:spLocks noGrp="1"/>
          </p:cNvSpPr>
          <p:nvPr>
            <p:ph type="sldNum" sz="quarter" idx="11"/>
          </p:nvPr>
        </p:nvSpPr>
        <p:spPr/>
        <p:txBody>
          <a:bodyPr/>
          <a:lstStyle>
            <a:lvl1pPr>
              <a:defRPr/>
            </a:lvl1pPr>
          </a:lstStyle>
          <a:p>
            <a:r>
              <a:rPr lang="en-US" altLang="en-US" dirty="0"/>
              <a:t>Page </a:t>
            </a:r>
            <a:fld id="{B98A4ED6-624C-4BEA-BCDE-327289EF7D9F}" type="slidenum">
              <a:rPr lang="en-US" altLang="en-US"/>
              <a:pPr/>
              <a:t>‹#›</a:t>
            </a:fld>
            <a:r>
              <a:rPr lang="en-US" altLang="en-US" dirty="0"/>
              <a:t> of 25</a:t>
            </a:r>
          </a:p>
        </p:txBody>
      </p:sp>
    </p:spTree>
    <p:extLst>
      <p:ext uri="{BB962C8B-B14F-4D97-AF65-F5344CB8AC3E}">
        <p14:creationId xmlns:p14="http://schemas.microsoft.com/office/powerpoint/2010/main" val="4026908563"/>
      </p:ext>
    </p:extLst>
  </p:cSld>
  <p:clrMapOvr>
    <a:masterClrMapping/>
  </p:clrMapOvr>
  <p:transition>
    <p:fade/>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4" name="Slide Number Placeholder 5"/>
          <p:cNvSpPr>
            <a:spLocks noGrp="1"/>
          </p:cNvSpPr>
          <p:nvPr>
            <p:ph type="sldNum" sz="quarter" idx="11"/>
          </p:nvPr>
        </p:nvSpPr>
        <p:spPr/>
        <p:txBody>
          <a:bodyPr/>
          <a:lstStyle>
            <a:lvl1pPr>
              <a:defRPr/>
            </a:lvl1pPr>
          </a:lstStyle>
          <a:p>
            <a:r>
              <a:rPr lang="en-US" altLang="en-US" dirty="0"/>
              <a:t>Page </a:t>
            </a:r>
            <a:fld id="{AB72A377-ED4A-4672-A396-DD11146850F5}" type="slidenum">
              <a:rPr lang="en-US" altLang="en-US"/>
              <a:pPr/>
              <a:t>‹#›</a:t>
            </a:fld>
            <a:r>
              <a:rPr lang="en-US" altLang="en-US" dirty="0"/>
              <a:t> of 25</a:t>
            </a:r>
          </a:p>
        </p:txBody>
      </p:sp>
    </p:spTree>
    <p:extLst>
      <p:ext uri="{BB962C8B-B14F-4D97-AF65-F5344CB8AC3E}">
        <p14:creationId xmlns:p14="http://schemas.microsoft.com/office/powerpoint/2010/main" val="3550097599"/>
      </p:ext>
    </p:extLst>
  </p:cSld>
  <p:clrMapOvr>
    <a:masterClrMapping/>
  </p:clrMapOvr>
  <p:transition>
    <p:fade/>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3" name="Slide Number Placeholder 5"/>
          <p:cNvSpPr>
            <a:spLocks noGrp="1"/>
          </p:cNvSpPr>
          <p:nvPr>
            <p:ph type="sldNum" sz="quarter" idx="11"/>
          </p:nvPr>
        </p:nvSpPr>
        <p:spPr/>
        <p:txBody>
          <a:bodyPr/>
          <a:lstStyle>
            <a:lvl1pPr>
              <a:defRPr/>
            </a:lvl1pPr>
          </a:lstStyle>
          <a:p>
            <a:r>
              <a:rPr lang="en-US" altLang="en-US" dirty="0"/>
              <a:t>Page </a:t>
            </a:r>
            <a:fld id="{A4A31649-8929-48A0-9489-E8D4C8D91F05}" type="slidenum">
              <a:rPr lang="en-US" altLang="en-US"/>
              <a:pPr/>
              <a:t>‹#›</a:t>
            </a:fld>
            <a:r>
              <a:rPr lang="en-US" altLang="en-US" dirty="0"/>
              <a:t> of 25</a:t>
            </a:r>
          </a:p>
        </p:txBody>
      </p:sp>
    </p:spTree>
    <p:extLst>
      <p:ext uri="{BB962C8B-B14F-4D97-AF65-F5344CB8AC3E}">
        <p14:creationId xmlns:p14="http://schemas.microsoft.com/office/powerpoint/2010/main" val="333606693"/>
      </p:ext>
    </p:extLst>
  </p:cSld>
  <p:clrMapOvr>
    <a:masterClrMapping/>
  </p:clrMapOvr>
  <p:transition>
    <p:fade/>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1" y="838200"/>
            <a:ext cx="3313113" cy="1143000"/>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838201"/>
            <a:ext cx="5416550" cy="510540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2401" y="1981200"/>
            <a:ext cx="3313113" cy="39624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3E8FA7CC-2CE5-41D8-B4C4-AD442D4B12B0}" type="slidenum">
              <a:rPr lang="en-US" altLang="en-US"/>
              <a:pPr/>
              <a:t>‹#›</a:t>
            </a:fld>
            <a:r>
              <a:rPr lang="en-US" altLang="en-US" dirty="0"/>
              <a:t> of 25</a:t>
            </a:r>
          </a:p>
        </p:txBody>
      </p:sp>
    </p:spTree>
    <p:extLst>
      <p:ext uri="{BB962C8B-B14F-4D97-AF65-F5344CB8AC3E}">
        <p14:creationId xmlns:p14="http://schemas.microsoft.com/office/powerpoint/2010/main" val="4107116414"/>
      </p:ext>
    </p:extLst>
  </p:cSld>
  <p:clrMapOvr>
    <a:masterClrMapping/>
  </p:clrMapOvr>
  <p:transition>
    <p:fade/>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720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62001"/>
            <a:ext cx="5486400" cy="38100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1387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6" name="Slide Number Placeholder 5"/>
          <p:cNvSpPr>
            <a:spLocks noGrp="1"/>
          </p:cNvSpPr>
          <p:nvPr>
            <p:ph type="sldNum" sz="quarter" idx="11"/>
          </p:nvPr>
        </p:nvSpPr>
        <p:spPr/>
        <p:txBody>
          <a:bodyPr/>
          <a:lstStyle>
            <a:lvl1pPr>
              <a:defRPr/>
            </a:lvl1pPr>
          </a:lstStyle>
          <a:p>
            <a:r>
              <a:rPr lang="en-US" altLang="en-US" dirty="0"/>
              <a:t>Page </a:t>
            </a:r>
            <a:fld id="{FC7E1FD5-A6B1-43EF-B5D9-E1445DE766F6}" type="slidenum">
              <a:rPr lang="en-US" altLang="en-US"/>
              <a:pPr/>
              <a:t>‹#›</a:t>
            </a:fld>
            <a:r>
              <a:rPr lang="en-US" altLang="en-US" dirty="0"/>
              <a:t> of 25</a:t>
            </a:r>
          </a:p>
        </p:txBody>
      </p:sp>
    </p:spTree>
    <p:extLst>
      <p:ext uri="{BB962C8B-B14F-4D97-AF65-F5344CB8AC3E}">
        <p14:creationId xmlns:p14="http://schemas.microsoft.com/office/powerpoint/2010/main" val="4105931988"/>
      </p:ext>
    </p:extLst>
  </p:cSld>
  <p:clrMapOvr>
    <a:masterClrMapping/>
  </p:clrMapOvr>
  <p:transition>
    <p:fade/>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D0BF8F6E-232C-4479-8873-848D6BC8E6C3}" type="slidenum">
              <a:rPr lang="en-US" altLang="en-US"/>
              <a:pPr/>
              <a:t>‹#›</a:t>
            </a:fld>
            <a:r>
              <a:rPr lang="en-US" altLang="en-US" dirty="0"/>
              <a:t> of 25</a:t>
            </a:r>
          </a:p>
        </p:txBody>
      </p:sp>
    </p:spTree>
    <p:extLst>
      <p:ext uri="{BB962C8B-B14F-4D97-AF65-F5344CB8AC3E}">
        <p14:creationId xmlns:p14="http://schemas.microsoft.com/office/powerpoint/2010/main" val="2101119473"/>
      </p:ext>
    </p:extLst>
  </p:cSld>
  <p:clrMapOvr>
    <a:masterClrMapping/>
  </p:clrMapOvr>
  <p:transition>
    <p:fade/>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838202"/>
            <a:ext cx="2057400" cy="51054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838201"/>
            <a:ext cx="6629400" cy="51054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10"/>
          </p:nvPr>
        </p:nvSpPr>
        <p:spPr/>
        <p:txBody>
          <a:bodyPr/>
          <a:lstStyle>
            <a:lvl1pPr>
              <a:defRPr/>
            </a:lvl1pPr>
          </a:lstStyle>
          <a:p>
            <a:pPr>
              <a:defRPr/>
            </a:pPr>
            <a:r>
              <a:rPr lang="en-US"/>
              <a:t>Vulnerabilities in MLC NAND Flash Memory Programming</a:t>
            </a:r>
          </a:p>
        </p:txBody>
      </p:sp>
      <p:sp>
        <p:nvSpPr>
          <p:cNvPr id="5" name="Slide Number Placeholder 5"/>
          <p:cNvSpPr>
            <a:spLocks noGrp="1"/>
          </p:cNvSpPr>
          <p:nvPr>
            <p:ph type="sldNum" sz="quarter" idx="11"/>
          </p:nvPr>
        </p:nvSpPr>
        <p:spPr/>
        <p:txBody>
          <a:bodyPr/>
          <a:lstStyle>
            <a:lvl1pPr>
              <a:defRPr/>
            </a:lvl1pPr>
          </a:lstStyle>
          <a:p>
            <a:r>
              <a:rPr lang="en-US" altLang="en-US" dirty="0"/>
              <a:t>Page </a:t>
            </a:r>
            <a:fld id="{8C84A859-EC2B-4CC2-841B-A4A94D4856AA}" type="slidenum">
              <a:rPr lang="en-US" altLang="en-US"/>
              <a:pPr/>
              <a:t>‹#›</a:t>
            </a:fld>
            <a:r>
              <a:rPr lang="en-US" altLang="en-US" dirty="0"/>
              <a:t> of 25</a:t>
            </a:r>
          </a:p>
        </p:txBody>
      </p:sp>
    </p:spTree>
    <p:extLst>
      <p:ext uri="{BB962C8B-B14F-4D97-AF65-F5344CB8AC3E}">
        <p14:creationId xmlns:p14="http://schemas.microsoft.com/office/powerpoint/2010/main" val="1325367723"/>
      </p:ext>
    </p:extLst>
  </p:cSld>
  <p:clrMapOvr>
    <a:masterClrMapping/>
  </p:clrMapOvr>
  <p:transition>
    <p:fade/>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0844760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93620200"/>
      </p:ext>
    </p:extLst>
  </p:cSld>
  <p:clrMapOvr>
    <a:masterClrMapping/>
  </p:clrMapOvr>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65469553"/>
      </p:ext>
    </p:extLst>
  </p:cSld>
  <p:clrMapOvr>
    <a:masterClrMapping/>
  </p:clrMapOvr>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99732992"/>
      </p:ext>
    </p:extLst>
  </p:cSld>
  <p:clrMapOvr>
    <a:masterClrMapping/>
  </p:clrMapOvr>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85103909"/>
      </p:ext>
    </p:extLst>
  </p:cSld>
  <p:clrMapOvr>
    <a:masterClrMapping/>
  </p:clrMapOvr>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912753040"/>
      </p:ext>
    </p:extLst>
  </p:cSld>
  <p:clrMapOvr>
    <a:masterClrMapping/>
  </p:clrMapOvr>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40819326"/>
      </p:ext>
    </p:extLst>
  </p:cSld>
  <p:clrMapOvr>
    <a:masterClrMapping/>
  </p:clrMapOvr>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45847332"/>
      </p:ext>
    </p:extLst>
  </p:cSld>
  <p:clrMapOvr>
    <a:masterClrMapping/>
  </p:clrMapOvr>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064113180"/>
      </p:ext>
    </p:extLst>
  </p:cSld>
  <p:clrMapOvr>
    <a:masterClrMapping/>
  </p:clrMapOvr>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09467496"/>
      </p:ext>
    </p:extLst>
  </p:cSld>
  <p:clrMapOvr>
    <a:masterClrMapping/>
  </p:clrMapOvr>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4623697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979157760"/>
      </p:ext>
    </p:extLst>
  </p:cSld>
  <p:clrMapOvr>
    <a:masterClrMapping/>
  </p:clrMapOvr>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93880914"/>
      </p:ext>
    </p:extLst>
  </p:cSld>
  <p:clrMapOvr>
    <a:masterClrMapping/>
  </p:clrMapOvr>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1/17/21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73214887"/>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9176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99395"/>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1/17/21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6028861"/>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1/17/21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208210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1/17/21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449263"/>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1/17/21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985896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1/17/21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6905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1/17/21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606102"/>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4373635"/>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1/17/21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793375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55297531"/>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785540071"/>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58325"/>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858772"/>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79818"/>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102023"/>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153681995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88292"/>
      </p:ext>
    </p:extLst>
  </p:cSld>
  <p:clrMapOvr>
    <a:masterClrMapping/>
  </p:clrMapOvr>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389137839"/>
      </p:ext>
    </p:extLst>
  </p:cSld>
  <p:clrMapOvr>
    <a:masterClrMapping/>
  </p:clrMapOvr>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1023452650"/>
      </p:ext>
    </p:extLst>
  </p:cSld>
  <p:clrMapOvr>
    <a:masterClrMapping/>
  </p:clrMapOvr>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10498732"/>
      </p:ext>
    </p:extLst>
  </p:cSld>
  <p:clrMapOvr>
    <a:masterClrMapping/>
  </p:clrMapOvr>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43489046"/>
      </p:ext>
    </p:extLst>
  </p:cSld>
  <p:clrMapOvr>
    <a:masterClrMapping/>
  </p:clrMapOvr>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1945983588"/>
      </p:ext>
    </p:extLst>
  </p:cSld>
  <p:clrMapOvr>
    <a:masterClrMapping/>
  </p:clrMapOvr>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371047030"/>
      </p:ext>
    </p:extLst>
  </p:cSld>
  <p:clrMapOvr>
    <a:masterClrMapping/>
  </p:clrMapOvr>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614236399"/>
      </p:ext>
    </p:extLst>
  </p:cSld>
  <p:clrMapOvr>
    <a:masterClrMapping/>
  </p:clrMapOvr>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3170045950"/>
      </p:ext>
    </p:extLst>
  </p:cSld>
  <p:clrMapOvr>
    <a:masterClrMapping/>
  </p:clrMapOvr>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39503490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1566403755"/>
      </p:ext>
    </p:extLst>
  </p:cSld>
  <p:clrMapOvr>
    <a:masterClrMapping/>
  </p:clrMapOvr>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 picture containing clipart&#10;&#10;Description automatically generated">
            <a:extLst>
              <a:ext uri="{FF2B5EF4-FFF2-40B4-BE49-F238E27FC236}">
                <a16:creationId xmlns:a16="http://schemas.microsoft.com/office/drawing/2014/main" id="{D9E0F28C-2089-4620-91BE-AFAEEE53EE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2718658398"/>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686800" cy="838200"/>
          </a:xfrm>
        </p:spPr>
        <p:txBody>
          <a:bodyPr>
            <a:normAutofit/>
          </a:bodyPr>
          <a:lstStyle>
            <a:lvl1pPr>
              <a:defRPr sz="405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 y="1143000"/>
            <a:ext cx="8686800" cy="506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40833821-0C23-4738-BE09-9953AA957A9E}"/>
              </a:ext>
            </a:extLst>
          </p:cNvPr>
          <p:cNvSpPr txBox="1">
            <a:spLocks/>
          </p:cNvSpPr>
          <p:nvPr userDrawn="1"/>
        </p:nvSpPr>
        <p:spPr>
          <a:xfrm>
            <a:off x="8229600" y="6355717"/>
            <a:ext cx="685800" cy="365125"/>
          </a:xfrm>
          <a:prstGeom prst="rect">
            <a:avLst/>
          </a:prstGeom>
        </p:spPr>
        <p:txBody>
          <a:bodyPr vert="horz" lIns="68580" tIns="34290" rIns="68580" bIns="3429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500" smtClean="0"/>
              <a:pPr/>
              <a:t>‹#›</a:t>
            </a:fld>
            <a:endParaRPr lang="en-US" sz="1500" dirty="0"/>
          </a:p>
        </p:txBody>
      </p:sp>
      <p:pic>
        <p:nvPicPr>
          <p:cNvPr id="9" name="Picture 8" descr="A picture containing clipart&#10;&#10;Description automatically generated">
            <a:extLst>
              <a:ext uri="{FF2B5EF4-FFF2-40B4-BE49-F238E27FC236}">
                <a16:creationId xmlns:a16="http://schemas.microsoft.com/office/drawing/2014/main" id="{1A634E86-7456-496B-8049-F77EC1E7CE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9" y="6340915"/>
            <a:ext cx="975989" cy="517085"/>
          </a:xfrm>
          <a:prstGeom prst="rect">
            <a:avLst/>
          </a:prstGeom>
        </p:spPr>
      </p:pic>
    </p:spTree>
    <p:extLst>
      <p:ext uri="{BB962C8B-B14F-4D97-AF65-F5344CB8AC3E}">
        <p14:creationId xmlns:p14="http://schemas.microsoft.com/office/powerpoint/2010/main" val="156988488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25084628"/>
      </p:ext>
    </p:extLst>
  </p:cSld>
  <p:clrMapOvr>
    <a:masterClrMapping/>
  </p:clrMapOvr>
  <p:hf hdr="0" ftr="0" dt="0"/>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4263504932"/>
      </p:ext>
    </p:extLst>
  </p:cSld>
  <p:clrMapOvr>
    <a:masterClrMapping/>
  </p:clrMapOvr>
  <p:hf hdr="0" ftr="0" dt="0"/>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90039547"/>
      </p:ext>
    </p:extLst>
  </p:cSld>
  <p:clrMapOvr>
    <a:masterClrMapping/>
  </p:clrMapOvr>
  <p:hf hdr="0" ftr="0" dt="0"/>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410959721"/>
      </p:ext>
    </p:extLst>
  </p:cSld>
  <p:clrMapOvr>
    <a:masterClrMapping/>
  </p:clrMapOvr>
  <p:hf hdr="0" ftr="0" dt="0"/>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406608048"/>
      </p:ext>
    </p:extLst>
  </p:cSld>
  <p:clrMapOvr>
    <a:masterClrMapping/>
  </p:clrMapOvr>
  <p:hf hdr="0" ftr="0" dt="0"/>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43468895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3168910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2688848455"/>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4D2B188-1D62-4FCA-8363-938AD4629BBB}" type="slidenum">
              <a:rPr lang="en-US" smtClean="0"/>
              <a:t>‹#›</a:t>
            </a:fld>
            <a:endParaRPr lang="en-US"/>
          </a:p>
        </p:txBody>
      </p:sp>
    </p:spTree>
    <p:extLst>
      <p:ext uri="{BB962C8B-B14F-4D97-AF65-F5344CB8AC3E}">
        <p14:creationId xmlns:p14="http://schemas.microsoft.com/office/powerpoint/2010/main" val="1871980027"/>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2422634"/>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107513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75192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9733640"/>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113831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4426929"/>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60666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670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2935547"/>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7101813"/>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3414611"/>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5155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408745664"/>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1090338"/>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587063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669861593"/>
      </p:ext>
    </p:extLst>
  </p:cSld>
  <p:clrMapOvr>
    <a:masterClrMapping/>
  </p:clrMapOvr>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34450037"/>
      </p:ext>
    </p:extLst>
  </p:cSld>
  <p:clrMapOvr>
    <a:masterClrMapping/>
  </p:clrMapOvr>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645806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3360622150"/>
      </p:ext>
    </p:extLst>
  </p:cSld>
  <p:clrMapOvr>
    <a:masterClrMapping/>
  </p:clrMapOvr>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3825790000"/>
      </p:ext>
    </p:extLst>
  </p:cSld>
  <p:clrMapOvr>
    <a:masterClrMapping/>
  </p:clrMapOvr>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3839668887"/>
      </p:ext>
    </p:extLst>
  </p:cSld>
  <p:clrMapOvr>
    <a:masterClrMapping/>
  </p:clrMapOvr>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378820143"/>
      </p:ext>
    </p:extLst>
  </p:cSld>
  <p:clrMapOvr>
    <a:masterClrMapping/>
  </p:clrMapOvr>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3828807734"/>
      </p:ext>
    </p:extLst>
  </p:cSld>
  <p:clrMapOvr>
    <a:masterClrMapping/>
  </p:clrMapOvr>
  <p:transitio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3815451285"/>
      </p:ext>
    </p:extLst>
  </p:cSld>
  <p:clrMapOvr>
    <a:masterClrMapping/>
  </p:clrMapOvr>
  <p:transitio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917025023"/>
      </p:ext>
    </p:extLst>
  </p:cSld>
  <p:clrMapOvr>
    <a:masterClrMapping/>
  </p:clrMapOvr>
  <p:transitio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1321780326"/>
      </p:ext>
    </p:extLst>
  </p:cSld>
  <p:clrMapOvr>
    <a:masterClrMapping/>
  </p:clrMapOvr>
  <p:transition/>
</p:sldLayout>
</file>

<file path=ppt/slideLayouts/slideLayout8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1439888438"/>
      </p:ext>
    </p:extLst>
  </p:cSld>
  <p:clrMapOvr>
    <a:masterClrMapping/>
  </p:clrMapOvr>
  <p:transition/>
</p:sldLayout>
</file>

<file path=ppt/slideLayouts/slideLayout8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65666920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336813805"/>
      </p:ext>
    </p:extLst>
  </p:cSld>
  <p:clrMapOvr>
    <a:masterClrMapping/>
  </p:clrMapOvr>
  <p:transition/>
</p:sldLayout>
</file>

<file path=ppt/slideLayouts/slideLayout8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3520389837"/>
      </p:ext>
    </p:extLst>
  </p:cSld>
  <p:clrMapOvr>
    <a:masterClrMapping/>
  </p:clrMapOvr>
  <p:transition/>
</p:sldLayout>
</file>

<file path=ppt/slideLayouts/slideLayout8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3125631256"/>
      </p:ext>
    </p:extLst>
  </p:cSld>
  <p:clrMapOvr>
    <a:masterClrMapping/>
  </p:clrMapOvr>
  <p:transition/>
</p:sldLayout>
</file>

<file path=ppt/slideLayouts/slideLayout8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008841999"/>
      </p:ext>
    </p:extLst>
  </p:cSld>
  <p:clrMapOvr>
    <a:masterClrMapping/>
  </p:clrMapOvr>
  <p:transition/>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2700192181"/>
      </p:ext>
    </p:extLst>
  </p:cSld>
  <p:clrMapOvr>
    <a:masterClrMapping/>
  </p:clrMapOvr>
  <p:transition/>
</p:sldLayout>
</file>

<file path=ppt/slideLayouts/slideLayout8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2363873900"/>
      </p:ext>
    </p:extLst>
  </p:cSld>
  <p:clrMapOvr>
    <a:masterClrMapping/>
  </p:clrMapOvr>
  <p:transition/>
</p:sldLayout>
</file>

<file path=ppt/slideLayouts/slideLayout8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1931207740"/>
      </p:ext>
    </p:extLst>
  </p:cSld>
  <p:clrMapOvr>
    <a:masterClrMapping/>
  </p:clrMapOvr>
  <p:transition/>
</p:sldLayout>
</file>

<file path=ppt/slideLayouts/slideLayout8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2776628319"/>
      </p:ext>
    </p:extLst>
  </p:cSld>
  <p:clrMapOvr>
    <a:masterClrMapping/>
  </p:clrMapOvr>
  <p:transitio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834360889"/>
      </p:ext>
    </p:extLst>
  </p:cSld>
  <p:clrMapOvr>
    <a:masterClrMapping/>
  </p:clrMapOvr>
  <p:transition/>
</p:sldLayout>
</file>

<file path=ppt/slideLayouts/slideLayout8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26492029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98832074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theme" Target="../theme/theme56.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theme" Target="../theme/theme58.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theme" Target="../theme/theme59.xml"/><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image" Target="../media/image1.png"/><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theme" Target="../theme/theme62.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0.xml"/><Relationship Id="rId13" Type="http://schemas.openxmlformats.org/officeDocument/2006/relationships/image" Target="../media/image1.png"/><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3.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91.xml"/><Relationship Id="rId13" Type="http://schemas.openxmlformats.org/officeDocument/2006/relationships/image" Target="../media/image1.png"/><Relationship Id="rId3" Type="http://schemas.openxmlformats.org/officeDocument/2006/relationships/slideLayout" Target="../slideLayouts/slideLayout686.xml"/><Relationship Id="rId7" Type="http://schemas.openxmlformats.org/officeDocument/2006/relationships/slideLayout" Target="../slideLayouts/slideLayout690.xml"/><Relationship Id="rId12" Type="http://schemas.openxmlformats.org/officeDocument/2006/relationships/theme" Target="../theme/theme64.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slideLayout" Target="../slideLayouts/slideLayout694.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theme" Target="../theme/theme65.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slideLayout" Target="../slideLayouts/slideLayout70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4.xml"/><Relationship Id="rId13" Type="http://schemas.openxmlformats.org/officeDocument/2006/relationships/theme" Target="../theme/theme66.xml"/><Relationship Id="rId3" Type="http://schemas.openxmlformats.org/officeDocument/2006/relationships/slideLayout" Target="../slideLayouts/slideLayout709.xml"/><Relationship Id="rId7" Type="http://schemas.openxmlformats.org/officeDocument/2006/relationships/slideLayout" Target="../slideLayouts/slideLayout713.xml"/><Relationship Id="rId12" Type="http://schemas.openxmlformats.org/officeDocument/2006/relationships/slideLayout" Target="../slideLayouts/slideLayout718.xml"/><Relationship Id="rId2" Type="http://schemas.openxmlformats.org/officeDocument/2006/relationships/slideLayout" Target="../slideLayouts/slideLayout708.xml"/><Relationship Id="rId1" Type="http://schemas.openxmlformats.org/officeDocument/2006/relationships/slideLayout" Target="../slideLayouts/slideLayout707.xml"/><Relationship Id="rId6" Type="http://schemas.openxmlformats.org/officeDocument/2006/relationships/slideLayout" Target="../slideLayouts/slideLayout712.xml"/><Relationship Id="rId11" Type="http://schemas.openxmlformats.org/officeDocument/2006/relationships/slideLayout" Target="../slideLayouts/slideLayout717.xml"/><Relationship Id="rId5" Type="http://schemas.openxmlformats.org/officeDocument/2006/relationships/slideLayout" Target="../slideLayouts/slideLayout711.xml"/><Relationship Id="rId10" Type="http://schemas.openxmlformats.org/officeDocument/2006/relationships/slideLayout" Target="../slideLayouts/slideLayout716.xml"/><Relationship Id="rId4" Type="http://schemas.openxmlformats.org/officeDocument/2006/relationships/slideLayout" Target="../slideLayouts/slideLayout710.xml"/><Relationship Id="rId9" Type="http://schemas.openxmlformats.org/officeDocument/2006/relationships/slideLayout" Target="../slideLayouts/slideLayout715.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image" Target="../media/image1.png"/><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theme" Target="../theme/theme67.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7.xml"/><Relationship Id="rId13" Type="http://schemas.openxmlformats.org/officeDocument/2006/relationships/image" Target="../media/image1.png"/><Relationship Id="rId3" Type="http://schemas.openxmlformats.org/officeDocument/2006/relationships/slideLayout" Target="../slideLayouts/slideLayout732.xml"/><Relationship Id="rId7" Type="http://schemas.openxmlformats.org/officeDocument/2006/relationships/slideLayout" Target="../slideLayouts/slideLayout736.xml"/><Relationship Id="rId12" Type="http://schemas.openxmlformats.org/officeDocument/2006/relationships/theme" Target="../theme/theme68.xml"/><Relationship Id="rId2" Type="http://schemas.openxmlformats.org/officeDocument/2006/relationships/slideLayout" Target="../slideLayouts/slideLayout731.xml"/><Relationship Id="rId1" Type="http://schemas.openxmlformats.org/officeDocument/2006/relationships/slideLayout" Target="../slideLayouts/slideLayout730.xml"/><Relationship Id="rId6" Type="http://schemas.openxmlformats.org/officeDocument/2006/relationships/slideLayout" Target="../slideLayouts/slideLayout735.xml"/><Relationship Id="rId11" Type="http://schemas.openxmlformats.org/officeDocument/2006/relationships/slideLayout" Target="../slideLayouts/slideLayout740.xml"/><Relationship Id="rId5" Type="http://schemas.openxmlformats.org/officeDocument/2006/relationships/slideLayout" Target="../slideLayouts/slideLayout734.xml"/><Relationship Id="rId10" Type="http://schemas.openxmlformats.org/officeDocument/2006/relationships/slideLayout" Target="../slideLayouts/slideLayout739.xml"/><Relationship Id="rId4" Type="http://schemas.openxmlformats.org/officeDocument/2006/relationships/slideLayout" Target="../slideLayouts/slideLayout733.xml"/><Relationship Id="rId9" Type="http://schemas.openxmlformats.org/officeDocument/2006/relationships/slideLayout" Target="../slideLayouts/slideLayout73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48.xml"/><Relationship Id="rId3" Type="http://schemas.openxmlformats.org/officeDocument/2006/relationships/slideLayout" Target="../slideLayouts/slideLayout743.xml"/><Relationship Id="rId7" Type="http://schemas.openxmlformats.org/officeDocument/2006/relationships/slideLayout" Target="../slideLayouts/slideLayout747.xml"/><Relationship Id="rId12" Type="http://schemas.openxmlformats.org/officeDocument/2006/relationships/theme" Target="../theme/theme69.xml"/><Relationship Id="rId2" Type="http://schemas.openxmlformats.org/officeDocument/2006/relationships/slideLayout" Target="../slideLayouts/slideLayout742.xml"/><Relationship Id="rId1" Type="http://schemas.openxmlformats.org/officeDocument/2006/relationships/slideLayout" Target="../slideLayouts/slideLayout741.xml"/><Relationship Id="rId6" Type="http://schemas.openxmlformats.org/officeDocument/2006/relationships/slideLayout" Target="../slideLayouts/slideLayout746.xml"/><Relationship Id="rId11" Type="http://schemas.openxmlformats.org/officeDocument/2006/relationships/slideLayout" Target="../slideLayouts/slideLayout751.xml"/><Relationship Id="rId5" Type="http://schemas.openxmlformats.org/officeDocument/2006/relationships/slideLayout" Target="../slideLayouts/slideLayout745.xml"/><Relationship Id="rId10" Type="http://schemas.openxmlformats.org/officeDocument/2006/relationships/slideLayout" Target="../slideLayouts/slideLayout750.xml"/><Relationship Id="rId4" Type="http://schemas.openxmlformats.org/officeDocument/2006/relationships/slideLayout" Target="../slideLayouts/slideLayout744.xml"/><Relationship Id="rId9" Type="http://schemas.openxmlformats.org/officeDocument/2006/relationships/slideLayout" Target="../slideLayouts/slideLayout7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theme" Target="../theme/theme70.xml"/><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slideLayout" Target="../slideLayouts/slideLayout763.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 Id="rId14" Type="http://schemas.openxmlformats.org/officeDocument/2006/relationships/image" Target="../media/image1.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image" Target="../media/image1.png"/><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theme" Target="../theme/theme71.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2.xml"/><Relationship Id="rId13" Type="http://schemas.openxmlformats.org/officeDocument/2006/relationships/image" Target="../media/image1.png"/><Relationship Id="rId3" Type="http://schemas.openxmlformats.org/officeDocument/2006/relationships/slideLayout" Target="../slideLayouts/slideLayout777.xml"/><Relationship Id="rId7" Type="http://schemas.openxmlformats.org/officeDocument/2006/relationships/slideLayout" Target="../slideLayouts/slideLayout781.xml"/><Relationship Id="rId12" Type="http://schemas.openxmlformats.org/officeDocument/2006/relationships/theme" Target="../theme/theme72.xml"/><Relationship Id="rId2" Type="http://schemas.openxmlformats.org/officeDocument/2006/relationships/slideLayout" Target="../slideLayouts/slideLayout776.xml"/><Relationship Id="rId1" Type="http://schemas.openxmlformats.org/officeDocument/2006/relationships/slideLayout" Target="../slideLayouts/slideLayout775.xml"/><Relationship Id="rId6" Type="http://schemas.openxmlformats.org/officeDocument/2006/relationships/slideLayout" Target="../slideLayouts/slideLayout780.xml"/><Relationship Id="rId11" Type="http://schemas.openxmlformats.org/officeDocument/2006/relationships/slideLayout" Target="../slideLayouts/slideLayout785.xml"/><Relationship Id="rId5" Type="http://schemas.openxmlformats.org/officeDocument/2006/relationships/slideLayout" Target="../slideLayouts/slideLayout779.xml"/><Relationship Id="rId10" Type="http://schemas.openxmlformats.org/officeDocument/2006/relationships/slideLayout" Target="../slideLayouts/slideLayout784.xml"/><Relationship Id="rId4" Type="http://schemas.openxmlformats.org/officeDocument/2006/relationships/slideLayout" Target="../slideLayouts/slideLayout778.xml"/><Relationship Id="rId9" Type="http://schemas.openxmlformats.org/officeDocument/2006/relationships/slideLayout" Target="../slideLayouts/slideLayout783.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93.xml"/><Relationship Id="rId13" Type="http://schemas.openxmlformats.org/officeDocument/2006/relationships/theme" Target="../theme/theme73.xml"/><Relationship Id="rId3" Type="http://schemas.openxmlformats.org/officeDocument/2006/relationships/slideLayout" Target="../slideLayouts/slideLayout788.xml"/><Relationship Id="rId7" Type="http://schemas.openxmlformats.org/officeDocument/2006/relationships/slideLayout" Target="../slideLayouts/slideLayout792.xml"/><Relationship Id="rId12" Type="http://schemas.openxmlformats.org/officeDocument/2006/relationships/slideLayout" Target="../slideLayouts/slideLayout797.xml"/><Relationship Id="rId2" Type="http://schemas.openxmlformats.org/officeDocument/2006/relationships/slideLayout" Target="../slideLayouts/slideLayout787.xml"/><Relationship Id="rId1" Type="http://schemas.openxmlformats.org/officeDocument/2006/relationships/slideLayout" Target="../slideLayouts/slideLayout786.xml"/><Relationship Id="rId6" Type="http://schemas.openxmlformats.org/officeDocument/2006/relationships/slideLayout" Target="../slideLayouts/slideLayout791.xml"/><Relationship Id="rId11" Type="http://schemas.openxmlformats.org/officeDocument/2006/relationships/slideLayout" Target="../slideLayouts/slideLayout796.xml"/><Relationship Id="rId5" Type="http://schemas.openxmlformats.org/officeDocument/2006/relationships/slideLayout" Target="../slideLayouts/slideLayout790.xml"/><Relationship Id="rId10" Type="http://schemas.openxmlformats.org/officeDocument/2006/relationships/slideLayout" Target="../slideLayouts/slideLayout795.xml"/><Relationship Id="rId4" Type="http://schemas.openxmlformats.org/officeDocument/2006/relationships/slideLayout" Target="../slideLayouts/slideLayout789.xml"/><Relationship Id="rId9" Type="http://schemas.openxmlformats.org/officeDocument/2006/relationships/slideLayout" Target="../slideLayouts/slideLayout794.xml"/><Relationship Id="rId14" Type="http://schemas.openxmlformats.org/officeDocument/2006/relationships/image" Target="../media/image1.png"/></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05.xml"/><Relationship Id="rId13" Type="http://schemas.openxmlformats.org/officeDocument/2006/relationships/image" Target="../media/image9.png"/><Relationship Id="rId3" Type="http://schemas.openxmlformats.org/officeDocument/2006/relationships/slideLayout" Target="../slideLayouts/slideLayout800.xml"/><Relationship Id="rId7" Type="http://schemas.openxmlformats.org/officeDocument/2006/relationships/slideLayout" Target="../slideLayouts/slideLayout804.xml"/><Relationship Id="rId12" Type="http://schemas.openxmlformats.org/officeDocument/2006/relationships/theme" Target="../theme/theme74.xml"/><Relationship Id="rId2" Type="http://schemas.openxmlformats.org/officeDocument/2006/relationships/slideLayout" Target="../slideLayouts/slideLayout799.xml"/><Relationship Id="rId1" Type="http://schemas.openxmlformats.org/officeDocument/2006/relationships/slideLayout" Target="../slideLayouts/slideLayout798.xml"/><Relationship Id="rId6" Type="http://schemas.openxmlformats.org/officeDocument/2006/relationships/slideLayout" Target="../slideLayouts/slideLayout803.xml"/><Relationship Id="rId11" Type="http://schemas.openxmlformats.org/officeDocument/2006/relationships/slideLayout" Target="../slideLayouts/slideLayout808.xml"/><Relationship Id="rId5" Type="http://schemas.openxmlformats.org/officeDocument/2006/relationships/slideLayout" Target="../slideLayouts/slideLayout802.xml"/><Relationship Id="rId10" Type="http://schemas.openxmlformats.org/officeDocument/2006/relationships/slideLayout" Target="../slideLayouts/slideLayout807.xml"/><Relationship Id="rId4" Type="http://schemas.openxmlformats.org/officeDocument/2006/relationships/slideLayout" Target="../slideLayouts/slideLayout801.xml"/><Relationship Id="rId9" Type="http://schemas.openxmlformats.org/officeDocument/2006/relationships/slideLayout" Target="../slideLayouts/slideLayout806.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16.xml"/><Relationship Id="rId13" Type="http://schemas.openxmlformats.org/officeDocument/2006/relationships/slideLayout" Target="../slideLayouts/slideLayout821.xml"/><Relationship Id="rId3" Type="http://schemas.openxmlformats.org/officeDocument/2006/relationships/slideLayout" Target="../slideLayouts/slideLayout811.xml"/><Relationship Id="rId7" Type="http://schemas.openxmlformats.org/officeDocument/2006/relationships/slideLayout" Target="../slideLayouts/slideLayout815.xml"/><Relationship Id="rId12" Type="http://schemas.openxmlformats.org/officeDocument/2006/relationships/slideLayout" Target="../slideLayouts/slideLayout820.xml"/><Relationship Id="rId2" Type="http://schemas.openxmlformats.org/officeDocument/2006/relationships/slideLayout" Target="../slideLayouts/slideLayout810.xml"/><Relationship Id="rId1" Type="http://schemas.openxmlformats.org/officeDocument/2006/relationships/slideLayout" Target="../slideLayouts/slideLayout809.xml"/><Relationship Id="rId6" Type="http://schemas.openxmlformats.org/officeDocument/2006/relationships/slideLayout" Target="../slideLayouts/slideLayout814.xml"/><Relationship Id="rId11" Type="http://schemas.openxmlformats.org/officeDocument/2006/relationships/slideLayout" Target="../slideLayouts/slideLayout819.xml"/><Relationship Id="rId5" Type="http://schemas.openxmlformats.org/officeDocument/2006/relationships/slideLayout" Target="../slideLayouts/slideLayout813.xml"/><Relationship Id="rId15" Type="http://schemas.openxmlformats.org/officeDocument/2006/relationships/image" Target="../media/image13.png"/><Relationship Id="rId10" Type="http://schemas.openxmlformats.org/officeDocument/2006/relationships/slideLayout" Target="../slideLayouts/slideLayout818.xml"/><Relationship Id="rId4" Type="http://schemas.openxmlformats.org/officeDocument/2006/relationships/slideLayout" Target="../slideLayouts/slideLayout812.xml"/><Relationship Id="rId9" Type="http://schemas.openxmlformats.org/officeDocument/2006/relationships/slideLayout" Target="../slideLayouts/slideLayout817.xml"/><Relationship Id="rId14"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29.xml"/><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76.xml"/><Relationship Id="rId2" Type="http://schemas.openxmlformats.org/officeDocument/2006/relationships/slideLayout" Target="../slideLayouts/slideLayout823.xml"/><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0" Type="http://schemas.openxmlformats.org/officeDocument/2006/relationships/slideLayout" Target="../slideLayouts/slideLayout831.xml"/><Relationship Id="rId4" Type="http://schemas.openxmlformats.org/officeDocument/2006/relationships/slideLayout" Target="../slideLayouts/slideLayout825.xml"/><Relationship Id="rId9" Type="http://schemas.openxmlformats.org/officeDocument/2006/relationships/slideLayout" Target="../slideLayouts/slideLayout830.xml"/></Relationships>
</file>

<file path=ppt/slideMasters/_rels/slideMaster77.xml.rels><?xml version="1.0" encoding="UTF-8" standalone="yes"?>
<Relationships xmlns="http://schemas.openxmlformats.org/package/2006/relationships"><Relationship Id="rId3" Type="http://schemas.openxmlformats.org/officeDocument/2006/relationships/slideLayout" Target="../slideLayouts/slideLayout835.xml"/><Relationship Id="rId7" Type="http://schemas.openxmlformats.org/officeDocument/2006/relationships/theme" Target="../theme/theme77.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5" Type="http://schemas.openxmlformats.org/officeDocument/2006/relationships/slideLayout" Target="../slideLayouts/slideLayout837.xml"/><Relationship Id="rId4" Type="http://schemas.openxmlformats.org/officeDocument/2006/relationships/slideLayout" Target="../slideLayouts/slideLayout836.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46.xml"/><Relationship Id="rId13" Type="http://schemas.openxmlformats.org/officeDocument/2006/relationships/theme" Target="../theme/theme78.xml"/><Relationship Id="rId3" Type="http://schemas.openxmlformats.org/officeDocument/2006/relationships/slideLayout" Target="../slideLayouts/slideLayout841.xml"/><Relationship Id="rId7" Type="http://schemas.openxmlformats.org/officeDocument/2006/relationships/slideLayout" Target="../slideLayouts/slideLayout845.xml"/><Relationship Id="rId12" Type="http://schemas.openxmlformats.org/officeDocument/2006/relationships/slideLayout" Target="../slideLayouts/slideLayout850.xml"/><Relationship Id="rId2" Type="http://schemas.openxmlformats.org/officeDocument/2006/relationships/slideLayout" Target="../slideLayouts/slideLayout840.xml"/><Relationship Id="rId1" Type="http://schemas.openxmlformats.org/officeDocument/2006/relationships/slideLayout" Target="../slideLayouts/slideLayout839.xml"/><Relationship Id="rId6" Type="http://schemas.openxmlformats.org/officeDocument/2006/relationships/slideLayout" Target="../slideLayouts/slideLayout844.xml"/><Relationship Id="rId11" Type="http://schemas.openxmlformats.org/officeDocument/2006/relationships/slideLayout" Target="../slideLayouts/slideLayout849.xml"/><Relationship Id="rId5" Type="http://schemas.openxmlformats.org/officeDocument/2006/relationships/slideLayout" Target="../slideLayouts/slideLayout843.xml"/><Relationship Id="rId10" Type="http://schemas.openxmlformats.org/officeDocument/2006/relationships/slideLayout" Target="../slideLayouts/slideLayout848.xml"/><Relationship Id="rId4" Type="http://schemas.openxmlformats.org/officeDocument/2006/relationships/slideLayout" Target="../slideLayouts/slideLayout842.xml"/><Relationship Id="rId9" Type="http://schemas.openxmlformats.org/officeDocument/2006/relationships/slideLayout" Target="../slideLayouts/slideLayout847.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79.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80.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81.xml.rels><?xml version="1.0" encoding="UTF-8" standalone="yes"?>
<Relationships xmlns="http://schemas.openxmlformats.org/package/2006/relationships"><Relationship Id="rId3" Type="http://schemas.openxmlformats.org/officeDocument/2006/relationships/slideLayout" Target="../slideLayouts/slideLayout875.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5" Type="http://schemas.openxmlformats.org/officeDocument/2006/relationships/theme" Target="../theme/theme81.xml"/><Relationship Id="rId4" Type="http://schemas.openxmlformats.org/officeDocument/2006/relationships/slideLayout" Target="../slideLayouts/slideLayout876.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84.xml"/><Relationship Id="rId13" Type="http://schemas.openxmlformats.org/officeDocument/2006/relationships/theme" Target="../theme/theme82.xml"/><Relationship Id="rId3" Type="http://schemas.openxmlformats.org/officeDocument/2006/relationships/slideLayout" Target="../slideLayouts/slideLayout879.xml"/><Relationship Id="rId7" Type="http://schemas.openxmlformats.org/officeDocument/2006/relationships/slideLayout" Target="../slideLayouts/slideLayout883.xml"/><Relationship Id="rId12" Type="http://schemas.openxmlformats.org/officeDocument/2006/relationships/slideLayout" Target="../slideLayouts/slideLayout888.xml"/><Relationship Id="rId2" Type="http://schemas.openxmlformats.org/officeDocument/2006/relationships/slideLayout" Target="../slideLayouts/slideLayout878.xml"/><Relationship Id="rId1" Type="http://schemas.openxmlformats.org/officeDocument/2006/relationships/slideLayout" Target="../slideLayouts/slideLayout877.xml"/><Relationship Id="rId6" Type="http://schemas.openxmlformats.org/officeDocument/2006/relationships/slideLayout" Target="../slideLayouts/slideLayout882.xml"/><Relationship Id="rId11" Type="http://schemas.openxmlformats.org/officeDocument/2006/relationships/slideLayout" Target="../slideLayouts/slideLayout887.xml"/><Relationship Id="rId5" Type="http://schemas.openxmlformats.org/officeDocument/2006/relationships/slideLayout" Target="../slideLayouts/slideLayout881.xml"/><Relationship Id="rId10" Type="http://schemas.openxmlformats.org/officeDocument/2006/relationships/slideLayout" Target="../slideLayouts/slideLayout886.xml"/><Relationship Id="rId4" Type="http://schemas.openxmlformats.org/officeDocument/2006/relationships/slideLayout" Target="../slideLayouts/slideLayout880.xml"/><Relationship Id="rId9" Type="http://schemas.openxmlformats.org/officeDocument/2006/relationships/slideLayout" Target="../slideLayouts/slideLayout885.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896.xml"/><Relationship Id="rId13" Type="http://schemas.openxmlformats.org/officeDocument/2006/relationships/theme" Target="../theme/theme83.xml"/><Relationship Id="rId3" Type="http://schemas.openxmlformats.org/officeDocument/2006/relationships/slideLayout" Target="../slideLayouts/slideLayout891.xml"/><Relationship Id="rId7" Type="http://schemas.openxmlformats.org/officeDocument/2006/relationships/slideLayout" Target="../slideLayouts/slideLayout895.xml"/><Relationship Id="rId12" Type="http://schemas.openxmlformats.org/officeDocument/2006/relationships/slideLayout" Target="../slideLayouts/slideLayout900.xml"/><Relationship Id="rId2" Type="http://schemas.openxmlformats.org/officeDocument/2006/relationships/slideLayout" Target="../slideLayouts/slideLayout890.xml"/><Relationship Id="rId1" Type="http://schemas.openxmlformats.org/officeDocument/2006/relationships/slideLayout" Target="../slideLayouts/slideLayout889.xml"/><Relationship Id="rId6" Type="http://schemas.openxmlformats.org/officeDocument/2006/relationships/slideLayout" Target="../slideLayouts/slideLayout894.xml"/><Relationship Id="rId11" Type="http://schemas.openxmlformats.org/officeDocument/2006/relationships/slideLayout" Target="../slideLayouts/slideLayout899.xml"/><Relationship Id="rId5" Type="http://schemas.openxmlformats.org/officeDocument/2006/relationships/slideLayout" Target="../slideLayouts/slideLayout893.xml"/><Relationship Id="rId10" Type="http://schemas.openxmlformats.org/officeDocument/2006/relationships/slideLayout" Target="../slideLayouts/slideLayout898.xml"/><Relationship Id="rId4" Type="http://schemas.openxmlformats.org/officeDocument/2006/relationships/slideLayout" Target="../slideLayouts/slideLayout892.xml"/><Relationship Id="rId9" Type="http://schemas.openxmlformats.org/officeDocument/2006/relationships/slideLayout" Target="../slideLayouts/slideLayout8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2021. 1. 17.</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1/17/21</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1/17/21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4" r:id="rId1"/>
    <p:sldLayoutId id="2147488725" r:id="rId2"/>
    <p:sldLayoutId id="2147488726" r:id="rId3"/>
    <p:sldLayoutId id="2147488727" r:id="rId4"/>
    <p:sldLayoutId id="2147488728" r:id="rId5"/>
    <p:sldLayoutId id="2147488729" r:id="rId6"/>
    <p:sldLayoutId id="2147488730" r:id="rId7"/>
    <p:sldLayoutId id="2147488731" r:id="rId8"/>
    <p:sldLayoutId id="2147488732" r:id="rId9"/>
    <p:sldLayoutId id="214748873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170985425"/>
      </p:ext>
    </p:extLst>
  </p:cSld>
  <p:clrMap bg1="lt1" tx1="dk1" bg2="lt2" tx2="dk2" accent1="accent1" accent2="accent2" accent3="accent3" accent4="accent4" accent5="accent5" accent6="accent6" hlink="hlink" folHlink="folHlink"/>
  <p:sldLayoutIdLst>
    <p:sldLayoutId id="2147488893"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890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5746"/>
      </p:ext>
    </p:extLst>
  </p:cSld>
  <p:clrMap bg1="lt1" tx1="dk1" bg2="lt2" tx2="dk2" accent1="accent1" accent2="accent2" accent3="accent3" accent4="accent4" accent5="accent5" accent6="accent6" hlink="hlink" folHlink="folHlink"/>
  <p:sldLayoutIdLst>
    <p:sldLayoutId id="2147488976" r:id="rId1"/>
    <p:sldLayoutId id="21474889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93312E8-D4E9-DF40-A8C4-DF1173C808DE}"/>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99E0C9D0-C579-0047-B2F6-E08FA639B3DA}"/>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586AA2A-F159-A34D-9A1A-4E62B010AF7D}" type="slidenum">
              <a:rPr lang="en-US" altLang="en-US"/>
              <a:pPr>
                <a:defRPr/>
              </a:pPr>
              <a:t>‹#›</a:t>
            </a:fld>
            <a:endParaRPr lang="en-US" altLang="en-US"/>
          </a:p>
        </p:txBody>
      </p:sp>
      <p:sp>
        <p:nvSpPr>
          <p:cNvPr id="65542" name="Line 1032">
            <a:extLst>
              <a:ext uri="{FF2B5EF4-FFF2-40B4-BE49-F238E27FC236}">
                <a16:creationId xmlns:a16="http://schemas.microsoft.com/office/drawing/2014/main" id="{4BA4688A-F7FE-4548-AE49-2C5A7052C9EE}"/>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C27013B1-3B44-034A-99B2-F0E4C84B801C}"/>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581542497"/>
      </p:ext>
    </p:extLst>
  </p:cSld>
  <p:clrMap bg1="lt1" tx1="dk1" bg2="lt2" tx2="dk2" accent1="accent1" accent2="accent2" accent3="accent3" accent4="accent4" accent5="accent5" accent6="accent6" hlink="hlink" folHlink="folHlink"/>
  <p:sldLayoutIdLst>
    <p:sldLayoutId id="2147489067" r:id="rId1"/>
    <p:sldLayoutId id="2147489068" r:id="rId2"/>
    <p:sldLayoutId id="2147489069" r:id="rId3"/>
    <p:sldLayoutId id="2147489070" r:id="rId4"/>
    <p:sldLayoutId id="2147489071" r:id="rId5"/>
    <p:sldLayoutId id="2147489072" r:id="rId6"/>
    <p:sldLayoutId id="2147489073" r:id="rId7"/>
    <p:sldLayoutId id="2147489074" r:id="rId8"/>
    <p:sldLayoutId id="2147489075" r:id="rId9"/>
    <p:sldLayoutId id="2147489076" r:id="rId10"/>
    <p:sldLayoutId id="2147489077" r:id="rId11"/>
    <p:sldLayoutId id="214748907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034384770"/>
      </p:ext>
    </p:extLst>
  </p:cSld>
  <p:clrMap bg1="lt1" tx1="dk1" bg2="lt2" tx2="dk2" accent1="accent1" accent2="accent2" accent3="accent3" accent4="accent4" accent5="accent5" accent6="accent6" hlink="hlink" folHlink="folHlink"/>
  <p:sldLayoutIdLst>
    <p:sldLayoutId id="2147489241" r:id="rId1"/>
    <p:sldLayoutId id="2147489242" r:id="rId2"/>
    <p:sldLayoutId id="2147489243" r:id="rId3"/>
    <p:sldLayoutId id="2147489244" r:id="rId4"/>
    <p:sldLayoutId id="2147489245" r:id="rId5"/>
    <p:sldLayoutId id="2147489246" r:id="rId6"/>
    <p:sldLayoutId id="2147489247" r:id="rId7"/>
    <p:sldLayoutId id="2147489248" r:id="rId8"/>
    <p:sldLayoutId id="2147489249" r:id="rId9"/>
    <p:sldLayoutId id="2147489250" r:id="rId10"/>
    <p:sldLayoutId id="2147489251"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131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0" y="139377"/>
            <a:ext cx="7943850" cy="429389"/>
          </a:xfrm>
          <a:prstGeom prst="rect">
            <a:avLst/>
          </a:prstGeom>
        </p:spPr>
        <p:txBody>
          <a:bodyPr vert="horz" lIns="45720" tIns="0" rIns="45720" bIns="45720" rtlCol="0" anchor="ctr">
            <a:noAutofit/>
          </a:bodyPr>
          <a:lstStyle/>
          <a:p>
            <a:r>
              <a:rPr lang="en-US" dirty="0"/>
              <a:t>Click to edit Master title style</a:t>
            </a:r>
          </a:p>
        </p:txBody>
      </p:sp>
      <p:sp>
        <p:nvSpPr>
          <p:cNvPr id="1031" name="Text Placeholder 2"/>
          <p:cNvSpPr>
            <a:spLocks noGrp="1"/>
          </p:cNvSpPr>
          <p:nvPr>
            <p:ph type="body" idx="1"/>
          </p:nvPr>
        </p:nvSpPr>
        <p:spPr bwMode="auto">
          <a:xfrm>
            <a:off x="152400" y="810545"/>
            <a:ext cx="8839200" cy="572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 name="Footer Placeholder 4"/>
          <p:cNvSpPr>
            <a:spLocks noGrp="1"/>
          </p:cNvSpPr>
          <p:nvPr>
            <p:ph type="ftr" sz="quarter" idx="3"/>
          </p:nvPr>
        </p:nvSpPr>
        <p:spPr>
          <a:xfrm>
            <a:off x="0" y="6583363"/>
            <a:ext cx="6172200" cy="228600"/>
          </a:xfrm>
          <a:prstGeom prst="rect">
            <a:avLst/>
          </a:prstGeom>
        </p:spPr>
        <p:txBody>
          <a:bodyPr vert="horz" lIns="45720" tIns="0" rIns="45720" bIns="0" rtlCol="0" anchor="ctr"/>
          <a:lstStyle>
            <a:lvl1pPr algn="l" fontAlgn="auto">
              <a:spcBef>
                <a:spcPts val="0"/>
              </a:spcBef>
              <a:spcAft>
                <a:spcPts val="0"/>
              </a:spcAft>
              <a:defRPr sz="1200" b="0" cap="none" spc="0" baseline="0">
                <a:solidFill>
                  <a:schemeClr val="tx1">
                    <a:lumMod val="65000"/>
                    <a:lumOff val="35000"/>
                  </a:schemeClr>
                </a:solidFill>
                <a:latin typeface="Whitney-Semibold SC" panose="02000603040000020004" pitchFamily="2" charset="0"/>
                <a:cs typeface="Arial" panose="020B0604020202020204" pitchFamily="34" charset="0"/>
              </a:defRPr>
            </a:lvl1pPr>
          </a:lstStyle>
          <a:p>
            <a:pPr>
              <a:defRPr/>
            </a:pPr>
            <a:r>
              <a:rPr lang="en-US"/>
              <a:t>Vulnerabilities in MLC NAND Flash Memory Programming</a:t>
            </a:r>
            <a:endParaRPr lang="en-US" dirty="0"/>
          </a:p>
        </p:txBody>
      </p:sp>
      <p:sp>
        <p:nvSpPr>
          <p:cNvPr id="6" name="Slide Number Placeholder 5"/>
          <p:cNvSpPr>
            <a:spLocks noGrp="1"/>
          </p:cNvSpPr>
          <p:nvPr>
            <p:ph type="sldNum" sz="quarter" idx="4"/>
          </p:nvPr>
        </p:nvSpPr>
        <p:spPr>
          <a:xfrm>
            <a:off x="7772400" y="6583363"/>
            <a:ext cx="1371600" cy="228600"/>
          </a:xfrm>
          <a:prstGeom prst="rect">
            <a:avLst/>
          </a:prstGeom>
        </p:spPr>
        <p:txBody>
          <a:bodyPr vert="horz" wrap="square" lIns="45720" tIns="0" rIns="45720" bIns="0" numCol="1" anchor="ctr" anchorCtr="0" compatLnSpc="1">
            <a:prstTxWarp prst="textNoShape">
              <a:avLst/>
            </a:prstTxWarp>
          </a:bodyPr>
          <a:lstStyle>
            <a:lvl1pPr algn="r">
              <a:defRPr sz="1200" b="0">
                <a:solidFill>
                  <a:schemeClr val="tx1">
                    <a:lumMod val="65000"/>
                    <a:lumOff val="35000"/>
                  </a:schemeClr>
                </a:solidFill>
                <a:latin typeface="Whitney-Medium" panose="02000603040000020004" pitchFamily="2" charset="0"/>
                <a:ea typeface="Whitney-Medium" panose="02000603040000020004" pitchFamily="2" charset="0"/>
                <a:cs typeface="Arial" panose="020B0604020202020204" pitchFamily="34" charset="0"/>
              </a:defRPr>
            </a:lvl1pPr>
          </a:lstStyle>
          <a:p>
            <a:r>
              <a:rPr lang="en-US" altLang="en-US" dirty="0"/>
              <a:t>Page </a:t>
            </a:r>
            <a:fld id="{BBF05047-ADC6-47BF-A318-424F854A849A}" type="slidenum">
              <a:rPr lang="en-US" altLang="en-US" smtClean="0"/>
              <a:pPr/>
              <a:t>‹#›</a:t>
            </a:fld>
            <a:r>
              <a:rPr lang="en-US" altLang="en-US" dirty="0"/>
              <a:t> of 25</a:t>
            </a:r>
          </a:p>
        </p:txBody>
      </p:sp>
      <p:pic>
        <p:nvPicPr>
          <p:cNvPr id="3" name="Picture 2"/>
          <p:cNvPicPr>
            <a:picLocks/>
          </p:cNvPicPr>
          <p:nvPr userDrawn="1"/>
        </p:nvPicPr>
        <p:blipFill>
          <a:blip r:embed="rId13" cstate="screen">
            <a:extLst>
              <a:ext uri="{28A0092B-C50C-407E-A947-70E740481C1C}">
                <a14:useLocalDpi xmlns:a14="http://schemas.microsoft.com/office/drawing/2010/main"/>
              </a:ext>
            </a:extLst>
          </a:blip>
          <a:stretch>
            <a:fillRect/>
          </a:stretch>
        </p:blipFill>
        <p:spPr>
          <a:xfrm>
            <a:off x="8023861" y="228600"/>
            <a:ext cx="1066271" cy="215085"/>
          </a:xfrm>
          <a:prstGeom prst="rect">
            <a:avLst/>
          </a:prstGeom>
        </p:spPr>
      </p:pic>
      <p:sp>
        <p:nvSpPr>
          <p:cNvPr id="12" name="Rectangle 11"/>
          <p:cNvSpPr/>
          <p:nvPr userDrawn="1"/>
        </p:nvSpPr>
        <p:spPr>
          <a:xfrm>
            <a:off x="0" y="6811963"/>
            <a:ext cx="9144000" cy="46037"/>
          </a:xfrm>
          <a:prstGeom prst="rect">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25388500"/>
      </p:ext>
    </p:extLst>
  </p:cSld>
  <p:clrMap bg1="lt1" tx1="dk1" bg2="lt2" tx2="dk2" accent1="accent1" accent2="accent2" accent3="accent3" accent4="accent4" accent5="accent5" accent6="accent6" hlink="hlink" folHlink="folHlink"/>
  <p:sldLayoutIdLst>
    <p:sldLayoutId id="2147489340" r:id="rId1"/>
    <p:sldLayoutId id="2147489341" r:id="rId2"/>
    <p:sldLayoutId id="2147489342" r:id="rId3"/>
    <p:sldLayoutId id="2147489343" r:id="rId4"/>
    <p:sldLayoutId id="2147489344" r:id="rId5"/>
    <p:sldLayoutId id="2147489345" r:id="rId6"/>
    <p:sldLayoutId id="2147489346" r:id="rId7"/>
    <p:sldLayoutId id="2147489347" r:id="rId8"/>
    <p:sldLayoutId id="2147489348" r:id="rId9"/>
    <p:sldLayoutId id="2147489349" r:id="rId10"/>
    <p:sldLayoutId id="2147489350" r:id="rId11"/>
  </p:sldLayoutIdLst>
  <p:transition>
    <p:fade/>
  </p:transition>
  <p:hf hdr="0" ftr="0" dt="0"/>
  <p:txStyles>
    <p:titleStyle>
      <a:lvl1pPr algn="l" rtl="0" eaLnBrk="1" fontAlgn="base" hangingPunct="1">
        <a:spcBef>
          <a:spcPct val="0"/>
        </a:spcBef>
        <a:spcAft>
          <a:spcPct val="0"/>
        </a:spcAft>
        <a:defRPr sz="2800" b="1" kern="1200" cap="none" spc="-100" baseline="0">
          <a:solidFill>
            <a:schemeClr val="tx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b="1">
          <a:solidFill>
            <a:schemeClr val="tx1"/>
          </a:solidFill>
          <a:latin typeface="Whitney-Bold" pitchFamily="2" charset="0"/>
        </a:defRPr>
      </a:lvl2pPr>
      <a:lvl3pPr algn="l" rtl="0" eaLnBrk="1" fontAlgn="base" hangingPunct="1">
        <a:spcBef>
          <a:spcPct val="0"/>
        </a:spcBef>
        <a:spcAft>
          <a:spcPct val="0"/>
        </a:spcAft>
        <a:defRPr sz="2400" b="1">
          <a:solidFill>
            <a:schemeClr val="tx1"/>
          </a:solidFill>
          <a:latin typeface="Whitney-Bold" pitchFamily="2" charset="0"/>
        </a:defRPr>
      </a:lvl3pPr>
      <a:lvl4pPr algn="l" rtl="0" eaLnBrk="1" fontAlgn="base" hangingPunct="1">
        <a:spcBef>
          <a:spcPct val="0"/>
        </a:spcBef>
        <a:spcAft>
          <a:spcPct val="0"/>
        </a:spcAft>
        <a:defRPr sz="2400" b="1">
          <a:solidFill>
            <a:schemeClr val="tx1"/>
          </a:solidFill>
          <a:latin typeface="Whitney-Bold" pitchFamily="2" charset="0"/>
        </a:defRPr>
      </a:lvl4pPr>
      <a:lvl5pPr algn="l" rtl="0" eaLnBrk="1" fontAlgn="base" hangingPunct="1">
        <a:spcBef>
          <a:spcPct val="0"/>
        </a:spcBef>
        <a:spcAft>
          <a:spcPct val="0"/>
        </a:spcAft>
        <a:defRPr sz="2400" b="1">
          <a:solidFill>
            <a:schemeClr val="tx1"/>
          </a:solidFill>
          <a:latin typeface="Whitney-Bold" pitchFamily="2" charset="0"/>
        </a:defRPr>
      </a:lvl5pPr>
      <a:lvl6pPr marL="342900" algn="l" rtl="0" eaLnBrk="1" fontAlgn="base" hangingPunct="1">
        <a:spcBef>
          <a:spcPct val="0"/>
        </a:spcBef>
        <a:spcAft>
          <a:spcPct val="0"/>
        </a:spcAft>
        <a:defRPr sz="3000" b="1">
          <a:solidFill>
            <a:schemeClr val="tx1"/>
          </a:solidFill>
          <a:latin typeface="Whitney-Bold" pitchFamily="2" charset="0"/>
        </a:defRPr>
      </a:lvl6pPr>
      <a:lvl7pPr marL="685800" algn="l" rtl="0" eaLnBrk="1" fontAlgn="base" hangingPunct="1">
        <a:spcBef>
          <a:spcPct val="0"/>
        </a:spcBef>
        <a:spcAft>
          <a:spcPct val="0"/>
        </a:spcAft>
        <a:defRPr sz="3000" b="1">
          <a:solidFill>
            <a:schemeClr val="tx1"/>
          </a:solidFill>
          <a:latin typeface="Whitney-Bold" pitchFamily="2" charset="0"/>
        </a:defRPr>
      </a:lvl7pPr>
      <a:lvl8pPr marL="1028700" algn="l" rtl="0" eaLnBrk="1" fontAlgn="base" hangingPunct="1">
        <a:spcBef>
          <a:spcPct val="0"/>
        </a:spcBef>
        <a:spcAft>
          <a:spcPct val="0"/>
        </a:spcAft>
        <a:defRPr sz="3000" b="1">
          <a:solidFill>
            <a:schemeClr val="tx1"/>
          </a:solidFill>
          <a:latin typeface="Whitney-Bold" pitchFamily="2" charset="0"/>
        </a:defRPr>
      </a:lvl8pPr>
      <a:lvl9pPr marL="1371600" algn="l" rtl="0" eaLnBrk="1" fontAlgn="base" hangingPunct="1">
        <a:spcBef>
          <a:spcPct val="0"/>
        </a:spcBef>
        <a:spcAft>
          <a:spcPct val="0"/>
        </a:spcAft>
        <a:defRPr sz="3000" b="1">
          <a:solidFill>
            <a:schemeClr val="tx1"/>
          </a:solidFill>
          <a:latin typeface="Whitney-Bold" pitchFamily="2" charset="0"/>
        </a:defRPr>
      </a:lvl9pPr>
    </p:titleStyle>
    <p:bodyStyle>
      <a:lvl1pPr marL="204788" indent="-204788" algn="l" rtl="0" eaLnBrk="1" fontAlgn="base" hangingPunct="1">
        <a:spcBef>
          <a:spcPts val="450"/>
        </a:spcBef>
        <a:spcAft>
          <a:spcPct val="0"/>
        </a:spcAft>
        <a:buFont typeface="Wingdings" panose="05000000000000000000" pitchFamily="2" charset="2"/>
        <a:buChar char="§"/>
        <a:defRPr sz="2600" b="1" kern="1200" baseline="0">
          <a:solidFill>
            <a:srgbClr val="404040"/>
          </a:solidFill>
          <a:latin typeface="Adobe Garamond Pro" panose="02020502060506020403" pitchFamily="18" charset="0"/>
          <a:ea typeface="+mn-ea"/>
          <a:cs typeface="+mn-cs"/>
        </a:defRPr>
      </a:lvl1pPr>
      <a:lvl2pPr marL="479822" indent="-171450" algn="l" rtl="0" eaLnBrk="1" fontAlgn="base" hangingPunct="1">
        <a:spcBef>
          <a:spcPts val="300"/>
        </a:spcBef>
        <a:spcAft>
          <a:spcPct val="0"/>
        </a:spcAft>
        <a:buFont typeface="Arial" panose="020B0604020202020204" pitchFamily="34" charset="0"/>
        <a:buChar char="•"/>
        <a:defRPr sz="2200" kern="1200">
          <a:solidFill>
            <a:srgbClr val="696969"/>
          </a:solidFill>
          <a:latin typeface="Adobe Garamond Pro" panose="02020502060506020403" pitchFamily="18" charset="0"/>
          <a:ea typeface="+mn-ea"/>
          <a:cs typeface="+mn-cs"/>
        </a:defRPr>
      </a:lvl2pPr>
      <a:lvl3pPr marL="857250" indent="-171450" algn="l" rtl="0" eaLnBrk="1" fontAlgn="base" hangingPunct="1">
        <a:spcBef>
          <a:spcPts val="225"/>
        </a:spcBef>
        <a:spcAft>
          <a:spcPct val="0"/>
        </a:spcAft>
        <a:buFont typeface="Palatino Linotype" panose="02040502050505030304" pitchFamily="18" charset="0"/>
        <a:buChar char="»"/>
        <a:defRPr sz="1800" kern="1200">
          <a:solidFill>
            <a:srgbClr val="696969"/>
          </a:solidFill>
          <a:latin typeface="Adobe Garamond Pro" panose="02020502060506020403" pitchFamily="18"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600" kern="1200">
          <a:solidFill>
            <a:srgbClr val="696969"/>
          </a:solidFill>
          <a:latin typeface="Adobe Garamond Pro" panose="02020502060506020403" pitchFamily="18" charset="0"/>
          <a:ea typeface="+mn-ea"/>
          <a:cs typeface="+mn-cs"/>
        </a:defRPr>
      </a:lvl4pPr>
      <a:lvl5pPr marL="1543050" indent="-171450" algn="l" rtl="0" eaLnBrk="1" fontAlgn="base" hangingPunct="1">
        <a:spcBef>
          <a:spcPct val="20000"/>
        </a:spcBef>
        <a:spcAft>
          <a:spcPct val="0"/>
        </a:spcAft>
        <a:buFont typeface="Wingdings" panose="05000000000000000000" pitchFamily="2" charset="2"/>
        <a:buChar char="Ø"/>
        <a:defRPr sz="1400" kern="1200">
          <a:solidFill>
            <a:srgbClr val="696969"/>
          </a:solidFill>
          <a:latin typeface="Adobe Garamond Pro" panose="02020502060506020403" pitchFamily="18"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038602" y="6400800"/>
            <a:ext cx="1343025" cy="261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13601724"/>
      </p:ext>
    </p:extLst>
  </p:cSld>
  <p:clrMap bg1="lt1" tx1="dk1" bg2="lt2" tx2="dk2" accent1="accent1" accent2="accent2" accent3="accent3" accent4="accent4" accent5="accent5" accent6="accent6" hlink="hlink" folHlink="folHlink"/>
  <p:sldLayoutIdLst>
    <p:sldLayoutId id="2147489352" r:id="rId1"/>
    <p:sldLayoutId id="2147489353" r:id="rId2"/>
    <p:sldLayoutId id="2147489354" r:id="rId3"/>
    <p:sldLayoutId id="2147489355" r:id="rId4"/>
    <p:sldLayoutId id="2147489356" r:id="rId5"/>
    <p:sldLayoutId id="2147489357" r:id="rId6"/>
    <p:sldLayoutId id="2147489358" r:id="rId7"/>
    <p:sldLayoutId id="2147489359" r:id="rId8"/>
    <p:sldLayoutId id="2147489360" r:id="rId9"/>
    <p:sldLayoutId id="2147489361" r:id="rId10"/>
    <p:sldLayoutId id="2147489362" r:id="rId11"/>
    <p:sldLayoutId id="2147489363" r:id="rId12"/>
    <p:sldLayoutId id="2147489364"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1/17/21</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354740641"/>
      </p:ext>
    </p:extLst>
  </p:cSld>
  <p:clrMap bg1="lt1" tx1="dk1" bg2="lt2" tx2="dk2" accent1="accent1" accent2="accent2" accent3="accent3" accent4="accent4" accent5="accent5" accent6="accent6" hlink="hlink" folHlink="folHlink"/>
  <p:sldLayoutIdLst>
    <p:sldLayoutId id="2147489366" r:id="rId1"/>
    <p:sldLayoutId id="2147489367" r:id="rId2"/>
    <p:sldLayoutId id="2147489368" r:id="rId3"/>
    <p:sldLayoutId id="2147489369" r:id="rId4"/>
    <p:sldLayoutId id="2147489370" r:id="rId5"/>
    <p:sldLayoutId id="2147489371" r:id="rId6"/>
    <p:sldLayoutId id="2147489372" r:id="rId7"/>
    <p:sldLayoutId id="2147489373" r:id="rId8"/>
    <p:sldLayoutId id="2147489374" r:id="rId9"/>
    <p:sldLayoutId id="2147489375" r:id="rId10"/>
    <p:sldLayoutId id="2147489376"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06335"/>
      </p:ext>
    </p:extLst>
  </p:cSld>
  <p:clrMap bg1="lt1" tx1="dk1" bg2="lt2" tx2="dk2" accent1="accent1" accent2="accent2" accent3="accent3" accent4="accent4" accent5="accent5" accent6="accent6" hlink="hlink" folHlink="folHlink"/>
  <p:sldLayoutIdLst>
    <p:sldLayoutId id="2147489378" r:id="rId1"/>
    <p:sldLayoutId id="2147489379" r:id="rId2"/>
    <p:sldLayoutId id="2147489380" r:id="rId3"/>
    <p:sldLayoutId id="2147489381" r:id="rId4"/>
    <p:sldLayoutId id="2147489382" r:id="rId5"/>
    <p:sldLayoutId id="214748938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181137604"/>
      </p:ext>
    </p:extLst>
  </p:cSld>
  <p:clrMap bg1="lt1" tx1="dk1" bg2="lt2" tx2="dk2" accent1="accent1" accent2="accent2" accent3="accent3" accent4="accent4" accent5="accent5" accent6="accent6" hlink="hlink" folHlink="folHlink"/>
  <p:sldLayoutIdLst>
    <p:sldLayoutId id="2147489385" r:id="rId1"/>
    <p:sldLayoutId id="2147489386" r:id="rId2"/>
    <p:sldLayoutId id="2147489387" r:id="rId3"/>
    <p:sldLayoutId id="2147489388" r:id="rId4"/>
    <p:sldLayoutId id="2147489389" r:id="rId5"/>
    <p:sldLayoutId id="2147489390" r:id="rId6"/>
    <p:sldLayoutId id="2147489391" r:id="rId7"/>
    <p:sldLayoutId id="2147489392" r:id="rId8"/>
    <p:sldLayoutId id="2147489393" r:id="rId9"/>
    <p:sldLayoutId id="2147489394" r:id="rId10"/>
    <p:sldLayoutId id="2147489395" r:id="rId11"/>
    <p:sldLayoutId id="21474893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990147618"/>
      </p:ext>
    </p:extLst>
  </p:cSld>
  <p:clrMap bg1="lt1" tx1="dk1" bg2="lt2" tx2="dk2" accent1="accent1" accent2="accent2" accent3="accent3" accent4="accent4" accent5="accent5" accent6="accent6" hlink="hlink" folHlink="folHlink"/>
  <p:sldLayoutIdLst>
    <p:sldLayoutId id="2147489398" r:id="rId1"/>
    <p:sldLayoutId id="2147489399" r:id="rId2"/>
    <p:sldLayoutId id="2147489400" r:id="rId3"/>
    <p:sldLayoutId id="2147489401" r:id="rId4"/>
    <p:sldLayoutId id="2147489402" r:id="rId5"/>
    <p:sldLayoutId id="2147489403" r:id="rId6"/>
    <p:sldLayoutId id="2147489404" r:id="rId7"/>
    <p:sldLayoutId id="2147489405" r:id="rId8"/>
    <p:sldLayoutId id="2147489406" r:id="rId9"/>
    <p:sldLayoutId id="2147489407" r:id="rId10"/>
    <p:sldLayoutId id="214748940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1970681"/>
      </p:ext>
    </p:extLst>
  </p:cSld>
  <p:clrMap bg1="lt1" tx1="dk1" bg2="dk2" tx2="lt2" accent1="accent1" accent2="accent2" accent3="accent3" accent4="accent4" accent5="accent5" accent6="accent6" hlink="hlink" folHlink="folHlink"/>
  <p:sldLayoutIdLst>
    <p:sldLayoutId id="2147489410" r:id="rId1"/>
    <p:sldLayoutId id="2147489411" r:id="rId2"/>
    <p:sldLayoutId id="2147489412" r:id="rId3"/>
    <p:sldLayoutId id="2147489413" r:id="rId4"/>
    <p:sldLayoutId id="2147489414" r:id="rId5"/>
    <p:sldLayoutId id="2147489415" r:id="rId6"/>
    <p:sldLayoutId id="2147489416" r:id="rId7"/>
    <p:sldLayoutId id="2147489417" r:id="rId8"/>
    <p:sldLayoutId id="2147489418" r:id="rId9"/>
    <p:sldLayoutId id="2147489419" r:id="rId10"/>
    <p:sldLayoutId id="21474894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889786"/>
      </p:ext>
    </p:extLst>
  </p:cSld>
  <p:clrMap bg1="lt1" tx1="dk1" bg2="lt2" tx2="dk2" accent1="accent1" accent2="accent2" accent3="accent3" accent4="accent4" accent5="accent5" accent6="accent6" hlink="hlink" folHlink="folHlink"/>
  <p:sldLayoutIdLst>
    <p:sldLayoutId id="2147489422" r:id="rId1"/>
    <p:sldLayoutId id="2147489423" r:id="rId2"/>
    <p:sldLayoutId id="2147489424" r:id="rId3"/>
    <p:sldLayoutId id="2147489425"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307802973"/>
      </p:ext>
    </p:extLst>
  </p:cSld>
  <p:clrMap bg1="lt1" tx1="dk1" bg2="lt2" tx2="dk2" accent1="accent1" accent2="accent2" accent3="accent3" accent4="accent4" accent5="accent5" accent6="accent6" hlink="hlink" folHlink="folHlink"/>
  <p:sldLayoutIdLst>
    <p:sldLayoutId id="2147489427" r:id="rId1"/>
    <p:sldLayoutId id="2147489428" r:id="rId2"/>
    <p:sldLayoutId id="2147489429" r:id="rId3"/>
    <p:sldLayoutId id="2147489430" r:id="rId4"/>
    <p:sldLayoutId id="2147489431" r:id="rId5"/>
    <p:sldLayoutId id="2147489432" r:id="rId6"/>
    <p:sldLayoutId id="2147489433" r:id="rId7"/>
    <p:sldLayoutId id="2147489434" r:id="rId8"/>
    <p:sldLayoutId id="2147489435" r:id="rId9"/>
    <p:sldLayoutId id="2147489436" r:id="rId10"/>
    <p:sldLayoutId id="2147489437" r:id="rId11"/>
    <p:sldLayoutId id="21474894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967217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 id="21474894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101.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79.xml"/></Relationships>
</file>

<file path=ppt/slides/_rels/slide102.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in-DRAM-bulk-AND-OR-ieee_cal15.pdf" TargetMode="Externa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107.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tif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109.png"/><Relationship Id="rId4" Type="http://schemas.openxmlformats.org/officeDocument/2006/relationships/image" Target="../media/image108.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computer.org/micro/" TargetMode="External"/><Relationship Id="rId7" Type="http://schemas.openxmlformats.org/officeDocument/2006/relationships/image" Target="../media/image38.png"/><Relationship Id="rId2" Type="http://schemas.openxmlformats.org/officeDocument/2006/relationships/hyperlink" Target="https://people.inf.ethz.ch/omutlu/pub/AcceleratingGenomeAnalysis_ieeemicro20.pdf" TargetMode="External"/><Relationship Id="rId1" Type="http://schemas.openxmlformats.org/officeDocument/2006/relationships/slideLayout" Target="../slideLayouts/slideLayout2.xml"/><Relationship Id="rId6" Type="http://schemas.openxmlformats.org/officeDocument/2006/relationships/hyperlink" Target="https://www.youtube.com/watch?v=hPnSmfwu2-A" TargetMode="External"/><Relationship Id="rId5" Type="http://schemas.openxmlformats.org/officeDocument/2006/relationships/hyperlink" Target="https://people.inf.ethz.ch/omutlu/pub/onur-AcceleratingGenomeAnalysis-AACBB-Keynote-Feb-16-2019-FINAL.pdf" TargetMode="External"/><Relationship Id="rId4" Type="http://schemas.openxmlformats.org/officeDocument/2006/relationships/hyperlink" Target="https://people.inf.ethz.ch/omutlu/pub/onur-AcceleratingGenomeAnalysis-AACBB-Keynote-Feb-16-2019-FINAL.pptx" TargetMode="External"/></Relationships>
</file>

<file path=ppt/slides/_rels/slide1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46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68.xm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8.xml"/></Relationships>
</file>

<file path=ppt/slides/_rels/slide1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6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65.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8.xml"/><Relationship Id="rId5" Type="http://schemas.openxmlformats.org/officeDocument/2006/relationships/image" Target="../media/image116.png"/><Relationship Id="rId4" Type="http://schemas.openxmlformats.org/officeDocument/2006/relationships/image" Target="../media/image115.png"/></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68.xml"/></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8.xml"/></Relationships>
</file>

<file path=ppt/slides/_rels/slide1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468.xml"/></Relationships>
</file>

<file path=ppt/slides/_rels/slide135.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4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3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3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39.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41.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42.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124.png"/></Relationships>
</file>

<file path=ppt/slides/_rels/slide143.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765.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3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51.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128.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157.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31.tiff"/><Relationship Id="rId1" Type="http://schemas.openxmlformats.org/officeDocument/2006/relationships/slideLayout" Target="../slideLayouts/slideLayout582.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32.tiff"/></Relationships>
</file>

<file path=ppt/slides/_rels/slide15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7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16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6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122.png"/></Relationships>
</file>

<file path=ppt/slides/_rels/slide163.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13.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123.png"/></Relationships>
</file>

<file path=ppt/slides/_rels/slide164.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165.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34.png"/></Relationships>
</file>

<file path=ppt/slides/_rels/slide16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167.xml.rels><?xml version="1.0" encoding="UTF-8" standalone="yes"?>
<Relationships xmlns="http://schemas.openxmlformats.org/package/2006/relationships"><Relationship Id="rId3" Type="http://schemas.openxmlformats.org/officeDocument/2006/relationships/hyperlink" Target="https://spaa.acm.org/" TargetMode="External"/><Relationship Id="rId2" Type="http://schemas.openxmlformats.org/officeDocument/2006/relationships/hyperlink" Target="https://people.inf.ethz.ch/omutlu/pub/concurrent-data-structures-for-PIM_spaa17.pdf" TargetMode="External"/><Relationship Id="rId1" Type="http://schemas.openxmlformats.org/officeDocument/2006/relationships/slideLayout" Target="../slideLayouts/slideLayout13.xml"/><Relationship Id="rId6" Type="http://schemas.openxmlformats.org/officeDocument/2006/relationships/image" Target="../media/image135.tiff"/><Relationship Id="rId5" Type="http://schemas.openxmlformats.org/officeDocument/2006/relationships/hyperlink" Target="https://people.inf.ethz.ch/omutlu/pub/concurrent-data-structures-for-PIM_spaa17-talk.pdf" TargetMode="External"/><Relationship Id="rId4" Type="http://schemas.openxmlformats.org/officeDocument/2006/relationships/hyperlink" Target="https://people.inf.ethz.ch/omutlu/pub/concurrent-data-structures-for-PIM_spaa17-talk.pptx"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hyperlink" Target="https://github.com/CMU-SAFARI/ramulator-pim" TargetMode="Externa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169.xml.rels><?xml version="1.0" encoding="UTF-8" standalone="yes"?>
<Relationships xmlns="http://schemas.openxmlformats.org/package/2006/relationships"><Relationship Id="rId8" Type="http://schemas.openxmlformats.org/officeDocument/2006/relationships/hyperlink" Target="https://github.com/CMU-SAFARI/ramulator-pim" TargetMode="External"/><Relationship Id="rId3" Type="http://schemas.openxmlformats.org/officeDocument/2006/relationships/hyperlink" Target="https://dac.com/" TargetMode="External"/><Relationship Id="rId7" Type="http://schemas.openxmlformats.org/officeDocument/2006/relationships/hyperlink" Target="https://people.inf.ethz.ch/omutlu/pub/NAPEL-near-memory-computing-performance-prediction-via-ML_dac19-poster.pdf" TargetMode="External"/><Relationship Id="rId2" Type="http://schemas.openxmlformats.org/officeDocument/2006/relationships/hyperlink" Target="https://people.inf.ethz.ch/omutlu/pub/NAPEL-near-memory-computing-performance-prediction-via-ML_dac19.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APEL-near-memory-computing-performance-prediction-via-ML_dac19-poster.pptx" TargetMode="External"/><Relationship Id="rId5" Type="http://schemas.openxmlformats.org/officeDocument/2006/relationships/hyperlink" Target="https://people.inf.ethz.ch/omutlu/pub/NAPEL-near-memory-computing-performance-prediction-via-ML_dac19-talk.pdf" TargetMode="External"/><Relationship Id="rId4" Type="http://schemas.openxmlformats.org/officeDocument/2006/relationships/hyperlink" Target="https://people.inf.ethz.ch/omutlu/pub/NAPEL-near-memory-computing-performance-prediction-via-ML_dac19-talk.pptx" TargetMode="External"/><Relationship Id="rId9" Type="http://schemas.openxmlformats.org/officeDocument/2006/relationships/image" Target="../media/image137.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7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12.xml"/></Relationships>
</file>

<file path=ppt/slides/_rels/slide17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3.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0.png"/></Relationships>
</file>

<file path=ppt/slides/_rels/slide18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24.xml"/></Relationships>
</file>

<file path=ppt/slides/_rels/slide18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2.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2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89.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1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9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24.xml"/></Relationships>
</file>

<file path=ppt/slides/_rels/slide19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24.xml"/></Relationships>
</file>

<file path=ppt/slides/_rels/slide196.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148.png"/></Relationships>
</file>

<file path=ppt/slides/_rels/slide19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24.xml"/></Relationships>
</file>

<file path=ppt/slides/_rels/slide198.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150.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0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7.xml"/><Relationship Id="rId1" Type="http://schemas.openxmlformats.org/officeDocument/2006/relationships/slideLayout" Target="../slideLayouts/slideLayout253.xml"/><Relationship Id="rId4" Type="http://schemas.openxmlformats.org/officeDocument/2006/relationships/image" Target="../media/image152.jpeg"/></Relationships>
</file>

<file path=ppt/slides/_rels/slide20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605.xml"/><Relationship Id="rId4" Type="http://schemas.openxmlformats.org/officeDocument/2006/relationships/image" Target="../media/image154.png"/></Relationships>
</file>

<file path=ppt/slides/_rels/slide205.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55.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206.xml.rels><?xml version="1.0" encoding="UTF-8" standalone="yes"?>
<Relationships xmlns="http://schemas.openxmlformats.org/package/2006/relationships"><Relationship Id="rId8" Type="http://schemas.openxmlformats.org/officeDocument/2006/relationships/hyperlink" Target="https://people.inf.ethz.ch/omutlu/pub/SMASH-sparse-matrix-software-hardware-acceleration_micro19-poster.pptx" TargetMode="External"/><Relationship Id="rId3" Type="http://schemas.openxmlformats.org/officeDocument/2006/relationships/hyperlink" Target="http://www.microarch.org/micro52/" TargetMode="External"/><Relationship Id="rId7" Type="http://schemas.openxmlformats.org/officeDocument/2006/relationships/hyperlink" Target="https://people.inf.ethz.ch/omutlu/pub/SMASH-sparse-matrix-software-hardware-acceleration_micro19-lightning-talk.pdf" TargetMode="External"/><Relationship Id="rId12" Type="http://schemas.openxmlformats.org/officeDocument/2006/relationships/image" Target="../media/image156.png"/><Relationship Id="rId2" Type="http://schemas.openxmlformats.org/officeDocument/2006/relationships/hyperlink" Target="https://people.inf.ethz.ch/omutlu/pub/SMASH-sparse-matrix-software-hardware-acceleration_micro19.pdf" TargetMode="External"/><Relationship Id="rId1" Type="http://schemas.openxmlformats.org/officeDocument/2006/relationships/slideLayout" Target="../slideLayouts/slideLayout2.xml"/><Relationship Id="rId6" Type="http://schemas.openxmlformats.org/officeDocument/2006/relationships/hyperlink" Target="https://people.inf.ethz.ch/omutlu/pub/SMASH-sparse-matrix-software-hardware-acceleration_micro19-lightning-talk.pptx" TargetMode="External"/><Relationship Id="rId11" Type="http://schemas.openxmlformats.org/officeDocument/2006/relationships/hyperlink" Target="https://www.youtube.com/watch?v=LWYVQ3o_SdU" TargetMode="External"/><Relationship Id="rId5" Type="http://schemas.openxmlformats.org/officeDocument/2006/relationships/hyperlink" Target="https://people.inf.ethz.ch/omutlu/pub/SMASH-sparse-matrix-software-hardware-acceleration_micro19-talk.pdf" TargetMode="External"/><Relationship Id="rId10" Type="http://schemas.openxmlformats.org/officeDocument/2006/relationships/hyperlink" Target="https://www.youtube.com/watch?v=VN0PQ5zgLGg" TargetMode="External"/><Relationship Id="rId4" Type="http://schemas.openxmlformats.org/officeDocument/2006/relationships/hyperlink" Target="https://people.inf.ethz.ch/omutlu/pub/SMASH-sparse-matrix-software-hardware-acceleration_micro19-talk.pptx" TargetMode="External"/><Relationship Id="rId9" Type="http://schemas.openxmlformats.org/officeDocument/2006/relationships/hyperlink" Target="https://people.inf.ethz.ch/omutlu/pub/SMASH-sparse-matrix-software-hardware-acceleration_micro19-poster.pdf" TargetMode="External"/></Relationships>
</file>

<file path=ppt/slides/_rels/slide207.xml.rels><?xml version="1.0" encoding="UTF-8" standalone="yes"?>
<Relationships xmlns="http://schemas.openxmlformats.org/package/2006/relationships"><Relationship Id="rId8" Type="http://schemas.openxmlformats.org/officeDocument/2006/relationships/hyperlink" Target="https://people.inf.ethz.ch/omutlu/pub/VBI-virtual-block-interface_isca20-ARM-Research-Summit-poster.pptx" TargetMode="External"/><Relationship Id="rId13" Type="http://schemas.openxmlformats.org/officeDocument/2006/relationships/image" Target="../media/image157.png"/><Relationship Id="rId3" Type="http://schemas.openxmlformats.org/officeDocument/2006/relationships/hyperlink" Target="http://iscaconf.org/isca2020/" TargetMode="External"/><Relationship Id="rId7" Type="http://schemas.openxmlformats.org/officeDocument/2006/relationships/hyperlink" Target="https://people.inf.ethz.ch/omutlu/pub/VBI-virtual-block-interface_isca20-lightning-talk.pdf" TargetMode="External"/><Relationship Id="rId12" Type="http://schemas.openxmlformats.org/officeDocument/2006/relationships/hyperlink" Target="https://www.youtube.com/watch?v=PPR7YrBi7IQ" TargetMode="External"/><Relationship Id="rId2" Type="http://schemas.openxmlformats.org/officeDocument/2006/relationships/hyperlink" Target="https://people.inf.ethz.ch/omutlu/pub/VBI-virtual-block-interface_isca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VBI-virtual-block-interface_isca20-lightning-talk.pptx" TargetMode="External"/><Relationship Id="rId11" Type="http://schemas.openxmlformats.org/officeDocument/2006/relationships/hyperlink" Target="https://youtu.be/04l-Zlaue0k" TargetMode="External"/><Relationship Id="rId5" Type="http://schemas.openxmlformats.org/officeDocument/2006/relationships/hyperlink" Target="https://people.inf.ethz.ch/omutlu/pub/VBI-virtual-block-interface_isca20-talk.pdf" TargetMode="External"/><Relationship Id="rId10" Type="http://schemas.openxmlformats.org/officeDocument/2006/relationships/hyperlink" Target="https://www.youtube.com/watch?v=7c6LgVrCwPo" TargetMode="External"/><Relationship Id="rId4" Type="http://schemas.openxmlformats.org/officeDocument/2006/relationships/hyperlink" Target="https://people.inf.ethz.ch/omutlu/pub/VBI-virtual-block-interface_isca20-talk.pptx" TargetMode="External"/><Relationship Id="rId9" Type="http://schemas.openxmlformats.org/officeDocument/2006/relationships/hyperlink" Target="https://people.inf.ethz.ch/omutlu/pub/VBI-virtual-block-interface_isca20-ARM-Research-Summit-poster.pdf" TargetMode="Externa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16.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236.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18.xml.rels><?xml version="1.0" encoding="UTF-8" standalone="yes"?>
<Relationships xmlns="http://schemas.openxmlformats.org/package/2006/relationships"><Relationship Id="rId3" Type="http://schemas.openxmlformats.org/officeDocument/2006/relationships/hyperlink" Target="https://calendar.ust.hk/events/hkust-engineering-x-hkstp-distinguished-speaker-series-webinar-intelligent-architectures" TargetMode="External"/><Relationship Id="rId2" Type="http://schemas.openxmlformats.org/officeDocument/2006/relationships/hyperlink" Target="https://people.inf.ethz.ch/omutlu/pub/onur-HKUST-HKSTP-Distinguished-Lecture-IntelligentArchitecturesForIntelligentMachines-October-7-2020.pptx" TargetMode="External"/><Relationship Id="rId1" Type="http://schemas.openxmlformats.org/officeDocument/2006/relationships/slideLayout" Target="../slideLayouts/slideLayout236.xml"/><Relationship Id="rId6" Type="http://schemas.openxmlformats.org/officeDocument/2006/relationships/hyperlink" Target="https://people.inf.ethz.ch/omutlu/pub/intelligent-architectures-for-intelligent-machines_keynote-paper_VLSI20.pdf" TargetMode="External"/><Relationship Id="rId5" Type="http://schemas.openxmlformats.org/officeDocument/2006/relationships/hyperlink" Target="https://www.youtube.com/watch?v=CmuhFB-QEWw" TargetMode="External"/><Relationship Id="rId4" Type="http://schemas.openxmlformats.org/officeDocument/2006/relationships/hyperlink" Target="https://people.inf.ethz.ch/omutlu/pub/onur-HKUST-HKSTP-Distinguished-Lecture-IntelligentArchitecturesForIntelligentMachines-October-7-2020.pdf" TargetMode="Externa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2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safari.ethz.ch/" TargetMode="External"/><Relationship Id="rId1" Type="http://schemas.openxmlformats.org/officeDocument/2006/relationships/slideLayout" Target="../slideLayouts/slideLayout236.xml"/></Relationships>
</file>

<file path=ppt/slides/_rels/slide2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0.png"/><Relationship Id="rId1" Type="http://schemas.openxmlformats.org/officeDocument/2006/relationships/slideLayout" Target="../slideLayouts/slideLayout874.xml"/><Relationship Id="rId6" Type="http://schemas.openxmlformats.org/officeDocument/2006/relationships/hyperlink" Target="https://safari.ethz.ch/safari-newsletter-april-2020/" TargetMode="External"/><Relationship Id="rId5" Type="http://schemas.openxmlformats.org/officeDocument/2006/relationships/image" Target="../media/image161.jpeg"/><Relationship Id="rId4" Type="http://schemas.openxmlformats.org/officeDocument/2006/relationships/hyperlink" Target="http://www.safari.ethz.ch/"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708.xml"/></Relationships>
</file>

<file path=ppt/slides/_rels/slide224.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people.inf.ethz.ch/omutlu" TargetMode="Externa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36.xml"/></Relationships>
</file>

<file path=ppt/slides/_rels/slide22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36.xml"/></Relationships>
</file>

<file path=ppt/slides/_rels/slide2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36.xml"/><Relationship Id="rId4" Type="http://schemas.openxmlformats.org/officeDocument/2006/relationships/image" Target="../media/image165.png"/></Relationships>
</file>

<file path=ppt/slides/_rels/slide22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8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78.xml"/></Relationships>
</file>

<file path=ppt/slides/_rels/slide23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36.xml"/></Relationships>
</file>

<file path=ppt/slides/_rels/slide23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36.xml"/></Relationships>
</file>

<file path=ppt/slides/_rels/slide23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878.xml"/></Relationships>
</file>

<file path=ppt/slides/_rels/slide23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890.xml"/></Relationships>
</file>

<file path=ppt/slides/_rels/slide23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878.xml"/></Relationships>
</file>

<file path=ppt/slides/_rels/slide23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878.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4.xml"/></Relationships>
</file>

<file path=ppt/slides/_rels/slide239.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696.xml"/><Relationship Id="rId5" Type="http://schemas.openxmlformats.org/officeDocument/2006/relationships/image" Target="../media/image178.png"/><Relationship Id="rId4" Type="http://schemas.openxmlformats.org/officeDocument/2006/relationships/hyperlink" Target="https://people.inf.ethz.ch/omutlu/projects.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7" Type="http://schemas.openxmlformats.org/officeDocument/2006/relationships/hyperlink" Target="https://www.youtube.com/watch?v=n8Aj_A0WSg8&amp;list=PL5Q2soXY2Zi8D_5MGV6EnXEJHnV2YFBJl&amp;index=22" TargetMode="External"/><Relationship Id="rId2" Type="http://schemas.openxmlformats.org/officeDocument/2006/relationships/hyperlink" Target="https://www.youtube.com/onurmutlulectures"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njX_14584Jw&amp;list=PL5Q2soXY2Zi8D_5MGV6EnXEJHnV2YFBJl&amp;index=16" TargetMode="External"/></Relationships>
</file>

<file path=ppt/slides/_rels/slide241.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2.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243.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44.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129.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245.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236.xml"/><Relationship Id="rId4" Type="http://schemas.openxmlformats.org/officeDocument/2006/relationships/image" Target="../media/image130.png"/></Relationships>
</file>

<file path=ppt/slides/_rels/slide246.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79.png"/></Relationships>
</file>

<file path=ppt/slides/_rels/slide247.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80.png"/></Relationships>
</file>

<file path=ppt/slides/_rels/slide248.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81.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24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66.png"/></Relationships>
</file>

<file path=ppt/slides/_rels/slide252.xml.rels><?xml version="1.0" encoding="UTF-8" standalone="yes"?>
<Relationships xmlns="http://schemas.openxmlformats.org/package/2006/relationships"><Relationship Id="rId8" Type="http://schemas.openxmlformats.org/officeDocument/2006/relationships/hyperlink" Target="https://www.youtube.com/watch?v=BJ87rZCGWU0&amp;list=PL5PHm2jkkXmidJOd59REog9jDnPDTG6IJ" TargetMode="External"/><Relationship Id="rId13" Type="http://schemas.openxmlformats.org/officeDocument/2006/relationships/hyperlink" Target="http://www.archive.ece.cmu.edu/~ece447/s14/doku.php?id=schedule" TargetMode="External"/><Relationship Id="rId18" Type="http://schemas.openxmlformats.org/officeDocument/2006/relationships/hyperlink" Target="https://www.youtube.com/playlist?list=PL5PHm2jkkXmgVhh8CHAu9N76TShJqfYDt" TargetMode="External"/><Relationship Id="rId26"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AJBmIaUneB0&amp;list=PL5Q2soXY2Zi_FRrloMa2fUYWPGiZUBQo2" TargetMode="External"/><Relationship Id="rId21" Type="http://schemas.openxmlformats.org/officeDocument/2006/relationships/hyperlink" Target="https://safari.ethz.ch/architecture/fall2018/doku.php?id=schedule" TargetMode="External"/><Relationship Id="rId7" Type="http://schemas.openxmlformats.org/officeDocument/2006/relationships/hyperlink" Target="https://www.youtube.com/playlist?list=PL5PHm2jkkXmgFdD9x7RsjQC4a8KQjmUkQ" TargetMode="External"/><Relationship Id="rId12" Type="http://schemas.openxmlformats.org/officeDocument/2006/relationships/hyperlink" Target="http://www.archive.ece.cmu.edu/~ece447/s15/doku.php?id=schedule" TargetMode="External"/><Relationship Id="rId17" Type="http://schemas.openxmlformats.org/officeDocument/2006/relationships/hyperlink" Target="https://www.youtube.com/playlist?list=PL5Q2soXY2Zi9OhoVQBXYFIZywZXCPl4M_" TargetMode="External"/><Relationship Id="rId25" Type="http://schemas.openxmlformats.org/officeDocument/2006/relationships/hyperlink" Target="http://www.ece.cmu.edu/~ece742/f12/doku.php?id=lectures" TargetMode="External"/><Relationship Id="rId2" Type="http://schemas.openxmlformats.org/officeDocument/2006/relationships/hyperlink" Target="https://www.youtube.com/watch?v=nA4T8sCPWtg&amp;list=PL5Q2soXY2Zi8J58xLKBNFQFHRO3GrXxA9" TargetMode="External"/><Relationship Id="rId16" Type="http://schemas.openxmlformats.org/officeDocument/2006/relationships/hyperlink" Target="https://www.youtube.com/watch?v=g3yH68hAaSk&amp;list=PL5Q2soXY2Zi9JXe3ywQMhylk_d5dI-TM7" TargetMode="External"/><Relationship Id="rId20" Type="http://schemas.openxmlformats.org/officeDocument/2006/relationships/hyperlink" Target="https://safari.ethz.ch/architecture/fall2019/doku.php?id=schedule" TargetMode="External"/><Relationship Id="rId1" Type="http://schemas.openxmlformats.org/officeDocument/2006/relationships/slideLayout" Target="../slideLayouts/slideLayout547.xml"/><Relationship Id="rId6" Type="http://schemas.openxmlformats.org/officeDocument/2006/relationships/hyperlink" Target="https://www.youtube.com/watch?v=zLP_X4wyHbY&amp;list=PL5PHm2jkkXmi5CxxI7b3JCL1TWybTDtKq" TargetMode="External"/><Relationship Id="rId11" Type="http://schemas.openxmlformats.org/officeDocument/2006/relationships/hyperlink" Target="https://safari.ethz.ch/digitaltechnik/spring2018/doku.php?id=schedule" TargetMode="External"/><Relationship Id="rId24" Type="http://schemas.openxmlformats.org/officeDocument/2006/relationships/hyperlink" Target="http://www.archive.ece.cmu.edu/~ece740/f13/doku.php?id=schedule" TargetMode="External"/><Relationship Id="rId5" Type="http://schemas.openxmlformats.org/officeDocument/2006/relationships/hyperlink" Target="https://www.youtube.com/watch?v=g7r16VYd544&amp;list=PL5Q2soXY2Zi-IXWTT7xoNYpst5-zdZQ6y" TargetMode="External"/><Relationship Id="rId15" Type="http://schemas.openxmlformats.org/officeDocument/2006/relationships/hyperlink" Target="https://www.youtube.com/watch?list=PL5Q2soXY2Zi-DyoI3HbqcdtUm9YWRR_z-&amp;v=UC_ROevjIuM" TargetMode="External"/><Relationship Id="rId23" Type="http://schemas.openxmlformats.org/officeDocument/2006/relationships/hyperlink" Target="http://www.archive.ece.cmu.edu/~ece740/f15/doku.php?id=schedule" TargetMode="External"/><Relationship Id="rId10" Type="http://schemas.openxmlformats.org/officeDocument/2006/relationships/hyperlink" Target="https://safari.ethz.ch/digitaltechnik/spring2020/doku.php?id=schedule" TargetMode="External"/><Relationship Id="rId19" Type="http://schemas.openxmlformats.org/officeDocument/2006/relationships/hyperlink" Target="https://www.youtube.com/playlist?list=PL5PHm2jkkXmgDN1PLwOY_tGtUlynnyV6D" TargetMode="External"/><Relationship Id="rId4" Type="http://schemas.openxmlformats.org/officeDocument/2006/relationships/hyperlink" Target="https://www.youtube.com/watch?v=PMJxcArLU1E&amp;list=PL5Q2soXY2Zi_QedyPWtRmFUJ2F8DdYP7l" TargetMode="External"/><Relationship Id="rId9" Type="http://schemas.openxmlformats.org/officeDocument/2006/relationships/hyperlink" Target="https://safari.ethz.ch/digitaltechnik/spring2019/doku.php?id=schedule" TargetMode="External"/><Relationship Id="rId14" Type="http://schemas.openxmlformats.org/officeDocument/2006/relationships/hyperlink" Target="http://www.archive.ece.cmu.edu/~ece447/s13/doku.php?id=schedule" TargetMode="External"/><Relationship Id="rId22" Type="http://schemas.openxmlformats.org/officeDocument/2006/relationships/hyperlink" Target="https://safari.ethz.ch/architecture/fall2017/doku.php?id=schedule" TargetMode="External"/><Relationship Id="rId27" Type="http://schemas.openxmlformats.org/officeDocument/2006/relationships/hyperlink" Target="http://users.ece.cmu.edu/~omutlu/acaces2013-memory.html" TargetMode="External"/></Relationships>
</file>

<file path=ppt/slides/_rels/slide253.xml.rels><?xml version="1.0" encoding="UTF-8" standalone="yes"?>
<Relationships xmlns="http://schemas.openxmlformats.org/package/2006/relationships"><Relationship Id="rId8" Type="http://schemas.openxmlformats.org/officeDocument/2006/relationships/hyperlink" Target="https://safari.ethz.ch/architecture_seminar/fall2019/doku.php?id=schedule" TargetMode="External"/><Relationship Id="rId13" Type="http://schemas.openxmlformats.org/officeDocument/2006/relationships/hyperlink" Target="https://www.youtube.com/watch?v=-Yg1Ll9K30o&amp;list=PL5Q2soXY2Zi-hwiVCgcTgmnV3HH65QZnK" TargetMode="External"/><Relationship Id="rId18" Type="http://schemas.openxmlformats.org/officeDocument/2006/relationships/hyperlink" Target="https://www.youtube.com/watch?v=LD0ncRtXtDo&amp;list=PL5Q2soXY2Zi-HXxomthrpDpMJm05P6J9x" TargetMode="External"/><Relationship Id="rId3" Type="http://schemas.openxmlformats.org/officeDocument/2006/relationships/hyperlink" Target="https://www.youtube.com/watch?v=wB8iHMIeuaw&amp;list=PL5Q2soXY2Zi-RdBwDEIsq0pmsrHWEttz6" TargetMode="External"/><Relationship Id="rId21" Type="http://schemas.openxmlformats.org/officeDocument/2006/relationships/hyperlink" Target="https://www.youtube.com/playlist?list=PL5Q2soXY2Zi-IXWTT7xoNYpst5-zdZQ6y" TargetMode="External"/><Relationship Id="rId7" Type="http://schemas.openxmlformats.org/officeDocument/2006/relationships/hyperlink" Target="https://safari.ethz.ch/architecture_seminar/spring2020/doku.php?id=schedule" TargetMode="External"/><Relationship Id="rId12" Type="http://schemas.openxmlformats.org/officeDocument/2006/relationships/hyperlink" Target="https://www.youtube.com/watch?v=1RE5bkK4A-g&amp;list=PL5Q2soXY2Zi_aTU-FOVVc6SdYm2IF-ysX" TargetMode="External"/><Relationship Id="rId17" Type="http://schemas.openxmlformats.org/officeDocument/2006/relationships/hyperlink" Target="https://safari.ethz.ch/memory_systems/2018/doku.php?id=schedule" TargetMode="External"/><Relationship Id="rId2" Type="http://schemas.openxmlformats.org/officeDocument/2006/relationships/hyperlink" Target="http://users.ece.cmu.edu/~omutlu/acaces2013-memory.html" TargetMode="External"/><Relationship Id="rId16" Type="http://schemas.openxmlformats.org/officeDocument/2006/relationships/hyperlink" Target="https://safari.ethz.ch/memory_systems/TUWien2019/doku.php?id=schedule/" TargetMode="External"/><Relationship Id="rId20" Type="http://schemas.openxmlformats.org/officeDocument/2006/relationships/hyperlink" Target="https://safari.ethz.ch/memory_systems/ACACES2018/doku.php" TargetMode="External"/><Relationship Id="rId1" Type="http://schemas.openxmlformats.org/officeDocument/2006/relationships/slideLayout" Target="../slideLayouts/slideLayout547.xml"/><Relationship Id="rId6" Type="http://schemas.openxmlformats.org/officeDocument/2006/relationships/hyperlink" Target="https://www.youtube.com/watch?v=Vhydn-RLYXk&amp;list=PL5Q2soXY2Zi-R5gIzmy3SO7keDNnQ0b8v" TargetMode="External"/><Relationship Id="rId11" Type="http://schemas.openxmlformats.org/officeDocument/2006/relationships/hyperlink" Target="https://www.youtube.com/watch?v=K8F8pKYaQcc&amp;list=PL5Q2soXY2Zi-IymxXpH_9vlZCOeA7Yfn9" TargetMode="External"/><Relationship Id="rId5" Type="http://schemas.openxmlformats.org/officeDocument/2006/relationships/hyperlink" Target="https://www.youtube.com/playlist?list=PL5Q2soXY2Zi8OJwH_bn9UQqSF4wWYSzkp" TargetMode="External"/><Relationship Id="rId15" Type="http://schemas.openxmlformats.org/officeDocument/2006/relationships/hyperlink" Target="https://safari.ethz.ch/memory_systems/Perugia2019/doku.php?id=schedule" TargetMode="External"/><Relationship Id="rId10" Type="http://schemas.openxmlformats.org/officeDocument/2006/relationships/hyperlink" Target="https://safari.ethz.ch/architecture_seminar/fall2018/doku.php?id=schedule" TargetMode="External"/><Relationship Id="rId19" Type="http://schemas.openxmlformats.org/officeDocument/2006/relationships/hyperlink" Target="https://people.inf.ethz.ch/omutlu/acaces2013-memory.html" TargetMode="External"/><Relationship Id="rId4" Type="http://schemas.openxmlformats.org/officeDocument/2006/relationships/hyperlink" Target="https://www.youtube.com/watch?v=Rh5XynlJrSM&amp;list=PL5Q2soXY2Zi_22a-Br3hXr55hy7s3ZDwH" TargetMode="External"/><Relationship Id="rId9" Type="http://schemas.openxmlformats.org/officeDocument/2006/relationships/hyperlink" Target="https://safari.ethz.ch/architecture_seminar/spring2019/doku.php?id=schedule" TargetMode="External"/><Relationship Id="rId14" Type="http://schemas.openxmlformats.org/officeDocument/2006/relationships/hyperlink" Target="https://www.youtube.com/watch?v=bAcY6Lcp1Gs&amp;list=PL5Q2soXY2Zi_gntM55VoMlKlw7YrXOhbl" TargetMode="External"/></Relationships>
</file>

<file path=ppt/slides/_rels/slide254.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255.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56.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83.png"/></Relationships>
</file>

<file path=ppt/slides/_rels/slide2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570.xml"/></Relationships>
</file>

<file path=ppt/slides/_rels/slide258.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www.youtube.com/onurmutlulectures"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s://www.youtube.com/watch?v=tcQ3zZ3JpuA&amp;list=PL5Q2soXY2Zi8D_5MGV6EnXEJHnV2YFBJl&amp;index=15" TargetMode="External"/><Relationship Id="rId2" Type="http://schemas.openxmlformats.org/officeDocument/2006/relationships/hyperlink" Target="https://www.youtube.com/watch?v=8ffSEKZhmvo&amp;list=PL5Q2soXY2Zi_4oP9LdL3cc8G6NIjD2Ydz" TargetMode="Externa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61.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86.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37.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6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99.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99.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810.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6.xml"/><Relationship Id="rId4" Type="http://schemas.openxmlformats.org/officeDocument/2006/relationships/image" Target="../media/image48.png"/></Relationships>
</file>

<file path=ppt/slides/_rels/slide27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3.xml"/><Relationship Id="rId1" Type="http://schemas.openxmlformats.org/officeDocument/2006/relationships/slideLayout" Target="../slideLayouts/slideLayout82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7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2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834.xml"/></Relationships>
</file>

<file path=ppt/slides/_rels/slide27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83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78.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91.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49.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80.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hyperlink" Target="http://www.sigmetrics.org/sigmetrics2016/" TargetMode="External"/><Relationship Id="rId7" Type="http://schemas.openxmlformats.org/officeDocument/2006/relationships/image" Target="../media/image192.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194.png"/></Relationships>
</file>

<file path=ppt/slides/_rels/slide28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840.xml"/><Relationship Id="rId4" Type="http://schemas.openxmlformats.org/officeDocument/2006/relationships/image" Target="../media/image195.png"/></Relationships>
</file>

<file path=ppt/slides/_rels/slide283.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96.png"/></Relationships>
</file>

<file path=ppt/slides/_rels/slide284.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197.png"/></Relationships>
</file>

<file path=ppt/slides/_rels/slide285.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198.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28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199.png"/><Relationship Id="rId4" Type="http://schemas.openxmlformats.org/officeDocument/2006/relationships/hyperlink" Target="https://people.inf.ethz.ch/omutlu/pub/kim_isca12_talk.pptx" TargetMode="External"/></Relationships>
</file>

<file path=ppt/slides/_rels/slide287.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hyperlink" Target="http://users.ece.cmu.edu/~omutlu/pub/lee_hpca13_talk.pptx" TargetMode="External"/></Relationships>
</file>

<file path=ppt/slides/_rels/slide28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hyperlink" Target="http://hpca22.site.ac.upc.edu/" TargetMode="External"/><Relationship Id="rId7" Type="http://schemas.openxmlformats.org/officeDocument/2006/relationships/image" Target="../media/image201.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289.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4" Type="http://schemas.openxmlformats.org/officeDocument/2006/relationships/image" Target="../media/image203.png"/></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3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9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05.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04.emf"/><Relationship Id="rId5" Type="http://schemas.openxmlformats.org/officeDocument/2006/relationships/notesSlide" Target="../notesSlides/notesSlide35.xml"/><Relationship Id="rId4" Type="http://schemas.openxmlformats.org/officeDocument/2006/relationships/slideLayout" Target="../slideLayouts/slideLayout852.xml"/></Relationships>
</file>

<file path=ppt/slides/_rels/slide292.xml.rels><?xml version="1.0" encoding="UTF-8" standalone="yes"?>
<Relationships xmlns="http://schemas.openxmlformats.org/package/2006/relationships"><Relationship Id="rId8" Type="http://schemas.openxmlformats.org/officeDocument/2006/relationships/image" Target="../media/image207.emf"/><Relationship Id="rId3" Type="http://schemas.openxmlformats.org/officeDocument/2006/relationships/audio" Target="../media/media2.m4a"/><Relationship Id="rId7" Type="http://schemas.openxmlformats.org/officeDocument/2006/relationships/image" Target="../media/image204.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6.emf"/><Relationship Id="rId5" Type="http://schemas.openxmlformats.org/officeDocument/2006/relationships/notesSlide" Target="../notesSlides/notesSlide36.xml"/><Relationship Id="rId4" Type="http://schemas.openxmlformats.org/officeDocument/2006/relationships/slideLayout" Target="../slideLayouts/slideLayout852.xml"/><Relationship Id="rId9" Type="http://schemas.openxmlformats.org/officeDocument/2006/relationships/image" Target="../media/image205.png"/></Relationships>
</file>

<file path=ppt/slides/_rels/slide293.xml.rels><?xml version="1.0" encoding="UTF-8" standalone="yes"?>
<Relationships xmlns="http://schemas.openxmlformats.org/package/2006/relationships"><Relationship Id="rId8" Type="http://schemas.openxmlformats.org/officeDocument/2006/relationships/image" Target="../media/image207.emf"/><Relationship Id="rId3" Type="http://schemas.openxmlformats.org/officeDocument/2006/relationships/audio" Target="../media/media3.m4a"/><Relationship Id="rId7" Type="http://schemas.openxmlformats.org/officeDocument/2006/relationships/image" Target="../media/image208.emf"/><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04.emf"/><Relationship Id="rId5" Type="http://schemas.openxmlformats.org/officeDocument/2006/relationships/notesSlide" Target="../notesSlides/notesSlide37.xml"/><Relationship Id="rId10" Type="http://schemas.openxmlformats.org/officeDocument/2006/relationships/image" Target="../media/image205.png"/><Relationship Id="rId4" Type="http://schemas.openxmlformats.org/officeDocument/2006/relationships/slideLayout" Target="../slideLayouts/slideLayout852.xml"/><Relationship Id="rId9" Type="http://schemas.openxmlformats.org/officeDocument/2006/relationships/image" Target="../media/image209.emf"/></Relationships>
</file>

<file path=ppt/slides/_rels/slide294.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audio" Target="../media/media4.m4a"/><Relationship Id="rId7" Type="http://schemas.openxmlformats.org/officeDocument/2006/relationships/notesSlide" Target="../notesSlides/notesSlide38.xm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slideLayout" Target="../slideLayouts/slideLayout852.xml"/><Relationship Id="rId11" Type="http://schemas.openxmlformats.org/officeDocument/2006/relationships/image" Target="../media/image209.emf"/><Relationship Id="rId5" Type="http://schemas.openxmlformats.org/officeDocument/2006/relationships/audio" Target="../media/media5.m4a"/><Relationship Id="rId10" Type="http://schemas.openxmlformats.org/officeDocument/2006/relationships/image" Target="../media/image207.emf"/><Relationship Id="rId4" Type="http://schemas.microsoft.com/office/2007/relationships/media" Target="../media/media5.m4a"/><Relationship Id="rId9" Type="http://schemas.openxmlformats.org/officeDocument/2006/relationships/image" Target="../media/image210.emf"/></Relationships>
</file>

<file path=ppt/slides/_rels/slide295.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05.png"/><Relationship Id="rId5" Type="http://schemas.openxmlformats.org/officeDocument/2006/relationships/notesSlide" Target="../notesSlides/notesSlide39.xml"/><Relationship Id="rId4" Type="http://schemas.openxmlformats.org/officeDocument/2006/relationships/slideLayout" Target="../slideLayouts/slideLayout852.xml"/></Relationships>
</file>

<file path=ppt/slides/_rels/slide296.xml.rels><?xml version="1.0" encoding="UTF-8" standalone="yes"?>
<Relationships xmlns="http://schemas.openxmlformats.org/package/2006/relationships"><Relationship Id="rId8" Type="http://schemas.openxmlformats.org/officeDocument/2006/relationships/hyperlink" Target="https://people.inf.ethz.ch/omutlu/pub/CROW-DRAM-substrate-for-performance-energy-reliability_isca19-poster.pptx" TargetMode="External"/><Relationship Id="rId13" Type="http://schemas.openxmlformats.org/officeDocument/2006/relationships/image" Target="../media/image203.png"/><Relationship Id="rId3" Type="http://schemas.openxmlformats.org/officeDocument/2006/relationships/hyperlink" Target="http://iscaconf.org/isca2019/" TargetMode="External"/><Relationship Id="rId7" Type="http://schemas.openxmlformats.org/officeDocument/2006/relationships/hyperlink" Target="https://people.inf.ethz.ch/omutlu/pub/CROW-DRAM-substrate-for-performance-energy-reliability_isca19-lightning-talk.pdf" TargetMode="External"/><Relationship Id="rId12" Type="http://schemas.openxmlformats.org/officeDocument/2006/relationships/hyperlink" Target="https://github.com/CMU-SAFARI/CROW"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ROW-DRAM-substrate-for-performance-energy-reliability_isca19-lightning-talk.pptx" TargetMode="External"/><Relationship Id="rId11" Type="http://schemas.openxmlformats.org/officeDocument/2006/relationships/hyperlink" Target="https://www.youtube.com/watch?v=FckbkwW1u_E" TargetMode="External"/><Relationship Id="rId5" Type="http://schemas.openxmlformats.org/officeDocument/2006/relationships/hyperlink" Target="https://people.inf.ethz.ch/omutlu/pub/CROW-DRAM-substrate-for-performance-energy-reliability_isca19-talk.pdf" TargetMode="External"/><Relationship Id="rId10" Type="http://schemas.openxmlformats.org/officeDocument/2006/relationships/hyperlink" Target="https://www.youtube.com/watch?v=8Ml5sz63Jbc" TargetMode="External"/><Relationship Id="rId4" Type="http://schemas.openxmlformats.org/officeDocument/2006/relationships/hyperlink" Target="https://people.inf.ethz.ch/omutlu/pub/CROW-DRAM-substrate-for-performance-energy-reliability_isca19-talk.pptx" TargetMode="External"/><Relationship Id="rId9" Type="http://schemas.openxmlformats.org/officeDocument/2006/relationships/hyperlink" Target="https://people.inf.ethz.ch/omutlu/pub/CROW-DRAM-substrate-for-performance-energy-reliability_isca19-poster.pdf" TargetMode="External"/></Relationships>
</file>

<file path=ppt/slides/_rels/slide297.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1.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29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40.xml"/><Relationship Id="rId1" Type="http://schemas.openxmlformats.org/officeDocument/2006/relationships/slideLayout" Target="../slideLayouts/slideLayout862.xml"/><Relationship Id="rId5" Type="http://schemas.openxmlformats.org/officeDocument/2006/relationships/image" Target="../media/image214.jpeg"/><Relationship Id="rId4" Type="http://schemas.openxmlformats.org/officeDocument/2006/relationships/image" Target="../media/image2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2015.dsn.org/" TargetMode="External"/><Relationship Id="rId7" Type="http://schemas.openxmlformats.org/officeDocument/2006/relationships/image" Target="../media/image51.png"/><Relationship Id="rId2" Type="http://schemas.openxmlformats.org/officeDocument/2006/relationships/hyperlink" Target="http://users.ece.cmu.edu/~omutlu/pub/memory-errors-at-facebook_dsn15.pdf" TargetMode="External"/><Relationship Id="rId1" Type="http://schemas.openxmlformats.org/officeDocument/2006/relationships/slideLayout" Target="../slideLayouts/slideLayout753.xml"/><Relationship Id="rId6" Type="http://schemas.openxmlformats.org/officeDocument/2006/relationships/hyperlink" Target="https://www.ece.cmu.edu/~safari/tools/memerr/index.html" TargetMode="External"/><Relationship Id="rId5" Type="http://schemas.openxmlformats.org/officeDocument/2006/relationships/hyperlink" Target="http://users.ece.cmu.edu/~omutlu/pub/memory-errors-at-facebook_dsn15-talk.pdf" TargetMode="External"/><Relationship Id="rId4" Type="http://schemas.openxmlformats.org/officeDocument/2006/relationships/hyperlink" Target="http://users.ece.cmu.edu/~omutlu/pub/memory-errors-at-facebook_dsn15-talk.pptx" TargetMode="External"/></Relationships>
</file>

<file path=ppt/slides/_rels/slide30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1.xml"/><Relationship Id="rId1" Type="http://schemas.openxmlformats.org/officeDocument/2006/relationships/slideLayout" Target="../slideLayouts/slideLayout864.xml"/></Relationships>
</file>

<file path=ppt/slides/_rels/slide30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2.xml"/><Relationship Id="rId1" Type="http://schemas.openxmlformats.org/officeDocument/2006/relationships/slideLayout" Target="../slideLayouts/slideLayout864.xml"/></Relationships>
</file>

<file path=ppt/slides/_rels/slide30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3.xml"/><Relationship Id="rId1" Type="http://schemas.openxmlformats.org/officeDocument/2006/relationships/slideLayout" Target="../slideLayouts/slideLayout864.xml"/></Relationships>
</file>

<file path=ppt/slides/_rels/slide30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44.xml"/><Relationship Id="rId1" Type="http://schemas.openxmlformats.org/officeDocument/2006/relationships/slideLayout" Target="../slideLayouts/slideLayout864.xml"/><Relationship Id="rId4" Type="http://schemas.openxmlformats.org/officeDocument/2006/relationships/image" Target="../media/image216.png"/></Relationships>
</file>

<file path=ppt/slides/_rels/slide304.xml.rels><?xml version="1.0" encoding="UTF-8" standalone="yes"?>
<Relationships xmlns="http://schemas.openxmlformats.org/package/2006/relationships"><Relationship Id="rId8" Type="http://schemas.openxmlformats.org/officeDocument/2006/relationships/hyperlink" Target="https://www.youtube.com/watch?v=L3Y1eOF9C7U"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CLR-DRAM_capacity-latency-reconfigurable-DRAM_isca20-lightning-talk.pdf" TargetMode="External"/><Relationship Id="rId2" Type="http://schemas.openxmlformats.org/officeDocument/2006/relationships/hyperlink" Target="https://people.inf.ethz.ch/omutlu/pub/CLR-DRAM_capacity-latency-reconfigurable-DRAM_isca20.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CLR-DRAM_capacity-latency-reconfigurable-DRAM_isca20-lightning-talk.pptx" TargetMode="External"/><Relationship Id="rId5" Type="http://schemas.openxmlformats.org/officeDocument/2006/relationships/hyperlink" Target="https://people.inf.ethz.ch/omutlu/pub/CLR-DRAM_capacity-latency-reconfigurable-DRAM_isca20-talk.pdf" TargetMode="External"/><Relationship Id="rId10" Type="http://schemas.openxmlformats.org/officeDocument/2006/relationships/image" Target="../media/image211.png"/><Relationship Id="rId4" Type="http://schemas.openxmlformats.org/officeDocument/2006/relationships/hyperlink" Target="https://people.inf.ethz.ch/omutlu/pub/CLR-DRAM_capacity-latency-reconfigurable-DRAM_isca20-talk.pptx" TargetMode="External"/><Relationship Id="rId9" Type="http://schemas.openxmlformats.org/officeDocument/2006/relationships/hyperlink" Target="https://www.youtube.com/watch?v=zg1RO9uaymY" TargetMode="External"/></Relationships>
</file>

<file path=ppt/slides/_rels/slide305.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306.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218.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308.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309.xml.rels><?xml version="1.0" encoding="UTF-8" standalone="yes"?>
<Relationships xmlns="http://schemas.openxmlformats.org/package/2006/relationships"><Relationship Id="rId8" Type="http://schemas.openxmlformats.org/officeDocument/2006/relationships/hyperlink" Target="https://github.com/CMU-SAFARI/VAMPIRE" TargetMode="External"/><Relationship Id="rId3" Type="http://schemas.openxmlformats.org/officeDocument/2006/relationships/hyperlink" Target="http://www.sigmetrics.org/sigmetrics2018/" TargetMode="External"/><Relationship Id="rId7" Type="http://schemas.openxmlformats.org/officeDocument/2006/relationships/hyperlink" Target="https://people.inf.ethz.ch/omutlu/pub/VAMPIRE-DRAM-power-characterization-and-modeling_sigmetrics18-talk.pdf" TargetMode="External"/><Relationship Id="rId2" Type="http://schemas.openxmlformats.org/officeDocument/2006/relationships/hyperlink" Target="https://people.inf.ethz.ch/omutlu/pub/VAMPIRE-DRAM-power-characterization-and-modeling_sigmetrics18_pomacs18-twocolumn.pdf" TargetMode="External"/><Relationship Id="rId1" Type="http://schemas.openxmlformats.org/officeDocument/2006/relationships/slideLayout" Target="../slideLayouts/slideLayout637.xml"/><Relationship Id="rId6" Type="http://schemas.openxmlformats.org/officeDocument/2006/relationships/hyperlink" Target="https://people.inf.ethz.ch/omutlu/pub/VAMPIRE-DRAM-power-characterization-and-modeling_sigmetrics18-talk.pptx" TargetMode="External"/><Relationship Id="rId5" Type="http://schemas.openxmlformats.org/officeDocument/2006/relationships/hyperlink" Target="https://people.inf.ethz.ch/omutlu/pub/VAMPIRE-DRAM-power-characterization-and-modeling_sigmetrics18_pomacs18.pdf" TargetMode="External"/><Relationship Id="rId4" Type="http://schemas.openxmlformats.org/officeDocument/2006/relationships/hyperlink" Target="https://people.inf.ethz.ch/omutlu/pub/VAMPIRE-DRAM-power-characterization-and-modeling_sigmetrics18-abstract.pdf" TargetMode="External"/><Relationship Id="rId9" Type="http://schemas.openxmlformats.org/officeDocument/2006/relationships/image" Target="../media/image220.png"/></Relationships>
</file>

<file path=ppt/slides/_rels/slide31.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53.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52.png"/><Relationship Id="rId1" Type="http://schemas.openxmlformats.org/officeDocument/2006/relationships/slideLayout" Target="../slideLayouts/slideLayout731.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3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765.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ithub.com/CMU-SAFARI/SoftMC" TargetMode="External"/><Relationship Id="rId1" Type="http://schemas.openxmlformats.org/officeDocument/2006/relationships/slideLayout" Target="../slideLayouts/slideLayout7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31.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82.xml"/></Relationships>
</file>

<file path=ppt/slides/_rels/slide37.xml.rels><?xml version="1.0" encoding="UTF-8" standalone="yes"?>
<Relationships xmlns="http://schemas.openxmlformats.org/package/2006/relationships"><Relationship Id="rId3" Type="http://schemas.openxmlformats.org/officeDocument/2006/relationships/hyperlink" Target="http://users.ece.cmu.edu/~omutlu/pub/dram-row-hammer_isca14.pdf" TargetMode="External"/><Relationship Id="rId2" Type="http://schemas.openxmlformats.org/officeDocument/2006/relationships/notesSlide" Target="../notesSlides/notesSlide10.xml"/><Relationship Id="rId1" Type="http://schemas.openxmlformats.org/officeDocument/2006/relationships/slideLayout" Target="../slideLayouts/slideLayout74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26.xml"/><Relationship Id="rId5" Type="http://schemas.openxmlformats.org/officeDocument/2006/relationships/hyperlink" Target="http://users.ece.cmu.edu/~omutlu/pub/dram-row-hammer_isca14.pdf" TargetMode="Externa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626.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dram-row-hammer_kim_lightning-talk_isca14.pdf" TargetMode="External"/><Relationship Id="rId3" Type="http://schemas.openxmlformats.org/officeDocument/2006/relationships/hyperlink" Target="https://people.inf.ethz.ch/omutlu/pub/dram-row-hammer_isca14.pdf" TargetMode="External"/><Relationship Id="rId7" Type="http://schemas.openxmlformats.org/officeDocument/2006/relationships/hyperlink" Target="https://people.inf.ethz.ch/omutlu/pub/dram-row-hammer_kim_lightning-talk_isca14.pptx" TargetMode="External"/><Relationship Id="rId2" Type="http://schemas.openxmlformats.org/officeDocument/2006/relationships/image" Target="../media/image65.png"/><Relationship Id="rId1" Type="http://schemas.openxmlformats.org/officeDocument/2006/relationships/slideLayout" Target="../slideLayouts/slideLayout753.xml"/><Relationship Id="rId6" Type="http://schemas.openxmlformats.org/officeDocument/2006/relationships/hyperlink" Target="https://people.inf.ethz.ch/omutlu/pub/dram-row-hammer_kim_talk_isca14.pdf" TargetMode="External"/><Relationship Id="rId5" Type="http://schemas.openxmlformats.org/officeDocument/2006/relationships/hyperlink" Target="https://people.inf.ethz.ch/omutlu/pub/dram-row-hammer_kim_talk_isca14.pptx" TargetMode="External"/><Relationship Id="rId4" Type="http://schemas.openxmlformats.org/officeDocument/2006/relationships/hyperlink" Target="http://cag.engr.uconn.edu/isca2014/" TargetMode="External"/><Relationship Id="rId9" Type="http://schemas.openxmlformats.org/officeDocument/2006/relationships/hyperlink" Target="https://github.com/CMU-SAFARI/rowhammer"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ieeexplore.ieee.org/xpl/RecentIssue.jsp?punumber=43" TargetMode="External"/><Relationship Id="rId2" Type="http://schemas.openxmlformats.org/officeDocument/2006/relationships/hyperlink" Target="https://people.inf.ethz.ch/omutlu/pub/RowHammer-Retrospective_ieee_tcad19.pdf" TargetMode="External"/><Relationship Id="rId1" Type="http://schemas.openxmlformats.org/officeDocument/2006/relationships/slideLayout" Target="../slideLayouts/slideLayout260.xml"/><Relationship Id="rId5" Type="http://schemas.openxmlformats.org/officeDocument/2006/relationships/image" Target="../media/image66.png"/><Relationship Id="rId4" Type="http://schemas.openxmlformats.org/officeDocument/2006/relationships/hyperlink" Target="https://arxiv.org/pdf/1904.09724.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youtu.be/Lqxc4_ToMUw" TargetMode="External"/><Relationship Id="rId3" Type="http://schemas.openxmlformats.org/officeDocument/2006/relationships/hyperlink" Target="http://iscaconf.org/isca2020/" TargetMode="External"/><Relationship Id="rId7" Type="http://schemas.openxmlformats.org/officeDocument/2006/relationships/hyperlink" Target="https://people.inf.ethz.ch/omutlu/pub/Revisiting-RowHammer_isca20-lightning-talk.pdf" TargetMode="External"/><Relationship Id="rId2" Type="http://schemas.openxmlformats.org/officeDocument/2006/relationships/hyperlink" Target="https://people.inf.ethz.ch/omutlu/pub/Revisiting-RowHammer_isca20.pdf" TargetMode="External"/><Relationship Id="rId1" Type="http://schemas.openxmlformats.org/officeDocument/2006/relationships/slideLayout" Target="../slideLayouts/slideLayout260.xml"/><Relationship Id="rId6" Type="http://schemas.openxmlformats.org/officeDocument/2006/relationships/hyperlink" Target="https://people.inf.ethz.ch/omutlu/pub/Revisiting-RowHammer_isca20-lightning-talk.pptx" TargetMode="External"/><Relationship Id="rId5" Type="http://schemas.openxmlformats.org/officeDocument/2006/relationships/hyperlink" Target="https://people.inf.ethz.ch/omutlu/pub/Revisiting-RowHammer_isca20-talk.pdf" TargetMode="External"/><Relationship Id="rId10" Type="http://schemas.openxmlformats.org/officeDocument/2006/relationships/image" Target="../media/image67.png"/><Relationship Id="rId4" Type="http://schemas.openxmlformats.org/officeDocument/2006/relationships/hyperlink" Target="https://people.inf.ethz.ch/omutlu/pub/Revisiting-RowHammer_isca20-talk.pptx" TargetMode="External"/><Relationship Id="rId9" Type="http://schemas.openxmlformats.org/officeDocument/2006/relationships/hyperlink" Target="https://youtu.be/wDhqi3f1a3Q"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9.xml"/></Relationships>
</file>

<file path=ppt/slides/_rels/slide46.xml.rels><?xml version="1.0" encoding="UTF-8" standalone="yes"?>
<Relationships xmlns="http://schemas.openxmlformats.org/package/2006/relationships"><Relationship Id="rId8" Type="http://schemas.openxmlformats.org/officeDocument/2006/relationships/hyperlink" Target="https://www.vusec.net/projects/trrespass/" TargetMode="External"/><Relationship Id="rId3" Type="http://schemas.openxmlformats.org/officeDocument/2006/relationships/hyperlink" Target="https://www.ieee-security.org/TC/SP2020/" TargetMode="External"/><Relationship Id="rId7" Type="http://schemas.openxmlformats.org/officeDocument/2006/relationships/hyperlink" Target="https://github.com/vusec/trrespass" TargetMode="External"/><Relationship Id="rId2" Type="http://schemas.openxmlformats.org/officeDocument/2006/relationships/hyperlink" Target="https://people.inf.ethz.ch/omutlu/pub/rowhammer-TRRespass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u2C0prK-w7Q" TargetMode="External"/><Relationship Id="rId5" Type="http://schemas.openxmlformats.org/officeDocument/2006/relationships/hyperlink" Target="https://people.inf.ethz.ch/omutlu/pub/rowhammer-TRRespass_ieee_security_privacy20-talk.pdf" TargetMode="External"/><Relationship Id="rId4" Type="http://schemas.openxmlformats.org/officeDocument/2006/relationships/hyperlink" Target="https://people.inf.ethz.ch/omutlu/pub/rowhammer-TRRespass_ieee_security_privacy20-talk.pptx" TargetMode="External"/><Relationship Id="rId9"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hyperlink" Target="https://www.ieee-security.org/TC/SP2020/" TargetMode="External"/><Relationship Id="rId7" Type="http://schemas.openxmlformats.org/officeDocument/2006/relationships/image" Target="../media/image69.png"/><Relationship Id="rId2" Type="http://schemas.openxmlformats.org/officeDocument/2006/relationships/hyperlink" Target="https://people.inf.ethz.ch/omutlu/pub/rowhammer-vulnerability-testing-methodology-for-cloud_ieee_security_privacy20.pdf" TargetMode="External"/><Relationship Id="rId1" Type="http://schemas.openxmlformats.org/officeDocument/2006/relationships/slideLayout" Target="../slideLayouts/slideLayout260.xml"/><Relationship Id="rId6" Type="http://schemas.openxmlformats.org/officeDocument/2006/relationships/hyperlink" Target="https://www.youtube.com/watch?v=XP1SvxmJoHE" TargetMode="External"/><Relationship Id="rId5" Type="http://schemas.openxmlformats.org/officeDocument/2006/relationships/hyperlink" Target="https://people.inf.ethz.ch/omutlu/pub/rowhammer-vulnerability-testing-methodology-for-cloud_ieee_security_privacy20-talk.pdf" TargetMode="External"/><Relationship Id="rId4" Type="http://schemas.openxmlformats.org/officeDocument/2006/relationships/hyperlink" Target="https://people.inf.ethz.ch/omutlu/pub/rowhammer-vulnerability-testing-methodology-for-cloud_ieee_security_privacy20-talk.ppt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512.xml"/><Relationship Id="rId5" Type="http://schemas.openxmlformats.org/officeDocument/2006/relationships/image" Target="../media/image71.png"/><Relationship Id="rId4" Type="http://schemas.openxmlformats.org/officeDocument/2006/relationships/hyperlink" Target="http://users.ece.cmu.edu/~omutlu/pub/liu_isca12_talk.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512.xml"/><Relationship Id="rId6" Type="http://schemas.openxmlformats.org/officeDocument/2006/relationships/image" Target="../media/image72.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ece.cmu.edu/~safari/tools/dram-sigmetrics2014-fulldata.html" TargetMode="External"/><Relationship Id="rId3" Type="http://schemas.openxmlformats.org/officeDocument/2006/relationships/hyperlink" Target="http://www.sigmetrics.org/sigmetrics2014/" TargetMode="External"/><Relationship Id="rId7" Type="http://schemas.openxmlformats.org/officeDocument/2006/relationships/hyperlink" Target="http://users.ece.cmu.edu/~omutlu/pub/error-mitigation-for-intermittent-dram-failures_khan_sigmetrics14-poster.pdf" TargetMode="External"/><Relationship Id="rId2" Type="http://schemas.openxmlformats.org/officeDocument/2006/relationships/hyperlink" Target="http://users.ece.cmu.edu/~omutlu/pub/error-mitigation-for-intermittent-dram-failures_sigmetrics14.pdf" TargetMode="External"/><Relationship Id="rId1" Type="http://schemas.openxmlformats.org/officeDocument/2006/relationships/slideLayout" Target="../slideLayouts/slideLayout651.xml"/><Relationship Id="rId6" Type="http://schemas.openxmlformats.org/officeDocument/2006/relationships/hyperlink" Target="http://users.ece.cmu.edu/~omutlu/pub/error-mitigation-for-intermittent-dram-failures_khan_sigmetrics14-poster.pptx" TargetMode="External"/><Relationship Id="rId5" Type="http://schemas.openxmlformats.org/officeDocument/2006/relationships/hyperlink" Target="http://users.ece.cmu.edu/~omutlu/pub/error-mitigation-for-intermittent-dram-failures_khan_sigmetrics14-talk.pdf" TargetMode="External"/><Relationship Id="rId4" Type="http://schemas.openxmlformats.org/officeDocument/2006/relationships/hyperlink" Target="http://users.ece.cmu.edu/~omutlu/pub/error-mitigation-for-intermittent-dram-failures_khan_sigmetrics14-talk.pptx" TargetMode="External"/><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hyperlink" Target="https://people.inf.ethz.ch/omutlu/pub/avatar-dram-refresh_dsn15.pdf" TargetMode="External"/><Relationship Id="rId7"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651.xml"/><Relationship Id="rId6" Type="http://schemas.openxmlformats.org/officeDocument/2006/relationships/hyperlink" Target="https://people.inf.ethz.ch/omutlu/pub/avatar-dram-refresh_dsn15-talk.pdf" TargetMode="External"/><Relationship Id="rId5" Type="http://schemas.openxmlformats.org/officeDocument/2006/relationships/hyperlink" Target="https://people.inf.ethz.ch/omutlu/pub/avatar-dram-refresh_dsn15-talk.pptx" TargetMode="External"/><Relationship Id="rId4" Type="http://schemas.openxmlformats.org/officeDocument/2006/relationships/hyperlink" Target="http://2015.dsn.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2015.dsn.org/" TargetMode="External"/><Relationship Id="rId2" Type="http://schemas.openxmlformats.org/officeDocument/2006/relationships/hyperlink" Target="https://people.inf.ethz.ch/omutlu/pub/parbor-efficient-system-level-test-for-DRAM-failures_dsn16.pdf" TargetMode="External"/><Relationship Id="rId1" Type="http://schemas.openxmlformats.org/officeDocument/2006/relationships/slideLayout" Target="../slideLayouts/slideLayout651.xml"/><Relationship Id="rId6" Type="http://schemas.openxmlformats.org/officeDocument/2006/relationships/image" Target="../media/image75.png"/><Relationship Id="rId5" Type="http://schemas.openxmlformats.org/officeDocument/2006/relationships/hyperlink" Target="https://people.inf.ethz.ch/omutlu/pub/parbor-efficient-system-level-test-for-DRAM-failures_khan_dsn16-talk.pdf" TargetMode="External"/><Relationship Id="rId4" Type="http://schemas.openxmlformats.org/officeDocument/2006/relationships/hyperlink" Target="https://people.inf.ethz.ch/omutlu/pub/parbor-efficient-system-level-test-for-DRAM-failures_khan_dsn16-talk.pptx"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people.inf.ethz.ch/omutlu/pub/MEMCON-system-level-data-dependent-DRAM-failure-detection-mitigation_micro17-poster.pptx" TargetMode="External"/><Relationship Id="rId3" Type="http://schemas.openxmlformats.org/officeDocument/2006/relationships/hyperlink" Target="http://www.microarch.org/micro50/" TargetMode="External"/><Relationship Id="rId7" Type="http://schemas.openxmlformats.org/officeDocument/2006/relationships/hyperlink" Target="https://people.inf.ethz.ch/omutlu/pub/MEMCON-system-level-data-dependent-DRAM-failure-detection-mitigation_micro17-lightning-talk.pdf" TargetMode="External"/><Relationship Id="rId2" Type="http://schemas.openxmlformats.org/officeDocument/2006/relationships/hyperlink" Target="https://people.inf.ethz.ch/omutlu/pub/MEMCON-system-level-data-dependent-DRAM-failure-detection-mitigation_micro17.pdf" TargetMode="External"/><Relationship Id="rId1" Type="http://schemas.openxmlformats.org/officeDocument/2006/relationships/slideLayout" Target="../slideLayouts/slideLayout651.xml"/><Relationship Id="rId6" Type="http://schemas.openxmlformats.org/officeDocument/2006/relationships/hyperlink" Target="https://people.inf.ethz.ch/omutlu/pub/MEMCON-system-level-data-dependent-DRAM-failure-detection-mitigation_micro17-lightning-talk.pptx" TargetMode="External"/><Relationship Id="rId5" Type="http://schemas.openxmlformats.org/officeDocument/2006/relationships/hyperlink" Target="https://people.inf.ethz.ch/omutlu/pub/MEMCON-system-level-data-dependent-DRAM-failure-detection-mitigation_micro17-talk.pdf" TargetMode="External"/><Relationship Id="rId10" Type="http://schemas.openxmlformats.org/officeDocument/2006/relationships/image" Target="../media/image76.tiff"/><Relationship Id="rId4" Type="http://schemas.openxmlformats.org/officeDocument/2006/relationships/hyperlink" Target="https://people.inf.ethz.ch/omutlu/pub/MEMCON-system-level-data-dependent-DRAM-failure-detection-mitigation_micro17-talk.pptx" TargetMode="External"/><Relationship Id="rId9" Type="http://schemas.openxmlformats.org/officeDocument/2006/relationships/hyperlink" Target="https://people.inf.ethz.ch/omutlu/pub/MEMCON-system-level-data-dependent-DRAM-failure-detection-mitigation_micro17-poster.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77.png"/><Relationship Id="rId1" Type="http://schemas.openxmlformats.org/officeDocument/2006/relationships/slideLayout" Target="../slideLayouts/slideLayout512.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github.com/CMU-SAFARI/EINSim" TargetMode="External"/><Relationship Id="rId3" Type="http://schemas.openxmlformats.org/officeDocument/2006/relationships/hyperlink" Target="http://2019.dsn.org/" TargetMode="External"/><Relationship Id="rId7" Type="http://schemas.openxmlformats.org/officeDocument/2006/relationships/hyperlink" Target="https://www.youtube.com/watch?v=YGWXRecr5QY" TargetMode="External"/><Relationship Id="rId2" Type="http://schemas.openxmlformats.org/officeDocument/2006/relationships/hyperlink" Target="https://people.inf.ethz.ch/omutlu/pub/EIN-understanding-and-modeling-in-DRAM-ECC_dsn19.pdf" TargetMode="External"/><Relationship Id="rId1" Type="http://schemas.openxmlformats.org/officeDocument/2006/relationships/slideLayout" Target="../slideLayouts/slideLayout637.xml"/><Relationship Id="rId6" Type="http://schemas.openxmlformats.org/officeDocument/2006/relationships/hyperlink" Target="https://youtu.be/_jYor0EQ16M" TargetMode="External"/><Relationship Id="rId5" Type="http://schemas.openxmlformats.org/officeDocument/2006/relationships/hyperlink" Target="https://people.inf.ethz.ch/omutlu/pub/EIN-understanding-and-modeling-in-DRAM-ECC_dsn19-talk.pdf" TargetMode="External"/><Relationship Id="rId4" Type="http://schemas.openxmlformats.org/officeDocument/2006/relationships/hyperlink" Target="https://people.inf.ethz.ch/omutlu/pub/EIN-understanding-and-modeling-in-DRAM-ECC_dsn19-talk.pptx" TargetMode="External"/><Relationship Id="rId9"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D97oAbCaJWk" TargetMode="External"/><Relationship Id="rId3" Type="http://schemas.openxmlformats.org/officeDocument/2006/relationships/hyperlink" Target="http://www.microarch.org/micro53/" TargetMode="External"/><Relationship Id="rId7" Type="http://schemas.openxmlformats.org/officeDocument/2006/relationships/hyperlink" Target="https://people.inf.ethz.ch/omutlu/pub/BEER-bit-exact-ECC-recovery_micro20-lightning-talk.pdf" TargetMode="External"/><Relationship Id="rId2" Type="http://schemas.openxmlformats.org/officeDocument/2006/relationships/hyperlink" Target="https://people.inf.ethz.ch/omutlu/pub/BEER-bit-exact-ECC-recovery_micro20.pdf" TargetMode="External"/><Relationship Id="rId1" Type="http://schemas.openxmlformats.org/officeDocument/2006/relationships/slideLayout" Target="../slideLayouts/slideLayout787.xml"/><Relationship Id="rId6" Type="http://schemas.openxmlformats.org/officeDocument/2006/relationships/hyperlink" Target="https://people.inf.ethz.ch/omutlu/pub/BEER-bit-exact-ECC-recovery_micro20-lightning-talk.pptx" TargetMode="External"/><Relationship Id="rId5" Type="http://schemas.openxmlformats.org/officeDocument/2006/relationships/hyperlink" Target="https://people.inf.ethz.ch/omutlu/pub/BEER-bit-exact-ECC-recovery_micro20-talk.pdf" TargetMode="External"/><Relationship Id="rId10" Type="http://schemas.openxmlformats.org/officeDocument/2006/relationships/image" Target="../media/image79.png"/><Relationship Id="rId4" Type="http://schemas.openxmlformats.org/officeDocument/2006/relationships/hyperlink" Target="https://people.inf.ethz.ch/omutlu/pubBEER-bit-exact-ECC-recovery_micro20-talk.pptx" TargetMode="External"/><Relationship Id="rId9" Type="http://schemas.openxmlformats.org/officeDocument/2006/relationships/hyperlink" Target="https://www.youtube.com/watch?v=hgSziiRTUY4"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9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0.png"/><Relationship Id="rId1" Type="http://schemas.openxmlformats.org/officeDocument/2006/relationships/slideLayout" Target="../slideLayouts/slideLayout236.xml"/><Relationship Id="rId6" Type="http://schemas.openxmlformats.org/officeDocument/2006/relationships/image" Target="../media/image41.tiff"/><Relationship Id="rId5" Type="http://schemas.openxmlformats.org/officeDocument/2006/relationships/image" Target="../media/image43.jpeg"/><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6.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6.xml"/></Relationships>
</file>

<file path=ppt/slides/_rels/slide75.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88.tiff"/><Relationship Id="rId4" Type="http://schemas.openxmlformats.org/officeDocument/2006/relationships/hyperlink" Target="https://people.inf.ethz.ch/omutlu/pub/mutlu_hpca03_talk.pdf"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36.xml"/></Relationships>
</file>

<file path=ppt/slides/_rels/slide77.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2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44.tiff"/></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88.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8.xml"/><Relationship Id="rId7" Type="http://schemas.openxmlformats.org/officeDocument/2006/relationships/image" Target="../media/image32.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3.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8.xml"/></Relationships>
</file>

<file path=ppt/slides/_rels/slide9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94.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94.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63.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December 2020</a:t>
            </a:r>
          </a:p>
          <a:p>
            <a:r>
              <a:rPr lang="en-US" sz="2200" dirty="0" err="1"/>
              <a:t>SUSTech</a:t>
            </a:r>
            <a:r>
              <a:rPr lang="en-US" sz="2200" dirty="0"/>
              <a:t> Seminar</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9151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lang="en-US" dirty="0">
                <a:hlinkClick r:id="rId2"/>
              </a:rPr>
              <a:t>Open arxiv.org</a:t>
            </a:r>
            <a:r>
              <a:rPr lang="en-US">
                <a:hlinkClick r:id="rId2"/>
              </a:rPr>
              <a:t> version</a:t>
            </a:r>
            <a:r>
              <a:rPr lang="en-US"/>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25491064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In-DRAM Bulk AND/OR</a:t>
            </a:r>
          </a:p>
        </p:txBody>
      </p:sp>
      <p:sp>
        <p:nvSpPr>
          <p:cNvPr id="3" name="Content Placeholder 2"/>
          <p:cNvSpPr>
            <a:spLocks noGrp="1"/>
          </p:cNvSpPr>
          <p:nvPr>
            <p:ph idx="1"/>
          </p:nvPr>
        </p:nvSpPr>
        <p:spPr/>
        <p:txBody>
          <a:bodyPr/>
          <a:lstStyle/>
          <a:p>
            <a:r>
              <a:rPr lang="en-US" dirty="0"/>
              <a:t>Vivek Seshadri, Kevin Hsieh, </a:t>
            </a:r>
            <a:r>
              <a:rPr lang="en-US" dirty="0" err="1"/>
              <a:t>Amirali</a:t>
            </a:r>
            <a:r>
              <a:rPr lang="en-US" dirty="0"/>
              <a:t> </a:t>
            </a:r>
            <a:r>
              <a:rPr lang="en-US" dirty="0" err="1"/>
              <a:t>Boroumand</a:t>
            </a:r>
            <a:r>
              <a:rPr lang="en-US" dirty="0"/>
              <a:t>, Donghyuk Lee, Michael A. </a:t>
            </a:r>
            <a:r>
              <a:rPr lang="en-US" dirty="0" err="1"/>
              <a:t>Kozuch</a:t>
            </a:r>
            <a:r>
              <a:rPr lang="en-US" dirty="0"/>
              <a:t>, Onur Mutlu, Phillip B. Gibbons, and Todd C. </a:t>
            </a:r>
            <a:r>
              <a:rPr lang="en-US" dirty="0" err="1"/>
              <a:t>Mowry</a:t>
            </a:r>
            <a:r>
              <a:rPr lang="en-US" dirty="0"/>
              <a:t>,</a:t>
            </a:r>
            <a:br>
              <a:rPr lang="en-US" dirty="0"/>
            </a:br>
            <a:r>
              <a:rPr lang="en-US" b="1" dirty="0">
                <a:hlinkClick r:id="rId2"/>
              </a:rPr>
              <a:t>"Fast Bulk Bitwise AND and OR in DRAM"</a:t>
            </a:r>
            <a:br>
              <a:rPr lang="en-US" dirty="0"/>
            </a:br>
            <a:r>
              <a:rPr lang="en-US" i="1" dirty="0">
                <a:hlinkClick r:id="rId3"/>
              </a:rPr>
              <a:t>IEEE Computer Architecture Letters</a:t>
            </a:r>
            <a:r>
              <a:rPr lang="en-US" i="1" dirty="0"/>
              <a:t> (</a:t>
            </a:r>
            <a:r>
              <a:rPr lang="en-US" b="1" i="1" dirty="0"/>
              <a:t>CAL</a:t>
            </a:r>
            <a:r>
              <a:rPr lang="en-US" i="1" dirty="0"/>
              <a:t>)</a:t>
            </a:r>
            <a:r>
              <a:rPr lang="en-US" dirty="0"/>
              <a:t>, April 2015. </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0" y="4276418"/>
            <a:ext cx="9144000" cy="1744870"/>
          </a:xfrm>
          <a:prstGeom prst="rect">
            <a:avLst/>
          </a:prstGeom>
        </p:spPr>
      </p:pic>
    </p:spTree>
    <p:extLst>
      <p:ext uri="{BB962C8B-B14F-4D97-AF65-F5344CB8AC3E}">
        <p14:creationId xmlns:p14="http://schemas.microsoft.com/office/powerpoint/2010/main" val="27271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72855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4295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55905253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p:txBody>
          <a:bodyPr/>
          <a:lstStyle/>
          <a:p>
            <a:r>
              <a:rPr lang="en-US" dirty="0"/>
              <a:t>Accelerating Genome Analysis</a:t>
            </a:r>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700" dirty="0"/>
              <a:t>Mohammed Alser, </a:t>
            </a:r>
            <a:r>
              <a:rPr lang="en-US" sz="1700" dirty="0" err="1"/>
              <a:t>Zulal</a:t>
            </a:r>
            <a:r>
              <a:rPr lang="en-US" sz="1700" dirty="0"/>
              <a:t> </a:t>
            </a:r>
            <a:r>
              <a:rPr lang="en-US" sz="1700" dirty="0" err="1"/>
              <a:t>Bingol</a:t>
            </a:r>
            <a:r>
              <a:rPr lang="en-US" sz="1700" dirty="0"/>
              <a:t>, Damla Senol Cali, </a:t>
            </a:r>
            <a:r>
              <a:rPr lang="en-US" sz="1700" dirty="0" err="1"/>
              <a:t>Jeremie</a:t>
            </a:r>
            <a:r>
              <a:rPr lang="en-US" sz="1700" dirty="0"/>
              <a:t> Kim, Saugata Ghose, Can Alkan, and Onur Mutlu,</a:t>
            </a:r>
            <a:br>
              <a:rPr lang="en-US" sz="1700" dirty="0"/>
            </a:br>
            <a:r>
              <a:rPr lang="en-US" sz="1700" b="1" dirty="0">
                <a:hlinkClick r:id="rId2"/>
              </a:rPr>
              <a:t>"Accelerating Genome Analysis: A Primer on an Ongoing Journey"</a:t>
            </a:r>
            <a:br>
              <a:rPr lang="en-US" sz="1700" dirty="0"/>
            </a:br>
            <a:r>
              <a:rPr lang="en-US" sz="1700" i="1" dirty="0">
                <a:hlinkClick r:id="rId3"/>
              </a:rPr>
              <a:t>IEEE Micro</a:t>
            </a:r>
            <a:r>
              <a:rPr lang="en-US" sz="1700" i="1" dirty="0"/>
              <a:t> (</a:t>
            </a:r>
            <a:r>
              <a:rPr lang="en-US" sz="1700" b="1" i="1" dirty="0"/>
              <a:t>IEEE MICRO</a:t>
            </a:r>
            <a:r>
              <a:rPr lang="en-US" sz="1700" i="1" dirty="0"/>
              <a:t>)</a:t>
            </a:r>
            <a:r>
              <a:rPr lang="en-US" sz="1700" dirty="0"/>
              <a:t>, Vol. 40, No. 5, pages 65-75, September/October 2020.</a:t>
            </a:r>
            <a:br>
              <a:rPr lang="en-US" sz="1700" dirty="0"/>
            </a:br>
            <a:r>
              <a:rPr lang="en-US" sz="1700" dirty="0"/>
              <a:t>[</a:t>
            </a:r>
            <a:r>
              <a:rPr lang="en-US" sz="1700" dirty="0">
                <a:hlinkClick r:id="rId4"/>
              </a:rPr>
              <a:t>Slides (pptx)</a:t>
            </a:r>
            <a:r>
              <a:rPr lang="en-US" sz="1700" dirty="0">
                <a:hlinkClick r:id="rId5"/>
              </a:rPr>
              <a:t>(pdf)</a:t>
            </a:r>
            <a:r>
              <a:rPr lang="en-US" sz="1700" dirty="0"/>
              <a:t>]</a:t>
            </a:r>
            <a:br>
              <a:rPr lang="en-US" sz="1700" dirty="0"/>
            </a:br>
            <a:r>
              <a:rPr lang="en-US" sz="1700" dirty="0"/>
              <a:t>[</a:t>
            </a:r>
            <a:r>
              <a:rPr lang="en-US" sz="1700" dirty="0">
                <a:hlinkClick r:id="rId6"/>
              </a:rPr>
              <a:t>Talk Video (1 hour 2 minutes)</a:t>
            </a:r>
            <a:r>
              <a:rPr lang="en-US" sz="1700" dirty="0"/>
              <a:t>]</a:t>
            </a: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5" name="Picture 4">
            <a:extLst>
              <a:ext uri="{FF2B5EF4-FFF2-40B4-BE49-F238E27FC236}">
                <a16:creationId xmlns:a16="http://schemas.microsoft.com/office/drawing/2014/main" id="{A2D8D8F9-787B-E34E-89E5-814530164E49}"/>
              </a:ext>
            </a:extLst>
          </p:cNvPr>
          <p:cNvPicPr>
            <a:picLocks noChangeAspect="1"/>
          </p:cNvPicPr>
          <p:nvPr/>
        </p:nvPicPr>
        <p:blipFill>
          <a:blip r:embed="rId7"/>
          <a:stretch>
            <a:fillRect/>
          </a:stretch>
        </p:blipFill>
        <p:spPr>
          <a:xfrm>
            <a:off x="1489298" y="2979738"/>
            <a:ext cx="6286500" cy="3721100"/>
          </a:xfrm>
          <a:prstGeom prst="rect">
            <a:avLst/>
          </a:prstGeom>
        </p:spPr>
      </p:pic>
    </p:spTree>
    <p:extLst>
      <p:ext uri="{BB962C8B-B14F-4D97-AF65-F5344CB8AC3E}">
        <p14:creationId xmlns:p14="http://schemas.microsoft.com/office/powerpoint/2010/main" val="402824150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77072"/>
            <a:ext cx="9144000" cy="2235200"/>
          </a:xfrm>
          <a:prstGeom prst="rect">
            <a:avLst/>
          </a:prstGeom>
        </p:spPr>
      </p:pic>
    </p:spTree>
    <p:extLst>
      <p:ext uri="{BB962C8B-B14F-4D97-AF65-F5344CB8AC3E}">
        <p14:creationId xmlns:p14="http://schemas.microsoft.com/office/powerpoint/2010/main" val="67774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7077845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218088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38583582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377586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Packing</a:t>
            </a:r>
          </a:p>
        </p:txBody>
      </p:sp>
      <p:sp>
        <p:nvSpPr>
          <p:cNvPr id="3" name="Content Placeholder 2"/>
          <p:cNvSpPr>
            <a:spLocks noGrp="1"/>
          </p:cNvSpPr>
          <p:nvPr>
            <p:ph idx="1"/>
          </p:nvPr>
        </p:nvSpPr>
        <p:spPr>
          <a:xfrm>
            <a:off x="152400" y="9144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533400" y="1926848"/>
            <a:ext cx="80772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Reorders</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elements of matrices to minimize </a:t>
            </a:r>
            <a:br>
              <a:rPr kumimoji="0" lang="en-US" sz="2500" b="1" i="0" u="none" strike="noStrike" kern="1200" cap="none" spc="0" normalizeH="0" baseline="0" noProof="0" dirty="0">
                <a:ln>
                  <a:noFill/>
                </a:ln>
                <a:solidFill>
                  <a:prstClr val="black"/>
                </a:solidFill>
                <a:effectLst/>
                <a:uLnTx/>
                <a:uFillTx/>
                <a:latin typeface="Gill Sans MT"/>
                <a:ea typeface="+mn-ea"/>
                <a:cs typeface="+mn-cs"/>
              </a:rPr>
            </a:br>
            <a:r>
              <a:rPr kumimoji="0" lang="en-US" sz="2500" b="1" i="0" u="none" strike="noStrike" kern="1200" cap="none" spc="0" normalizeH="0" baseline="0" noProof="0" dirty="0">
                <a:ln>
                  <a:noFill/>
                </a:ln>
                <a:solidFill>
                  <a:srgbClr val="C00000"/>
                </a:solidFill>
                <a:effectLst/>
                <a:uLnTx/>
                <a:uFillTx/>
                <a:latin typeface="Gill Sans MT"/>
                <a:ea typeface="+mn-ea"/>
                <a:cs typeface="+mn-cs"/>
              </a:rPr>
              <a:t>cache misses </a:t>
            </a:r>
            <a:r>
              <a:rPr kumimoji="0" lang="en-US" sz="2500" b="1" i="0" u="none" strike="noStrike" kern="1200" cap="none" spc="0" normalizeH="0" baseline="0" noProof="0" dirty="0">
                <a:ln>
                  <a:noFill/>
                </a:ln>
                <a:solidFill>
                  <a:prstClr val="black"/>
                </a:solidFill>
                <a:effectLst/>
                <a:uLnTx/>
                <a:uFillTx/>
                <a:latin typeface="Gill Sans MT"/>
                <a:ea typeface="+mn-ea"/>
                <a:cs typeface="+mn-cs"/>
              </a:rPr>
              <a:t>during </a:t>
            </a:r>
            <a:r>
              <a:rPr kumimoji="0" lang="en-US" sz="2500" b="1" i="0" u="none" strike="noStrike" kern="1200" cap="none" spc="0" normalizeH="0" baseline="0" noProof="0" dirty="0">
                <a:ln>
                  <a:noFill/>
                </a:ln>
                <a:solidFill>
                  <a:srgbClr val="0000FF"/>
                </a:solidFill>
                <a:effectLst/>
                <a:uLnTx/>
                <a:uFillTx/>
                <a:latin typeface="Gill Sans MT"/>
                <a:ea typeface="+mn-ea"/>
                <a:cs typeface="+mn-cs"/>
              </a:rPr>
              <a:t>matrix multiplication</a:t>
            </a:r>
          </a:p>
        </p:txBody>
      </p:sp>
      <p:sp>
        <p:nvSpPr>
          <p:cNvPr id="20" name="Rectangle 19"/>
          <p:cNvSpPr/>
          <p:nvPr/>
        </p:nvSpPr>
        <p:spPr>
          <a:xfrm>
            <a:off x="-76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40%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31%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 inference</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 execution time </a:t>
            </a:r>
          </a:p>
        </p:txBody>
      </p:sp>
      <p:sp>
        <p:nvSpPr>
          <p:cNvPr id="21" name="Rectangle 20"/>
          <p:cNvSpPr/>
          <p:nvPr/>
        </p:nvSpPr>
        <p:spPr>
          <a:xfrm>
            <a:off x="4648200" y="3352800"/>
            <a:ext cx="4724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Packing’s</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accounts for up to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35.3%</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the 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p>
        </p:txBody>
      </p:sp>
      <p:sp>
        <p:nvSpPr>
          <p:cNvPr id="28" name="Rounded Rectangle 27"/>
          <p:cNvSpPr/>
          <p:nvPr/>
        </p:nvSpPr>
        <p:spPr>
          <a:xfrm>
            <a:off x="35052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Packing</a:t>
            </a:r>
          </a:p>
        </p:txBody>
      </p:sp>
      <p:cxnSp>
        <p:nvCxnSpPr>
          <p:cNvPr id="29" name="Straight Arrow Connector 28"/>
          <p:cNvCxnSpPr/>
          <p:nvPr/>
        </p:nvCxnSpPr>
        <p:spPr>
          <a:xfrm>
            <a:off x="1752600" y="1676400"/>
            <a:ext cx="1447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24000" y="1143000"/>
            <a:ext cx="19050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Matrix</a:t>
            </a:r>
          </a:p>
        </p:txBody>
      </p:sp>
      <p:cxnSp>
        <p:nvCxnSpPr>
          <p:cNvPr id="32" name="Straight Arrow Connector 31"/>
          <p:cNvCxnSpPr/>
          <p:nvPr/>
        </p:nvCxnSpPr>
        <p:spPr>
          <a:xfrm>
            <a:off x="54864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2578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Packed Matrix</a:t>
            </a:r>
          </a:p>
        </p:txBody>
      </p:sp>
      <p:cxnSp>
        <p:nvCxnSpPr>
          <p:cNvPr id="34" name="Straight Arrow Connector 33"/>
          <p:cNvCxnSpPr/>
          <p:nvPr/>
        </p:nvCxnSpPr>
        <p:spPr>
          <a:xfrm>
            <a:off x="2514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127248"/>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 reorganization </a:t>
            </a:r>
            <a:r>
              <a:rPr kumimoji="0" lang="en-US" sz="2800" b="1" i="0" u="none" strike="noStrike" kern="1200" cap="none" spc="0" normalizeH="0" baseline="0" noProof="0" dirty="0">
                <a:ln>
                  <a:noFill/>
                </a:ln>
                <a:solidFill>
                  <a:prstClr val="black"/>
                </a:solidFill>
                <a:effectLst/>
                <a:uLnTx/>
                <a:uFillTx/>
                <a:latin typeface="Gill Sans MT"/>
                <a:ea typeface="+mn-ea"/>
                <a:cs typeface="+mn-cs"/>
              </a:rPr>
              <a:t>process</a:t>
            </a:r>
            <a:br>
              <a:rPr kumimoji="0" lang="en-US" sz="2800" b="1" i="0" u="none" strike="noStrike" kern="1200" cap="none" spc="0" normalizeH="0" baseline="0" noProof="0" dirty="0">
                <a:ln>
                  <a:noFill/>
                </a:ln>
                <a:solidFill>
                  <a:prstClr val="black"/>
                </a:solidFill>
                <a:effectLst/>
                <a:uLnTx/>
                <a:uFillTx/>
                <a:latin typeface="Gill Sans MT"/>
                <a:ea typeface="+mn-ea"/>
                <a:cs typeface="+mn-cs"/>
              </a:rPr>
            </a:br>
            <a:r>
              <a:rPr kumimoji="0" lang="en-US" sz="2800" b="1" i="0" u="none" strike="noStrike" kern="1200" cap="none" spc="0" normalizeH="0" baseline="0" noProof="0" dirty="0">
                <a:ln>
                  <a:noFill/>
                </a:ln>
                <a:solidFill>
                  <a:prstClr val="black"/>
                </a:solidFill>
                <a:effectLst/>
                <a:uLnTx/>
                <a:uFillTx/>
                <a:latin typeface="Gill Sans MT"/>
                <a:ea typeface="+mn-ea"/>
                <a:cs typeface="+mn-cs"/>
              </a:rPr>
              <a:t> that requires </a:t>
            </a:r>
            <a:r>
              <a:rPr kumimoji="0" lang="en-US" sz="2800" b="1" i="0" u="none" strike="noStrike" kern="1200" cap="none" spc="0" normalizeH="0" baseline="0" noProof="0" dirty="0">
                <a:ln>
                  <a:noFill/>
                </a:ln>
                <a:solidFill>
                  <a:srgbClr val="006600"/>
                </a:solidFill>
                <a:effectLst/>
                <a:uLnTx/>
                <a:uFillTx/>
                <a:latin typeface="Gill Sans MT"/>
                <a:ea typeface="+mn-ea"/>
                <a:cs typeface="+mn-cs"/>
              </a:rPr>
              <a:t>simple arithmetic </a:t>
            </a:r>
          </a:p>
        </p:txBody>
      </p:sp>
      <p:cxnSp>
        <p:nvCxnSpPr>
          <p:cNvPr id="17" name="Straight Arrow Connector 16"/>
          <p:cNvCxnSpPr/>
          <p:nvPr/>
        </p:nvCxnSpPr>
        <p:spPr>
          <a:xfrm>
            <a:off x="6705600" y="28956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9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Quantization</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19" name="Rectangle 18"/>
          <p:cNvSpPr/>
          <p:nvPr/>
        </p:nvSpPr>
        <p:spPr>
          <a:xfrm>
            <a:off x="76200" y="1981200"/>
            <a:ext cx="891540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Gill Sans MT"/>
                <a:ea typeface="+mn-ea"/>
                <a:cs typeface="+mn-cs"/>
              </a:rPr>
              <a:t>Converts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32-bit floating point</a:t>
            </a:r>
            <a:r>
              <a:rPr kumimoji="0" lang="en-US" sz="2500" b="1" i="0" u="none" strike="noStrike" kern="1200" cap="none" spc="0" normalizeH="0" baseline="0" noProof="0" dirty="0">
                <a:ln>
                  <a:noFill/>
                </a:ln>
                <a:solidFill>
                  <a:prstClr val="black"/>
                </a:solidFill>
                <a:effectLst/>
                <a:uLnTx/>
                <a:uFillTx/>
                <a:latin typeface="Gill Sans MT"/>
                <a:ea typeface="+mn-ea"/>
                <a:cs typeface="+mn-cs"/>
              </a:rPr>
              <a:t> to </a:t>
            </a:r>
            <a:r>
              <a:rPr kumimoji="0" lang="en-US" sz="2500" b="1" i="0" u="sng" strike="noStrike" kern="1200" cap="none" spc="0" normalizeH="0" baseline="0" noProof="0" dirty="0">
                <a:ln>
                  <a:noFill/>
                </a:ln>
                <a:solidFill>
                  <a:srgbClr val="0000FF"/>
                </a:solidFill>
                <a:effectLst/>
                <a:uLnTx/>
                <a:uFillTx/>
                <a:latin typeface="Gill Sans MT"/>
                <a:ea typeface="+mn-ea"/>
                <a:cs typeface="+mn-cs"/>
              </a:rPr>
              <a:t>8-bit integers </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to improve inference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execution time</a:t>
            </a:r>
            <a:r>
              <a:rPr kumimoji="0" lang="en-US" sz="2500" b="1" i="0" u="none" strike="noStrike" kern="1200" cap="none" spc="0" normalizeH="0" baseline="0" noProof="0" dirty="0">
                <a:ln>
                  <a:noFill/>
                </a:ln>
                <a:solidFill>
                  <a:srgbClr val="000000"/>
                </a:solidFill>
                <a:effectLst/>
                <a:uLnTx/>
                <a:uFillTx/>
                <a:latin typeface="Gill Sans MT"/>
                <a:ea typeface="+mn-ea"/>
                <a:cs typeface="+mn-cs"/>
              </a:rPr>
              <a:t> and </a:t>
            </a:r>
            <a:r>
              <a:rPr kumimoji="0" lang="en-US" sz="2500" b="1" i="0" u="sng" strike="noStrike" kern="1200" cap="none" spc="0" normalizeH="0" baseline="0" noProof="0" dirty="0">
                <a:ln>
                  <a:noFill/>
                </a:ln>
                <a:solidFill>
                  <a:srgbClr val="000000"/>
                </a:solidFill>
                <a:effectLst/>
                <a:uLnTx/>
                <a:uFillTx/>
                <a:latin typeface="Gill Sans MT"/>
                <a:ea typeface="+mn-ea"/>
                <a:cs typeface="+mn-cs"/>
              </a:rPr>
              <a:t>energy consumption </a:t>
            </a:r>
            <a:endParaRPr kumimoji="0" lang="en-US" sz="2500" b="1" i="0" u="sng" strike="noStrike" kern="1200" cap="none" spc="0" normalizeH="0" baseline="0" noProof="0" dirty="0">
              <a:ln>
                <a:noFill/>
              </a:ln>
              <a:solidFill>
                <a:srgbClr val="0000FF"/>
              </a:solidFill>
              <a:effectLst/>
              <a:uLnTx/>
              <a:uFillTx/>
              <a:latin typeface="Gill Sans MT"/>
              <a:ea typeface="+mn-ea"/>
              <a:cs typeface="+mn-cs"/>
            </a:endParaRPr>
          </a:p>
        </p:txBody>
      </p:sp>
      <p:sp>
        <p:nvSpPr>
          <p:cNvPr id="20" name="Rectangle 19"/>
          <p:cNvSpPr/>
          <p:nvPr/>
        </p:nvSpPr>
        <p:spPr>
          <a:xfrm>
            <a:off x="152400" y="3352800"/>
            <a:ext cx="41910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Up to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16.8%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000000"/>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energy</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16.1%</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of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execution time </a:t>
            </a:r>
          </a:p>
        </p:txBody>
      </p:sp>
      <p:sp>
        <p:nvSpPr>
          <p:cNvPr id="21" name="Rectangle 20"/>
          <p:cNvSpPr/>
          <p:nvPr/>
        </p:nvSpPr>
        <p:spPr>
          <a:xfrm>
            <a:off x="4648200" y="3352800"/>
            <a:ext cx="4343400" cy="1200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Majority of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quantization</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28" name="Rounded Rectangle 27"/>
          <p:cNvSpPr/>
          <p:nvPr/>
        </p:nvSpPr>
        <p:spPr>
          <a:xfrm>
            <a:off x="4038600" y="1219200"/>
            <a:ext cx="1676400" cy="655109"/>
          </a:xfrm>
          <a:prstGeom prst="round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Quantization</a:t>
            </a:r>
          </a:p>
        </p:txBody>
      </p:sp>
      <p:cxnSp>
        <p:nvCxnSpPr>
          <p:cNvPr id="29" name="Straight Arrow Connector 28"/>
          <p:cNvCxnSpPr/>
          <p:nvPr/>
        </p:nvCxnSpPr>
        <p:spPr>
          <a:xfrm>
            <a:off x="1524000" y="1676400"/>
            <a:ext cx="2209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143000" y="1143000"/>
            <a:ext cx="2743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floating point</a:t>
            </a:r>
          </a:p>
        </p:txBody>
      </p:sp>
      <p:cxnSp>
        <p:nvCxnSpPr>
          <p:cNvPr id="32" name="Straight Arrow Connector 31"/>
          <p:cNvCxnSpPr/>
          <p:nvPr/>
        </p:nvCxnSpPr>
        <p:spPr>
          <a:xfrm>
            <a:off x="6019800" y="1676400"/>
            <a:ext cx="1828800" cy="0"/>
          </a:xfrm>
          <a:prstGeom prst="straightConnector1">
            <a:avLst/>
          </a:prstGeom>
          <a:ln w="571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791200" y="11430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integer</a:t>
            </a:r>
          </a:p>
        </p:txBody>
      </p:sp>
      <p:sp>
        <p:nvSpPr>
          <p:cNvPr id="16" name="Rectangle 15"/>
          <p:cNvSpPr/>
          <p:nvPr/>
        </p:nvSpPr>
        <p:spPr>
          <a:xfrm>
            <a:off x="0" y="5294293"/>
            <a:ext cx="9144000" cy="95410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A simple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data</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conversion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 that requires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shift</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addition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800" b="1" i="0" u="none" strike="noStrike" kern="1200" cap="none" spc="0" normalizeH="0" baseline="0" noProof="0" dirty="0">
                <a:ln>
                  <a:noFill/>
                </a:ln>
                <a:solidFill>
                  <a:srgbClr val="0000FF"/>
                </a:solidFill>
                <a:effectLst/>
                <a:uLnTx/>
                <a:uFillTx/>
                <a:latin typeface="Gill Sans MT"/>
                <a:ea typeface="+mn-ea"/>
                <a:cs typeface="+mn-cs"/>
              </a:rPr>
              <a:t>multiplication</a:t>
            </a:r>
            <a:r>
              <a:rPr kumimoji="0" lang="en-US" sz="2800" b="1" i="0" u="none" strike="noStrike" kern="1200" cap="none" spc="0" normalizeH="0" baseline="0" noProof="0" dirty="0">
                <a:ln>
                  <a:noFill/>
                </a:ln>
                <a:solidFill>
                  <a:prstClr val="black"/>
                </a:solidFill>
                <a:effectLst/>
                <a:uLnTx/>
                <a:uFillTx/>
                <a:latin typeface="Gill Sans MT"/>
                <a:ea typeface="+mn-ea"/>
                <a:cs typeface="+mn-cs"/>
              </a:rPr>
              <a:t> operations</a:t>
            </a:r>
          </a:p>
        </p:txBody>
      </p:sp>
      <p:cxnSp>
        <p:nvCxnSpPr>
          <p:cNvPr id="17" name="Straight Arrow Connector 16"/>
          <p:cNvCxnSpPr/>
          <p:nvPr/>
        </p:nvCxnSpPr>
        <p:spPr>
          <a:xfrm>
            <a:off x="251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24600" y="2971800"/>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1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8" grpId="0" animBg="1"/>
      <p:bldP spid="31" grpId="0"/>
      <p:bldP spid="33" grpId="0"/>
      <p:bldP spid="1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hlinkClick r:id="rId2"/>
              </a:rPr>
              <a:t>"Google Workloads for Consumer Devices: Mitigating Data Movement Bottlenecks"</a:t>
            </a:r>
            <a:br>
              <a:rPr lang="en-US" sz="1700" dirty="0"/>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2470500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3558761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08679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Accelerating Runahead Execution </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3853280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hlinkClick r:id="rId2"/>
              </a:rPr>
              <a:t>"NERO: A Near High-Bandwidth Memory Stencil Accelerator for Weather Prediction Modeling"</a:t>
            </a:r>
            <a:br>
              <a:rPr lang="en-US" sz="1800" dirty="0"/>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142</a:t>
            </a:fld>
            <a:endParaRPr lang="en-US" altLang="en-US">
              <a:solidFill>
                <a:srgbClr val="000000"/>
              </a:solidFill>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68980769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hlinkClick r:id="rId2"/>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97627540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Alser, Juan Gómez-Luna, </a:t>
            </a:r>
            <a:r>
              <a:rPr lang="en-US" sz="1800" dirty="0" err="1"/>
              <a:t>Eladio</a:t>
            </a:r>
            <a:r>
              <a:rPr lang="en-US" sz="1800" dirty="0"/>
              <a:t> Gutiérrez, Oscar Plata, and Onur Mutlu,</a:t>
            </a:r>
            <a:br>
              <a:rPr lang="en-US" sz="1800" dirty="0"/>
            </a:br>
            <a:r>
              <a:rPr lang="en-US" sz="1800" b="1" dirty="0">
                <a:hlinkClick r:id="rId2"/>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endParaRPr lang="en-US" sz="1800" dirty="0"/>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144</a:t>
            </a:fld>
            <a:endParaRPr lang="en-US" altLang="en-US">
              <a:solidFill>
                <a:srgbClr val="000000"/>
              </a:solidFill>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4"/>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296358055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58280" y="3658580"/>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971600" y="4446104"/>
            <a:ext cx="6408712"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498648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365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34076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Initial Evaluation Results</a:t>
            </a:r>
          </a:p>
        </p:txBody>
      </p:sp>
      <p:sp>
        <p:nvSpPr>
          <p:cNvPr id="3" name="Content Placeholder 2"/>
          <p:cNvSpPr>
            <a:spLocks noGrp="1"/>
          </p:cNvSpPr>
          <p:nvPr>
            <p:ph idx="1"/>
          </p:nvPr>
        </p:nvSpPr>
        <p:spPr>
          <a:xfrm>
            <a:off x="107504" y="980728"/>
            <a:ext cx="9036496" cy="5051648"/>
          </a:xfrm>
        </p:spPr>
        <p:txBody>
          <a:bodyPr/>
          <a:lstStyle/>
          <a:p>
            <a:r>
              <a:rPr lang="en-US" altLang="ko-KR" dirty="0"/>
              <a:t>Initial evaluations with </a:t>
            </a:r>
            <a:r>
              <a:rPr lang="en-US" altLang="ko-KR" dirty="0">
                <a:solidFill>
                  <a:srgbClr val="FF0000"/>
                </a:solidFill>
              </a:rPr>
              <a:t>10 emerging data-intensive workloads</a:t>
            </a:r>
          </a:p>
          <a:p>
            <a:pPr lvl="1"/>
            <a:r>
              <a:rPr lang="en-US" altLang="ko-KR" sz="2000" dirty="0">
                <a:solidFill>
                  <a:srgbClr val="0000FF"/>
                </a:solidFill>
              </a:rPr>
              <a:t>Large-scale graph processing</a:t>
            </a:r>
          </a:p>
          <a:p>
            <a:pPr lvl="1"/>
            <a:r>
              <a:rPr lang="en-US" altLang="ko-KR" sz="2000" dirty="0">
                <a:solidFill>
                  <a:srgbClr val="0000FF"/>
                </a:solidFill>
              </a:rPr>
              <a:t>In-memory data analytics</a:t>
            </a:r>
          </a:p>
          <a:p>
            <a:pPr lvl="1"/>
            <a:r>
              <a:rPr lang="en-US" altLang="ko-KR" sz="2000" dirty="0">
                <a:solidFill>
                  <a:srgbClr val="0000FF"/>
                </a:solidFill>
              </a:rPr>
              <a:t>Machine learning and data mining</a:t>
            </a:r>
          </a:p>
          <a:p>
            <a:pPr lvl="1"/>
            <a:r>
              <a:rPr lang="en-US" altLang="ko-KR" sz="2000" dirty="0"/>
              <a:t>Three input sets (small, medium, large)                                                  for each workload</a:t>
            </a:r>
            <a:r>
              <a:rPr lang="ko-KR" altLang="en-US" sz="2000" dirty="0"/>
              <a:t> </a:t>
            </a:r>
            <a:r>
              <a:rPr lang="en-US" altLang="ko-KR" sz="2000" dirty="0"/>
              <a:t>to analyze the impact                                            of data locality</a:t>
            </a:r>
          </a:p>
          <a:p>
            <a:pPr lvl="1"/>
            <a:endParaRPr lang="en-US" altLang="ko-KR" dirty="0"/>
          </a:p>
          <a:p>
            <a:r>
              <a:rPr lang="en-US" altLang="ko-KR" dirty="0"/>
              <a:t>Pin-based cycle-level x86-64 simulation</a:t>
            </a:r>
            <a:endParaRPr lang="ko-KR" altLang="en-US" dirty="0"/>
          </a:p>
          <a:p>
            <a:pPr marL="344487" lvl="1" indent="0">
              <a:buNone/>
            </a:pPr>
            <a:endParaRPr lang="en-US" altLang="ko-KR" dirty="0">
              <a:solidFill>
                <a:srgbClr val="FF0000"/>
              </a:solidFill>
            </a:endParaRPr>
          </a:p>
          <a:p>
            <a:pPr marL="342900" lvl="1" indent="-342900">
              <a:buClr>
                <a:schemeClr val="accent1"/>
              </a:buClr>
              <a:buSzPct val="65000"/>
              <a:buFont typeface="Wingdings" pitchFamily="2" charset="2"/>
              <a:buChar char="n"/>
            </a:pPr>
            <a:r>
              <a:rPr lang="en-US" altLang="ko-KR" sz="2400" b="1" dirty="0">
                <a:solidFill>
                  <a:srgbClr val="2C6123"/>
                </a:solidFill>
              </a:rPr>
              <a:t>Performance Improvement and Energy Reduction: </a:t>
            </a:r>
          </a:p>
          <a:p>
            <a:pPr marL="695325" lvl="2" indent="-342900"/>
            <a:r>
              <a:rPr lang="en-US" altLang="ko-KR" dirty="0">
                <a:solidFill>
                  <a:srgbClr val="0000FF"/>
                </a:solidFill>
              </a:rPr>
              <a:t>47% average speedup with large input data sets</a:t>
            </a:r>
          </a:p>
          <a:p>
            <a:pPr marL="695325" lvl="2" indent="-342900"/>
            <a:r>
              <a:rPr lang="en-US" altLang="ko-KR" dirty="0"/>
              <a:t>32% speedup with small input data sets</a:t>
            </a:r>
          </a:p>
          <a:p>
            <a:pPr marL="695325" lvl="2" indent="-342900"/>
            <a:r>
              <a:rPr lang="en-US" altLang="ko-KR" dirty="0">
                <a:solidFill>
                  <a:srgbClr val="0000FF"/>
                </a:solidFill>
              </a:rPr>
              <a:t>25% avg. energy reduction in a single node with large input data sets</a:t>
            </a:r>
          </a:p>
          <a:p>
            <a:pPr lvl="1"/>
            <a:endParaRPr lang="en-US" altLang="ko-KR"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75560" y="1899397"/>
            <a:ext cx="3632944" cy="2033659"/>
          </a:xfrm>
          <a:prstGeom prst="rect">
            <a:avLst/>
          </a:prstGeom>
        </p:spPr>
      </p:pic>
    </p:spTree>
    <p:extLst>
      <p:ext uri="{BB962C8B-B14F-4D97-AF65-F5344CB8AC3E}">
        <p14:creationId xmlns:p14="http://schemas.microsoft.com/office/powerpoint/2010/main" val="7490255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759850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545248266"/>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272458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5906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335216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99046145"/>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a:t>
            </a:r>
            <a:r>
              <a:rPr lang="en-US" dirty="0">
                <a:latin typeface="+mn-lt"/>
              </a:rPr>
              <a:t>1: Code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0" name="Rectangle 59"/>
          <p:cNvSpPr/>
          <p:nvPr/>
        </p:nvSpPr>
        <p:spPr>
          <a:xfrm>
            <a:off x="4820948" y="1813082"/>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57822" y="1768993"/>
            <a:ext cx="3245771" cy="16534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5" name="Straight Arrow Connector 64"/>
          <p:cNvCxnSpPr/>
          <p:nvPr/>
        </p:nvCxnSpPr>
        <p:spPr>
          <a:xfrm>
            <a:off x="7910782" y="3507815"/>
            <a:ext cx="34338" cy="1338505"/>
          </a:xfrm>
          <a:prstGeom prst="straightConnector1">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43"/>
          <p:cNvCxnSpPr>
            <a:endCxn id="50" idx="1"/>
          </p:cNvCxnSpPr>
          <p:nvPr/>
        </p:nvCxnSpPr>
        <p:spPr>
          <a:xfrm rot="5400000">
            <a:off x="3823168" y="2815999"/>
            <a:ext cx="2189702" cy="1483929"/>
          </a:xfrm>
          <a:prstGeom prst="bentConnector3">
            <a:avLst>
              <a:gd name="adj1" fmla="val -1039"/>
            </a:avLst>
          </a:prstGeom>
          <a:ln w="762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Content Placeholder 2"/>
          <p:cNvSpPr>
            <a:spLocks noGrp="1"/>
          </p:cNvSpPr>
          <p:nvPr>
            <p:ph idx="1"/>
          </p:nvPr>
        </p:nvSpPr>
        <p:spPr>
          <a:xfrm>
            <a:off x="610146" y="1123094"/>
            <a:ext cx="8300174" cy="909876"/>
          </a:xfrm>
        </p:spPr>
        <p:txBody>
          <a:bodyPr>
            <a:normAutofit/>
          </a:bodyPr>
          <a:lstStyle/>
          <a:p>
            <a:r>
              <a:rPr lang="en-US" b="1" dirty="0">
                <a:solidFill>
                  <a:srgbClr val="0070C0"/>
                </a:solidFill>
              </a:rPr>
              <a:t>Challenge </a:t>
            </a:r>
            <a:r>
              <a:rPr lang="en-US" b="1" dirty="0">
                <a:solidFill>
                  <a:srgbClr val="0070C0"/>
                </a:solidFill>
                <a:latin typeface="+mn-lt"/>
              </a:rPr>
              <a:t>1</a:t>
            </a:r>
            <a:r>
              <a:rPr lang="en-US" b="1" dirty="0">
                <a:solidFill>
                  <a:srgbClr val="0070C0"/>
                </a:solidFill>
              </a:rPr>
              <a:t>:</a:t>
            </a:r>
            <a:r>
              <a:rPr lang="en-US" dirty="0">
                <a:solidFill>
                  <a:srgbClr val="0070C0"/>
                </a:solidFill>
              </a:rPr>
              <a:t> Which operations should be executed in memory vs. in CPU?</a:t>
            </a:r>
          </a:p>
          <a:p>
            <a:pPr lvl="1"/>
            <a:endParaRPr lang="en-US" dirty="0">
              <a:solidFill>
                <a:srgbClr val="0070C0"/>
              </a:solidFill>
            </a:endParaRPr>
          </a:p>
        </p:txBody>
      </p:sp>
      <p:sp>
        <p:nvSpPr>
          <p:cNvPr id="69" name="Rectangle 68"/>
          <p:cNvSpPr/>
          <p:nvPr/>
        </p:nvSpPr>
        <p:spPr>
          <a:xfrm>
            <a:off x="7992481" y="3532975"/>
            <a:ext cx="5301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a:ea typeface="Times New Roman" charset="0"/>
                <a:cs typeface="Times New Roman" charset="0"/>
              </a:rPr>
              <a:t>?</a:t>
            </a: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3408894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Challenge 2: Data Mapping</a:t>
            </a: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sp>
        <p:nvSpPr>
          <p:cNvPr id="69" name="Content Placeholder 2"/>
          <p:cNvSpPr txBox="1">
            <a:spLocks/>
          </p:cNvSpPr>
          <p:nvPr/>
        </p:nvSpPr>
        <p:spPr>
          <a:xfrm>
            <a:off x="700063" y="1386295"/>
            <a:ext cx="7799174" cy="1079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Challenge 2:</a:t>
            </a:r>
            <a:r>
              <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rPr>
              <a:t> How should data be mapped to different 3D memory stacks?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p:txBody>
      </p:sp>
      <p:sp>
        <p:nvSpPr>
          <p:cNvPr id="67" name="Oval 66"/>
          <p:cNvSpPr/>
          <p:nvPr/>
        </p:nvSpPr>
        <p:spPr>
          <a:xfrm>
            <a:off x="1390900" y="3668380"/>
            <a:ext cx="1953938" cy="116967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1054333" y="4885098"/>
            <a:ext cx="1774621" cy="1163905"/>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l 70"/>
          <p:cNvSpPr/>
          <p:nvPr/>
        </p:nvSpPr>
        <p:spPr>
          <a:xfrm>
            <a:off x="4476313" y="4842578"/>
            <a:ext cx="1889711" cy="119138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l 71"/>
          <p:cNvSpPr/>
          <p:nvPr/>
        </p:nvSpPr>
        <p:spPr>
          <a:xfrm>
            <a:off x="4974267" y="3668380"/>
            <a:ext cx="1870825" cy="1084829"/>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1988445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 the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Tree>
    <p:extLst>
      <p:ext uri="{BB962C8B-B14F-4D97-AF65-F5344CB8AC3E}">
        <p14:creationId xmlns:p14="http://schemas.microsoft.com/office/powerpoint/2010/main" val="2166648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How to Schedule Code? (I)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875887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Schedule Code? (II)</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hlinkClick r:id="rId2"/>
              </a:rPr>
              <a:t>"Accelerating Dependent Cache Misses with an Enhanced Memory Controller"</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1608792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26" y="188640"/>
            <a:ext cx="9036496" cy="1066800"/>
          </a:xfrm>
        </p:spPr>
        <p:txBody>
          <a:bodyPr/>
          <a:lstStyle/>
          <a:p>
            <a:r>
              <a:rPr lang="en-US" dirty="0"/>
              <a:t>How to Schedule Code? (III)</a:t>
            </a:r>
          </a:p>
        </p:txBody>
      </p:sp>
      <p:sp>
        <p:nvSpPr>
          <p:cNvPr id="3" name="Content Placeholder 2"/>
          <p:cNvSpPr>
            <a:spLocks noGrp="1"/>
          </p:cNvSpPr>
          <p:nvPr>
            <p:ph idx="1"/>
          </p:nvPr>
        </p:nvSpPr>
        <p:spPr>
          <a:xfrm>
            <a:off x="228600" y="1052736"/>
            <a:ext cx="8807896" cy="5195664"/>
          </a:xfrm>
        </p:spPr>
        <p:txBody>
          <a:bodyPr/>
          <a:lstStyle/>
          <a:p>
            <a:r>
              <a:rPr lang="en-US" sz="2000" dirty="0"/>
              <a:t>Milad Hashemi, Onur Mutlu, and Yale N. </a:t>
            </a:r>
            <a:r>
              <a:rPr lang="en-US" sz="2000" dirty="0" err="1"/>
              <a:t>Patt</a:t>
            </a:r>
            <a:r>
              <a:rPr lang="en-US" sz="2000" dirty="0"/>
              <a:t>,</a:t>
            </a:r>
            <a:br>
              <a:rPr lang="en-US" sz="2000" dirty="0"/>
            </a:br>
            <a:r>
              <a:rPr lang="en-US" sz="2000" b="1" dirty="0">
                <a:hlinkClick r:id="rId2"/>
              </a:rPr>
              <a:t>"Continuous Runahead: Transparent Hardware Acceleration for Memory Intensive Workloads"</a:t>
            </a:r>
            <a:br>
              <a:rPr lang="en-US" sz="2000" dirty="0"/>
            </a:br>
            <a:r>
              <a:rPr lang="en-US" sz="2000" i="1" dirty="0"/>
              <a:t>Proceedings of the </a:t>
            </a:r>
            <a:r>
              <a:rPr lang="en-US" sz="2000" i="1" dirty="0">
                <a:hlinkClick r:id="rId3"/>
              </a:rPr>
              <a:t>49th International Symposium on Microarchitecture</a:t>
            </a:r>
            <a:r>
              <a:rPr lang="en-US" sz="2000" i="1" dirty="0"/>
              <a:t> (</a:t>
            </a:r>
            <a:r>
              <a:rPr lang="en-US" sz="2000" b="1" i="1" dirty="0"/>
              <a:t>MICRO</a:t>
            </a:r>
            <a:r>
              <a:rPr lang="en-US" sz="2000" i="1" dirty="0"/>
              <a:t>)</a:t>
            </a:r>
            <a:r>
              <a:rPr lang="en-US" sz="2000" dirty="0"/>
              <a:t>, Taipei, Taiwan, October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Lightning Session Slides (pdf)</a:t>
            </a:r>
            <a:r>
              <a:rPr lang="en-US" sz="2000" dirty="0"/>
              <a:t>] [</a:t>
            </a:r>
            <a:r>
              <a:rPr lang="en-US" sz="2000" dirty="0">
                <a:hlinkClick r:id="rId7"/>
              </a:rPr>
              <a:t>Poster (pptx)</a:t>
            </a:r>
            <a:r>
              <a:rPr lang="en-US" sz="2000" dirty="0"/>
              <a:t> </a:t>
            </a:r>
            <a:r>
              <a:rPr lang="en-US" sz="2000" dirty="0">
                <a:hlinkClick r:id="rId8"/>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BAAF175-9725-C44D-8341-3876DE686CC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27286"/>
            <a:ext cx="9144000" cy="1705970"/>
          </a:xfrm>
          <a:prstGeom prst="rect">
            <a:avLst/>
          </a:prstGeom>
        </p:spPr>
      </p:pic>
    </p:spTree>
    <p:extLst>
      <p:ext uri="{BB962C8B-B14F-4D97-AF65-F5344CB8AC3E}">
        <p14:creationId xmlns:p14="http://schemas.microsoft.com/office/powerpoint/2010/main" val="1832554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Maintain Coherence?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hlinkClick r:id="rId2"/>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465831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How to Maintain Coherence?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a:t>
            </a:r>
            <a:r>
              <a:rPr lang="en-US" sz="2200" u="sng" dirty="0"/>
              <a:t>Onur Mutlu</a:t>
            </a:r>
            <a:r>
              <a:rPr lang="en-US" sz="2200" dirty="0"/>
              <a:t>,</a:t>
            </a:r>
            <a:br>
              <a:rPr lang="en-US" sz="2200" dirty="0"/>
            </a:br>
            <a:r>
              <a:rPr lang="en-US" sz="2200" b="1" dirty="0">
                <a:hlinkClick r:id="rId2"/>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943736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Support Virtual Memory?</a:t>
            </a:r>
            <a:endParaRPr lang="en-US" dirty="0"/>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hlinkClick r:id="rId2"/>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15532348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How to Design Data Structures for PIM?</a:t>
            </a:r>
          </a:p>
        </p:txBody>
      </p:sp>
      <p:sp>
        <p:nvSpPr>
          <p:cNvPr id="3" name="Content Placeholder 2"/>
          <p:cNvSpPr>
            <a:spLocks noGrp="1"/>
          </p:cNvSpPr>
          <p:nvPr>
            <p:ph idx="1"/>
          </p:nvPr>
        </p:nvSpPr>
        <p:spPr>
          <a:xfrm>
            <a:off x="228600" y="1144488"/>
            <a:ext cx="8735888" cy="4876800"/>
          </a:xfrm>
        </p:spPr>
        <p:txBody>
          <a:bodyPr/>
          <a:lstStyle/>
          <a:p>
            <a:r>
              <a:rPr lang="en-US" sz="2100" dirty="0" err="1"/>
              <a:t>Zhiyu</a:t>
            </a:r>
            <a:r>
              <a:rPr lang="en-US" sz="2100" dirty="0"/>
              <a:t> Liu, Irina </a:t>
            </a:r>
            <a:r>
              <a:rPr lang="en-US" sz="2100" dirty="0" err="1"/>
              <a:t>Calciu</a:t>
            </a:r>
            <a:r>
              <a:rPr lang="en-US" sz="2100" dirty="0"/>
              <a:t>, Maurice </a:t>
            </a:r>
            <a:r>
              <a:rPr lang="en-US" sz="2100" dirty="0" err="1"/>
              <a:t>Herlihy</a:t>
            </a:r>
            <a:r>
              <a:rPr lang="en-US" sz="2100" dirty="0"/>
              <a:t>, and Onur Mutlu,</a:t>
            </a:r>
            <a:br>
              <a:rPr lang="en-US" sz="2100" dirty="0"/>
            </a:br>
            <a:r>
              <a:rPr lang="en-US" sz="2100" b="1" dirty="0">
                <a:hlinkClick r:id="rId2"/>
              </a:rPr>
              <a:t>"Concurrent Data Structures for Near-Memory Computing"</a:t>
            </a:r>
            <a:br>
              <a:rPr lang="en-US" sz="2100" dirty="0"/>
            </a:br>
            <a:r>
              <a:rPr lang="en-US" sz="2100" i="1" dirty="0"/>
              <a:t>Proceedings of the </a:t>
            </a:r>
            <a:r>
              <a:rPr lang="en-US" sz="2100" i="1" dirty="0">
                <a:hlinkClick r:id="rId3"/>
              </a:rPr>
              <a:t>29th ACM Symposium on Parallelism in Algorithms and Architectures</a:t>
            </a:r>
            <a:r>
              <a:rPr lang="en-US" sz="2100" i="1" dirty="0"/>
              <a:t> (</a:t>
            </a:r>
            <a:r>
              <a:rPr lang="en-US" sz="2100" b="1" i="1" dirty="0"/>
              <a:t>SPAA</a:t>
            </a:r>
            <a:r>
              <a:rPr lang="en-US" sz="2100" i="1" dirty="0"/>
              <a:t>)</a:t>
            </a:r>
            <a:r>
              <a:rPr lang="en-US" sz="2100" dirty="0"/>
              <a:t>, Washington, DC, USA, July 2017.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29000"/>
            <a:ext cx="9144000" cy="2854424"/>
          </a:xfrm>
          <a:prstGeom prst="rect">
            <a:avLst/>
          </a:prstGeom>
        </p:spPr>
      </p:pic>
    </p:spTree>
    <p:extLst>
      <p:ext uri="{BB962C8B-B14F-4D97-AF65-F5344CB8AC3E}">
        <p14:creationId xmlns:p14="http://schemas.microsoft.com/office/powerpoint/2010/main" val="2533853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Infrastructures for PIM</a:t>
            </a:r>
          </a:p>
        </p:txBody>
      </p:sp>
      <p:sp>
        <p:nvSpPr>
          <p:cNvPr id="3" name="Content Placeholder 2"/>
          <p:cNvSpPr>
            <a:spLocks noGrp="1"/>
          </p:cNvSpPr>
          <p:nvPr>
            <p:ph idx="1"/>
          </p:nvPr>
        </p:nvSpPr>
        <p:spPr>
          <a:xfrm>
            <a:off x="228600" y="1216496"/>
            <a:ext cx="8610600" cy="4876800"/>
          </a:xfrm>
        </p:spPr>
        <p:txBody>
          <a:bodyPr/>
          <a:lstStyle/>
          <a:p>
            <a:r>
              <a:rPr lang="en-US" dirty="0">
                <a:solidFill>
                  <a:srgbClr val="0000FF"/>
                </a:solidFill>
              </a:rPr>
              <a:t>Ramulator</a:t>
            </a:r>
            <a:r>
              <a:rPr lang="en-US" dirty="0"/>
              <a:t> extended for PIM</a:t>
            </a:r>
          </a:p>
          <a:p>
            <a:pPr lvl="1"/>
            <a:r>
              <a:rPr lang="en-US" dirty="0"/>
              <a:t>Flexible and extensible DRAM simulator</a:t>
            </a:r>
          </a:p>
          <a:p>
            <a:pPr lvl="1"/>
            <a:r>
              <a:rPr lang="en-US" dirty="0"/>
              <a:t>Can model many different memory standards and proposals</a:t>
            </a:r>
          </a:p>
          <a:p>
            <a:pPr lvl="1"/>
            <a:r>
              <a:rPr lang="en-US" dirty="0"/>
              <a:t>Kim+, “</a:t>
            </a:r>
            <a:r>
              <a:rPr lang="en-US" b="1" dirty="0"/>
              <a:t>Ramulator: A Flexible and Extensible DRAM Simulator</a:t>
            </a:r>
            <a:r>
              <a:rPr lang="en-US" dirty="0"/>
              <a:t>”, IEEE CAL 2015.</a:t>
            </a:r>
          </a:p>
          <a:p>
            <a:pPr lvl="1"/>
            <a:r>
              <a:rPr lang="en-US" dirty="0">
                <a:hlinkClick r:id="rId2"/>
              </a:rPr>
              <a:t>https://github.com/CMU-SAFARI/ramulator-pim</a:t>
            </a:r>
            <a:endParaRPr lang="en-US" dirty="0"/>
          </a:p>
          <a:p>
            <a:pPr lvl="1"/>
            <a:r>
              <a:rPr lang="en-US" dirty="0">
                <a:hlinkClick r:id="rId3"/>
              </a:rPr>
              <a:t>https://github.com/CMU-SAFARI/ramulator</a:t>
            </a:r>
            <a:r>
              <a:rPr lang="en-US" dirty="0"/>
              <a:t> </a:t>
            </a:r>
          </a:p>
          <a:p>
            <a:pPr lvl="1"/>
            <a:r>
              <a:rPr lang="en-US" dirty="0"/>
              <a:t>[</a:t>
            </a:r>
            <a:r>
              <a:rPr lang="en-US" dirty="0">
                <a:hlinkClick r:id="rId2"/>
              </a:rPr>
              <a:t>Source Code for Ramulator-PIM</a:t>
            </a:r>
            <a:r>
              <a:rPr lang="en-US" dirty="0"/>
              <a:t>]</a:t>
            </a:r>
          </a:p>
          <a:p>
            <a:pPr marL="0" indent="0">
              <a:buNone/>
            </a:pPr>
            <a:br>
              <a:rPr lang="en-US" dirty="0"/>
            </a:b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4"/>
          <a:stretch>
            <a:fillRect/>
          </a:stretch>
        </p:blipFill>
        <p:spPr>
          <a:xfrm>
            <a:off x="0" y="4978236"/>
            <a:ext cx="9144000" cy="1190231"/>
          </a:xfrm>
          <a:prstGeom prst="rect">
            <a:avLst/>
          </a:prstGeom>
        </p:spPr>
      </p:pic>
    </p:spTree>
    <p:extLst>
      <p:ext uri="{BB962C8B-B14F-4D97-AF65-F5344CB8AC3E}">
        <p14:creationId xmlns:p14="http://schemas.microsoft.com/office/powerpoint/2010/main" val="22236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9587-F9D8-6741-B956-BFAB9D93F400}"/>
              </a:ext>
            </a:extLst>
          </p:cNvPr>
          <p:cNvSpPr>
            <a:spLocks noGrp="1"/>
          </p:cNvSpPr>
          <p:nvPr>
            <p:ph type="title"/>
          </p:nvPr>
        </p:nvSpPr>
        <p:spPr/>
        <p:txBody>
          <a:bodyPr/>
          <a:lstStyle/>
          <a:p>
            <a:r>
              <a:rPr lang="en-US" dirty="0"/>
              <a:t>Performance &amp; Energy Models for PIM</a:t>
            </a:r>
          </a:p>
        </p:txBody>
      </p:sp>
      <p:sp>
        <p:nvSpPr>
          <p:cNvPr id="3" name="Content Placeholder 2">
            <a:extLst>
              <a:ext uri="{FF2B5EF4-FFF2-40B4-BE49-F238E27FC236}">
                <a16:creationId xmlns:a16="http://schemas.microsoft.com/office/drawing/2014/main" id="{7075657E-B615-1746-8B69-D5C44D6FFEE3}"/>
              </a:ext>
            </a:extLst>
          </p:cNvPr>
          <p:cNvSpPr>
            <a:spLocks noGrp="1"/>
          </p:cNvSpPr>
          <p:nvPr>
            <p:ph idx="1"/>
          </p:nvPr>
        </p:nvSpPr>
        <p:spPr>
          <a:xfrm>
            <a:off x="228600" y="1052736"/>
            <a:ext cx="8915400" cy="5195664"/>
          </a:xfrm>
        </p:spPr>
        <p:txBody>
          <a:bodyPr/>
          <a:lstStyle/>
          <a:p>
            <a:r>
              <a:rPr lang="en-US" sz="2000" dirty="0"/>
              <a:t>Gagandeep Singh, Juan Gomez-Luna, Giovanni </a:t>
            </a:r>
            <a:r>
              <a:rPr lang="en-US" sz="2000" dirty="0" err="1"/>
              <a:t>Mariani</a:t>
            </a:r>
            <a:r>
              <a:rPr lang="en-US" sz="2000" dirty="0"/>
              <a:t>, Geraldo F. Oliveira, Stefano Corda, Sander </a:t>
            </a:r>
            <a:r>
              <a:rPr lang="en-US" sz="2000" dirty="0" err="1"/>
              <a:t>Stujik</a:t>
            </a:r>
            <a:r>
              <a:rPr lang="en-US" sz="2000" dirty="0"/>
              <a:t>, </a:t>
            </a:r>
            <a:r>
              <a:rPr lang="en-US" sz="2000" u="sng" dirty="0"/>
              <a:t>Onur Mutlu</a:t>
            </a:r>
            <a:r>
              <a:rPr lang="en-US" sz="2000" dirty="0"/>
              <a:t>, and Henk </a:t>
            </a:r>
            <a:r>
              <a:rPr lang="en-US" sz="2000" dirty="0" err="1"/>
              <a:t>Corporaal</a:t>
            </a:r>
            <a:r>
              <a:rPr lang="en-US" sz="2000" dirty="0"/>
              <a:t>,</a:t>
            </a:r>
            <a:br>
              <a:rPr lang="en-US" sz="2000" dirty="0"/>
            </a:br>
            <a:r>
              <a:rPr lang="en-US" sz="2000" b="1" dirty="0">
                <a:hlinkClick r:id="rId2"/>
              </a:rPr>
              <a:t>"NAPEL: Near-Memory Computing Application Performance Prediction via Ensemble Learning"</a:t>
            </a:r>
            <a:br>
              <a:rPr lang="en-US" sz="2000" dirty="0"/>
            </a:br>
            <a:r>
              <a:rPr lang="en-US" sz="2000" i="1" dirty="0"/>
              <a:t>Proceedings of the </a:t>
            </a:r>
            <a:r>
              <a:rPr lang="en-US" sz="2000" i="1" dirty="0">
                <a:hlinkClick r:id="rId3"/>
              </a:rPr>
              <a:t>56th Design Automation Conference</a:t>
            </a:r>
            <a:r>
              <a:rPr lang="en-US" sz="2000" i="1" dirty="0"/>
              <a:t> (</a:t>
            </a:r>
            <a:r>
              <a:rPr lang="en-US" sz="2000" b="1" i="1" dirty="0"/>
              <a:t>DAC</a:t>
            </a:r>
            <a:r>
              <a:rPr lang="en-US" sz="2000" i="1" dirty="0"/>
              <a:t>)</a:t>
            </a:r>
            <a:r>
              <a:rPr lang="en-US" sz="2000" dirty="0"/>
              <a:t>, Las Vegas, NV, USA, June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Poster (pptx)</a:t>
            </a:r>
            <a:r>
              <a:rPr lang="en-US" sz="2000" dirty="0"/>
              <a:t> </a:t>
            </a:r>
            <a:r>
              <a:rPr lang="en-US" sz="2000" dirty="0">
                <a:hlinkClick r:id="rId7"/>
              </a:rPr>
              <a:t>(pdf)</a:t>
            </a:r>
            <a:r>
              <a:rPr lang="en-US" sz="2000" dirty="0"/>
              <a:t>] </a:t>
            </a:r>
            <a:br>
              <a:rPr lang="en-US" sz="2000" dirty="0"/>
            </a:br>
            <a:r>
              <a:rPr lang="en-US" sz="2000" dirty="0"/>
              <a:t>[</a:t>
            </a:r>
            <a:r>
              <a:rPr lang="en-US" sz="2000" dirty="0">
                <a:hlinkClick r:id="rId8"/>
              </a:rPr>
              <a:t>Source Code for Ramulator-PIM</a:t>
            </a:r>
            <a:r>
              <a:rPr lang="en-US" sz="2000" dirty="0"/>
              <a:t>]</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EF12DB1C-528D-CA4E-AED5-034253BE386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B8D7FD9-8A3E-AA46-BFAB-27FE3641E1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437112"/>
            <a:ext cx="9144000" cy="1573967"/>
          </a:xfrm>
          <a:prstGeom prst="rect">
            <a:avLst/>
          </a:prstGeom>
        </p:spPr>
      </p:pic>
    </p:spTree>
    <p:extLst>
      <p:ext uri="{BB962C8B-B14F-4D97-AF65-F5344CB8AC3E}">
        <p14:creationId xmlns:p14="http://schemas.microsoft.com/office/powerpoint/2010/main" val="179982943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173</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174</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7988"/>
            <a:ext cx="9186863" cy="200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76600"/>
            <a:ext cx="91440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052513"/>
            <a:ext cx="87249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a14="http://schemas.microsoft.com/office/drawing/2010/main" xmlns="">
                <a:solidFill>
                  <a:srgbClr val="697986"/>
                </a:solidFill>
              </a14:hiddenFill>
            </a:ext>
            <a:ext uri="{91240B29-F687-4f45-9708-019B960494DF}">
              <a14:hiddenLine xmlns:a14="http://schemas.microsoft.com/office/drawing/2010/main" xmlns="" w="12700">
                <a:solidFill>
                  <a:srgbClr val="69798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508250"/>
            <a:ext cx="82550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4567386"/>
            <a:ext cx="91440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013" y="1125538"/>
            <a:ext cx="9072562" cy="227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193</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194</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195</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196</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198</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1980" y="1649582"/>
                <a:ext cx="3011077" cy="855174"/>
              </a:xfrm>
              <a:prstGeom prst="rect">
                <a:avLst/>
              </a:prstGeom>
              <a:noFill/>
              <a:extLst>
                <a:ext uri="{909E8E84-426E-40dd-AFC4-6F175D3DCCD1}">
                  <a14:hiddenFill xmlns:a14="http://schemas.microsoft.com/office/drawing/2010/main" xmlns="">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More on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358567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204</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AB44-5A91-FE45-AC17-96506CC6861F}"/>
              </a:ext>
            </a:extLst>
          </p:cNvPr>
          <p:cNvSpPr>
            <a:spLocks noGrp="1"/>
          </p:cNvSpPr>
          <p:nvPr>
            <p:ph type="title"/>
          </p:nvPr>
        </p:nvSpPr>
        <p:spPr/>
        <p:txBody>
          <a:bodyPr/>
          <a:lstStyle/>
          <a:p>
            <a:r>
              <a:rPr lang="en-US" dirty="0"/>
              <a:t>SMASH: SW/HW Indexing Acceleration</a:t>
            </a:r>
          </a:p>
        </p:txBody>
      </p:sp>
      <p:sp>
        <p:nvSpPr>
          <p:cNvPr id="3" name="Content Placeholder 2">
            <a:extLst>
              <a:ext uri="{FF2B5EF4-FFF2-40B4-BE49-F238E27FC236}">
                <a16:creationId xmlns:a16="http://schemas.microsoft.com/office/drawing/2014/main" id="{CA49CF32-39A0-6D45-B253-C5079FCA88CD}"/>
              </a:ext>
            </a:extLst>
          </p:cNvPr>
          <p:cNvSpPr>
            <a:spLocks noGrp="1"/>
          </p:cNvSpPr>
          <p:nvPr>
            <p:ph idx="1"/>
          </p:nvPr>
        </p:nvSpPr>
        <p:spPr>
          <a:xfrm>
            <a:off x="228600" y="1047974"/>
            <a:ext cx="8610600" cy="5195664"/>
          </a:xfrm>
        </p:spPr>
        <p:txBody>
          <a:bodyPr/>
          <a:lstStyle/>
          <a:p>
            <a:r>
              <a:rPr lang="en-US" sz="1800" dirty="0"/>
              <a:t>Konstantinos </a:t>
            </a:r>
            <a:r>
              <a:rPr lang="en-US" sz="1800" dirty="0" err="1"/>
              <a:t>Kanellopoulos</a:t>
            </a:r>
            <a:r>
              <a:rPr lang="en-US" sz="1800" dirty="0"/>
              <a:t>, Nandita Vijaykumar, Christina </a:t>
            </a:r>
            <a:r>
              <a:rPr lang="en-US" sz="1800" dirty="0" err="1"/>
              <a:t>Giannoula</a:t>
            </a:r>
            <a:r>
              <a:rPr lang="en-US" sz="1800" dirty="0"/>
              <a:t>, </a:t>
            </a:r>
            <a:r>
              <a:rPr lang="en-US" sz="1800" dirty="0" err="1"/>
              <a:t>Roknoddin</a:t>
            </a:r>
            <a:r>
              <a:rPr lang="en-US" sz="1800" dirty="0"/>
              <a:t> Azizi, Skanda </a:t>
            </a:r>
            <a:r>
              <a:rPr lang="en-US" sz="1800" dirty="0" err="1"/>
              <a:t>Koppula</a:t>
            </a:r>
            <a:r>
              <a:rPr lang="en-US" sz="1800" dirty="0"/>
              <a:t>, Nika Mansouri </a:t>
            </a:r>
            <a:r>
              <a:rPr lang="en-US" sz="1800" dirty="0" err="1"/>
              <a:t>Ghiasi</a:t>
            </a:r>
            <a:r>
              <a:rPr lang="en-US" sz="1800" dirty="0"/>
              <a:t>, Taha </a:t>
            </a:r>
            <a:r>
              <a:rPr lang="en-US" sz="1800" dirty="0" err="1"/>
              <a:t>Shahroodi</a:t>
            </a:r>
            <a:r>
              <a:rPr lang="en-US" sz="1800" dirty="0"/>
              <a:t>, Juan Gomez-Luna, and Onur Mutlu,</a:t>
            </a:r>
            <a:br>
              <a:rPr lang="en-US" sz="1800" dirty="0"/>
            </a:br>
            <a:r>
              <a:rPr lang="en-US" sz="1800" b="1" dirty="0">
                <a:hlinkClick r:id="rId2"/>
              </a:rPr>
              <a:t>"SMASH: Co-designing Software Compression and Hardware-Accelerated Indexing for Efficient Sparse Matrix Operations"</a:t>
            </a:r>
            <a:br>
              <a:rPr lang="en-US" sz="1800" dirty="0"/>
            </a:br>
            <a:r>
              <a:rPr lang="en-US" sz="1800" i="1" dirty="0"/>
              <a:t>Proceedings of the </a:t>
            </a:r>
            <a:r>
              <a:rPr lang="en-US" sz="1800" i="1" dirty="0">
                <a:hlinkClick r:id="rId3"/>
              </a:rPr>
              <a:t>52nd International Symposium on Microarchitecture</a:t>
            </a:r>
            <a:r>
              <a:rPr lang="en-US" sz="1800" i="1" dirty="0"/>
              <a:t> (</a:t>
            </a:r>
            <a:r>
              <a:rPr lang="en-US" sz="1800" b="1" i="1" dirty="0"/>
              <a:t>MICRO</a:t>
            </a:r>
            <a:r>
              <a:rPr lang="en-US" sz="1800" i="1" dirty="0"/>
              <a:t>)</a:t>
            </a:r>
            <a:r>
              <a:rPr lang="en-US" sz="1800" dirty="0"/>
              <a:t>, Columbus, OH, USA, October 2019.</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Poster (pptx)</a:t>
            </a:r>
            <a:r>
              <a:rPr lang="en-US" sz="1800" dirty="0"/>
              <a:t> </a:t>
            </a:r>
            <a:r>
              <a:rPr lang="en-US" sz="1800" dirty="0">
                <a:hlinkClick r:id="rId9"/>
              </a:rPr>
              <a:t>(pdf)</a:t>
            </a:r>
            <a:r>
              <a:rPr lang="en-US" sz="1800" dirty="0"/>
              <a:t>]</a:t>
            </a:r>
            <a:br>
              <a:rPr lang="en-US" sz="1800" dirty="0"/>
            </a:br>
            <a:r>
              <a:rPr lang="en-US" sz="1800" dirty="0"/>
              <a:t>[</a:t>
            </a:r>
            <a:r>
              <a:rPr lang="en-US" sz="1800" dirty="0">
                <a:hlinkClick r:id="rId10"/>
              </a:rPr>
              <a:t>Lightning Talk Video</a:t>
            </a:r>
            <a:r>
              <a:rPr lang="en-US" sz="1800" dirty="0"/>
              <a:t> (90 seconds)]</a:t>
            </a:r>
            <a:br>
              <a:rPr lang="en-US" sz="1800" dirty="0"/>
            </a:br>
            <a:r>
              <a:rPr lang="en-US" sz="1800" dirty="0"/>
              <a:t>[</a:t>
            </a:r>
            <a:r>
              <a:rPr lang="en-US" sz="1800" dirty="0">
                <a:hlinkClick r:id="rId11"/>
              </a:rPr>
              <a:t>Full Talk Lecture</a:t>
            </a:r>
            <a:r>
              <a:rPr lang="en-US" sz="1800" dirty="0"/>
              <a:t> (30 minutes)]</a:t>
            </a:r>
          </a:p>
          <a:p>
            <a:pPr marL="0" indent="0">
              <a:buNone/>
            </a:pPr>
            <a:endParaRPr lang="en-US" sz="1800" dirty="0"/>
          </a:p>
        </p:txBody>
      </p:sp>
      <p:sp>
        <p:nvSpPr>
          <p:cNvPr id="4" name="Slide Number Placeholder 3">
            <a:extLst>
              <a:ext uri="{FF2B5EF4-FFF2-40B4-BE49-F238E27FC236}">
                <a16:creationId xmlns:a16="http://schemas.microsoft.com/office/drawing/2014/main" id="{CB407FFA-CEF7-8B47-9DEF-04352233615B}"/>
              </a:ext>
            </a:extLst>
          </p:cNvPr>
          <p:cNvSpPr>
            <a:spLocks noGrp="1"/>
          </p:cNvSpPr>
          <p:nvPr>
            <p:ph type="sldNum" sz="quarter" idx="11"/>
          </p:nvPr>
        </p:nvSpPr>
        <p:spPr/>
        <p:txBody>
          <a:bodyPr/>
          <a:lstStyle/>
          <a:p>
            <a:fld id="{323594FA-E141-4234-AE05-360401972BE7}" type="slidenum">
              <a:rPr lang="en-US" altLang="en-US" smtClean="0"/>
              <a:pPr/>
              <a:t>206</a:t>
            </a:fld>
            <a:endParaRPr lang="en-US" altLang="en-US"/>
          </a:p>
        </p:txBody>
      </p:sp>
      <p:pic>
        <p:nvPicPr>
          <p:cNvPr id="5" name="Picture 4">
            <a:extLst>
              <a:ext uri="{FF2B5EF4-FFF2-40B4-BE49-F238E27FC236}">
                <a16:creationId xmlns:a16="http://schemas.microsoft.com/office/drawing/2014/main" id="{A6D1AD02-6233-8D47-A15C-B34366589E3A}"/>
              </a:ext>
            </a:extLst>
          </p:cNvPr>
          <p:cNvPicPr>
            <a:picLocks noChangeAspect="1"/>
          </p:cNvPicPr>
          <p:nvPr/>
        </p:nvPicPr>
        <p:blipFill>
          <a:blip r:embed="rId12"/>
          <a:stretch>
            <a:fillRect/>
          </a:stretch>
        </p:blipFill>
        <p:spPr>
          <a:xfrm>
            <a:off x="495300" y="4694238"/>
            <a:ext cx="8077200" cy="2006600"/>
          </a:xfrm>
          <a:prstGeom prst="rect">
            <a:avLst/>
          </a:prstGeom>
        </p:spPr>
      </p:pic>
    </p:spTree>
    <p:extLst>
      <p:ext uri="{BB962C8B-B14F-4D97-AF65-F5344CB8AC3E}">
        <p14:creationId xmlns:p14="http://schemas.microsoft.com/office/powerpoint/2010/main" val="229016720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7209-9645-0B46-930C-11ED6A584BF2}"/>
              </a:ext>
            </a:extLst>
          </p:cNvPr>
          <p:cNvSpPr>
            <a:spLocks noGrp="1"/>
          </p:cNvSpPr>
          <p:nvPr>
            <p:ph type="title"/>
          </p:nvPr>
        </p:nvSpPr>
        <p:spPr/>
        <p:txBody>
          <a:bodyPr/>
          <a:lstStyle/>
          <a:p>
            <a:r>
              <a:rPr lang="en-US" dirty="0"/>
              <a:t>Data-Aware Virtual Memory Framework</a:t>
            </a:r>
          </a:p>
        </p:txBody>
      </p:sp>
      <p:sp>
        <p:nvSpPr>
          <p:cNvPr id="3" name="Content Placeholder 2">
            <a:extLst>
              <a:ext uri="{FF2B5EF4-FFF2-40B4-BE49-F238E27FC236}">
                <a16:creationId xmlns:a16="http://schemas.microsoft.com/office/drawing/2014/main" id="{A4D302F9-879E-9545-8810-B4A40431FA8A}"/>
              </a:ext>
            </a:extLst>
          </p:cNvPr>
          <p:cNvSpPr>
            <a:spLocks noGrp="1"/>
          </p:cNvSpPr>
          <p:nvPr>
            <p:ph idx="1"/>
          </p:nvPr>
        </p:nvSpPr>
        <p:spPr>
          <a:xfrm>
            <a:off x="-252536" y="980728"/>
            <a:ext cx="9396536" cy="5267672"/>
          </a:xfrm>
        </p:spPr>
        <p:txBody>
          <a:bodyPr/>
          <a:lstStyle/>
          <a:p>
            <a:r>
              <a:rPr lang="en-US" sz="1500" dirty="0"/>
              <a:t>Nastaran Hajinazar, </a:t>
            </a:r>
            <a:r>
              <a:rPr lang="en-US" sz="1500" dirty="0" err="1"/>
              <a:t>Pratyush</a:t>
            </a:r>
            <a:r>
              <a:rPr lang="en-US" sz="1500" dirty="0"/>
              <a:t> Patel, Minesh Patel, Konstantinos </a:t>
            </a:r>
            <a:r>
              <a:rPr lang="en-US" sz="1500" dirty="0" err="1"/>
              <a:t>Kanellopoulos</a:t>
            </a:r>
            <a:r>
              <a:rPr lang="en-US" sz="1500" dirty="0"/>
              <a:t>, Saugata Ghose, </a:t>
            </a:r>
            <a:r>
              <a:rPr lang="en-US" sz="1500" dirty="0" err="1"/>
              <a:t>Rachata</a:t>
            </a:r>
            <a:r>
              <a:rPr lang="en-US" sz="1500" dirty="0"/>
              <a:t> Ausavarungnirun, Geraldo Francisco de Oliveira Jr., Jonathan </a:t>
            </a:r>
            <a:r>
              <a:rPr lang="en-US" sz="1500" dirty="0" err="1"/>
              <a:t>Appavoo</a:t>
            </a:r>
            <a:r>
              <a:rPr lang="en-US" sz="1500" dirty="0"/>
              <a:t>, </a:t>
            </a:r>
            <a:r>
              <a:rPr lang="en-US" sz="1500" dirty="0" err="1"/>
              <a:t>Vivek</a:t>
            </a:r>
            <a:r>
              <a:rPr lang="en-US" sz="1500" dirty="0"/>
              <a:t> Seshadri, and Onur Mutlu,</a:t>
            </a:r>
            <a:br>
              <a:rPr lang="en-US" sz="1500" dirty="0"/>
            </a:br>
            <a:r>
              <a:rPr lang="en-US" sz="1500" b="1" dirty="0">
                <a:hlinkClick r:id="rId2"/>
              </a:rPr>
              <a:t>"The Virtual Block Interface: A Flexible Alternative to the Conventional Virtual Memory Framework"</a:t>
            </a:r>
            <a:br>
              <a:rPr lang="en-US" sz="1500" dirty="0"/>
            </a:br>
            <a:r>
              <a:rPr lang="en-US" sz="1500" i="1" dirty="0"/>
              <a:t>Proceedings of the </a:t>
            </a:r>
            <a:r>
              <a:rPr lang="en-US" sz="1500" i="1" dirty="0">
                <a:hlinkClick r:id="rId3"/>
              </a:rPr>
              <a:t>47th International Symposium on Computer Architecture</a:t>
            </a:r>
            <a:r>
              <a:rPr lang="en-US" sz="1500" i="1" dirty="0"/>
              <a:t> (</a:t>
            </a:r>
            <a:r>
              <a:rPr lang="en-US" sz="1500" b="1" i="1" dirty="0"/>
              <a:t>ISCA</a:t>
            </a:r>
            <a:r>
              <a:rPr lang="en-US" sz="1500" i="1" dirty="0"/>
              <a:t>)</a:t>
            </a:r>
            <a:r>
              <a:rPr lang="en-US" sz="1500" dirty="0"/>
              <a:t>, Virtual, June 2020.</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Lightning Talk Slides (pptx)</a:t>
            </a:r>
            <a:r>
              <a:rPr lang="en-US" sz="1500" dirty="0"/>
              <a:t> </a:t>
            </a:r>
            <a:r>
              <a:rPr lang="en-US" sz="1500" dirty="0">
                <a:hlinkClick r:id="rId7"/>
              </a:rPr>
              <a:t>(pdf)</a:t>
            </a:r>
            <a:r>
              <a:rPr lang="en-US" sz="1500" dirty="0"/>
              <a:t>]</a:t>
            </a:r>
            <a:br>
              <a:rPr lang="en-US" sz="1500" dirty="0"/>
            </a:br>
            <a:r>
              <a:rPr lang="en-US" sz="1500" dirty="0"/>
              <a:t>[</a:t>
            </a:r>
            <a:r>
              <a:rPr lang="en-US" sz="1500" dirty="0">
                <a:hlinkClick r:id="rId8"/>
              </a:rPr>
              <a:t>ARM Research Summit Poster (pptx)</a:t>
            </a:r>
            <a:r>
              <a:rPr lang="en-US" sz="1500" dirty="0"/>
              <a:t> </a:t>
            </a:r>
            <a:r>
              <a:rPr lang="en-US" sz="1500" dirty="0">
                <a:hlinkClick r:id="rId9"/>
              </a:rPr>
              <a:t>(pdf)</a:t>
            </a:r>
            <a:r>
              <a:rPr lang="en-US" sz="1500" dirty="0"/>
              <a:t>]</a:t>
            </a:r>
            <a:br>
              <a:rPr lang="en-US" sz="1500" dirty="0"/>
            </a:br>
            <a:r>
              <a:rPr lang="en-US" sz="1500" dirty="0"/>
              <a:t>[</a:t>
            </a:r>
            <a:r>
              <a:rPr lang="en-US" sz="1500" dirty="0">
                <a:hlinkClick r:id="rId10"/>
              </a:rPr>
              <a:t>Talk Video</a:t>
            </a:r>
            <a:r>
              <a:rPr lang="en-US" sz="1500" dirty="0"/>
              <a:t> (26 minutes)]</a:t>
            </a:r>
            <a:br>
              <a:rPr lang="en-US" sz="1500" dirty="0"/>
            </a:br>
            <a:r>
              <a:rPr lang="en-US" sz="1500" dirty="0"/>
              <a:t>[</a:t>
            </a:r>
            <a:r>
              <a:rPr lang="en-US" sz="1500" dirty="0">
                <a:hlinkClick r:id="rId11"/>
              </a:rPr>
              <a:t>Lightning Talk Video</a:t>
            </a:r>
            <a:r>
              <a:rPr lang="en-US" sz="1500" dirty="0"/>
              <a:t> (3 minutes)]</a:t>
            </a:r>
            <a:br>
              <a:rPr lang="en-US" sz="1500" dirty="0"/>
            </a:br>
            <a:r>
              <a:rPr lang="en-US" sz="1500" dirty="0"/>
              <a:t>[</a:t>
            </a:r>
            <a:r>
              <a:rPr lang="en-US" sz="1500" dirty="0">
                <a:hlinkClick r:id="rId12"/>
              </a:rPr>
              <a:t>Lecture Video</a:t>
            </a:r>
            <a:r>
              <a:rPr lang="en-US" sz="1500" dirty="0"/>
              <a:t> (43 minutes)]</a:t>
            </a:r>
          </a:p>
        </p:txBody>
      </p:sp>
      <p:sp>
        <p:nvSpPr>
          <p:cNvPr id="4" name="Slide Number Placeholder 3">
            <a:extLst>
              <a:ext uri="{FF2B5EF4-FFF2-40B4-BE49-F238E27FC236}">
                <a16:creationId xmlns:a16="http://schemas.microsoft.com/office/drawing/2014/main" id="{6AD9E591-012B-1345-A778-27FE2B1F6C6F}"/>
              </a:ext>
            </a:extLst>
          </p:cNvPr>
          <p:cNvSpPr>
            <a:spLocks noGrp="1"/>
          </p:cNvSpPr>
          <p:nvPr>
            <p:ph type="sldNum" sz="quarter" idx="11"/>
          </p:nvPr>
        </p:nvSpPr>
        <p:spPr/>
        <p:txBody>
          <a:bodyPr/>
          <a:lstStyle/>
          <a:p>
            <a:fld id="{323594FA-E141-4234-AE05-360401972BE7}" type="slidenum">
              <a:rPr lang="en-US" altLang="en-US" smtClean="0"/>
              <a:pPr/>
              <a:t>207</a:t>
            </a:fld>
            <a:endParaRPr lang="en-US" altLang="en-US"/>
          </a:p>
        </p:txBody>
      </p:sp>
      <p:pic>
        <p:nvPicPr>
          <p:cNvPr id="5" name="Picture 4">
            <a:extLst>
              <a:ext uri="{FF2B5EF4-FFF2-40B4-BE49-F238E27FC236}">
                <a16:creationId xmlns:a16="http://schemas.microsoft.com/office/drawing/2014/main" id="{555B63ED-C98F-6C4C-93A8-8B36C7C45686}"/>
              </a:ext>
            </a:extLst>
          </p:cNvPr>
          <p:cNvPicPr>
            <a:picLocks noChangeAspect="1"/>
          </p:cNvPicPr>
          <p:nvPr/>
        </p:nvPicPr>
        <p:blipFill>
          <a:blip r:embed="rId13"/>
          <a:stretch>
            <a:fillRect/>
          </a:stretch>
        </p:blipFill>
        <p:spPr>
          <a:xfrm>
            <a:off x="46813" y="4038898"/>
            <a:ext cx="9081132" cy="2188716"/>
          </a:xfrm>
          <a:prstGeom prst="rect">
            <a:avLst/>
          </a:prstGeom>
        </p:spPr>
      </p:pic>
    </p:spTree>
    <p:extLst>
      <p:ext uri="{BB962C8B-B14F-4D97-AF65-F5344CB8AC3E}">
        <p14:creationId xmlns:p14="http://schemas.microsoft.com/office/powerpoint/2010/main" val="313947671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21</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908720"/>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610787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1961392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545683423"/>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47408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301186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29037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Longer Version of This Talk</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err="1"/>
              <a:t>Onur</a:t>
            </a:r>
            <a:r>
              <a:rPr lang="en-US" dirty="0"/>
              <a:t> </a:t>
            </a:r>
            <a:r>
              <a:rPr lang="en-US" dirty="0" err="1"/>
              <a:t>Mutlu</a:t>
            </a:r>
            <a:r>
              <a:rPr lang="en-US" dirty="0"/>
              <a:t>,</a:t>
            </a:r>
            <a:br>
              <a:rPr lang="en-US" dirty="0"/>
            </a:br>
            <a:r>
              <a:rPr lang="en-US" b="1" dirty="0">
                <a:hlinkClick r:id="rId2"/>
              </a:rPr>
              <a:t>"Intelligent Architectures for Intelligent Machines"</a:t>
            </a:r>
            <a:br>
              <a:rPr lang="en-US" dirty="0"/>
            </a:br>
            <a:r>
              <a:rPr lang="en-US" dirty="0"/>
              <a:t>Distinguished Lecture at </a:t>
            </a:r>
            <a:r>
              <a:rPr lang="en-US" i="1" dirty="0">
                <a:hlinkClick r:id="rId3"/>
              </a:rPr>
              <a:t>HKUST Engineering and HKSTP Distinguished Speaker Series</a:t>
            </a:r>
            <a:r>
              <a:rPr lang="en-US" dirty="0"/>
              <a:t>, Virtual, 7 October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Talk Video</a:t>
            </a:r>
            <a:r>
              <a:rPr lang="en-US" dirty="0"/>
              <a:t> (1 hour 24 minutes)]</a:t>
            </a:r>
            <a:br>
              <a:rPr lang="en-US" dirty="0"/>
            </a:br>
            <a:r>
              <a:rPr lang="en-US" dirty="0"/>
              <a:t>[</a:t>
            </a:r>
            <a:r>
              <a:rPr lang="en-US" dirty="0">
                <a:hlinkClick r:id="rId6"/>
              </a:rPr>
              <a:t>Related Keynote Paper from VLSI-DAT 2020</a:t>
            </a:r>
            <a:r>
              <a:rPr lang="en-US" dirty="0"/>
              <a:t>]</a:t>
            </a:r>
          </a:p>
          <a:p>
            <a:pPr marL="0" indent="0">
              <a:buNone/>
            </a:pPr>
            <a:br>
              <a:rPr lang="en-US" dirty="0"/>
            </a:br>
            <a:endParaRPr lang="en-US" dirty="0"/>
          </a:p>
          <a:p>
            <a:pPr marL="0" indent="0">
              <a:buNone/>
            </a:pPr>
            <a:endParaRPr lang="en-US" dirty="0"/>
          </a:p>
          <a:p>
            <a:pPr marL="0" indent="0" algn="ctr">
              <a:buNone/>
            </a:pPr>
            <a:r>
              <a:rPr lang="en-US" dirty="0">
                <a:hlinkClick r:id="rId5"/>
              </a:rPr>
              <a:t>https://www.youtube.com/watch?v=CmuhFB-QEWw</a:t>
            </a:r>
            <a:r>
              <a:rPr lang="en-US" dirty="0"/>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1587018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t>
            </a:r>
            <a:r>
              <a:rPr lang="en-US" dirty="0">
                <a:solidFill>
                  <a:srgbClr val="0432FF"/>
                </a:solidFill>
              </a:rPr>
              <a:t>ASML</a:t>
            </a:r>
            <a:r>
              <a:rPr lang="en-US" dirty="0"/>
              <a:t>, </a:t>
            </a:r>
            <a:r>
              <a:rPr lang="en-US" dirty="0">
                <a:solidFill>
                  <a:srgbClr val="0432FF"/>
                </a:solidFill>
              </a:rPr>
              <a:t>Google</a:t>
            </a:r>
            <a:r>
              <a:rPr lang="en-US" dirty="0"/>
              <a:t>, </a:t>
            </a:r>
            <a:r>
              <a:rPr lang="en-US" dirty="0">
                <a:solidFill>
                  <a:srgbClr val="0432FF"/>
                </a:solidFill>
              </a:rPr>
              <a:t>Facebook</a:t>
            </a:r>
            <a:r>
              <a:rPr lang="en-US" dirty="0"/>
              <a:t>,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40085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08745353"/>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254933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38+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4926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https://safari.ethz.ch/safari-newsletter-april-2020/</a:t>
            </a:r>
            <a:endParaRPr kumimoji="0" lang="en-US" sz="1800" b="0" i="0" u="none"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3464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hlinkClick r:id="rId2"/>
              </a:rPr>
              <a:t>https://safari.ethz.ch/safari-newsletter-april-2020/</a:t>
            </a:r>
            <a:endParaRPr lang="en-US" dirty="0"/>
          </a:p>
        </p:txBody>
      </p:sp>
      <p:sp>
        <p:nvSpPr>
          <p:cNvPr id="4" name="Slide Number Placeholder 3">
            <a:extLst>
              <a:ext uri="{FF2B5EF4-FFF2-40B4-BE49-F238E27FC236}">
                <a16:creationId xmlns:a16="http://schemas.microsoft.com/office/drawing/2014/main" id="{4CF7651E-CB74-5546-88F0-4BFB0FAD26C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89523064"/>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11 December 2020</a:t>
            </a:r>
          </a:p>
          <a:p>
            <a:r>
              <a:rPr lang="en-US" sz="2200" dirty="0" err="1"/>
              <a:t>SUSTech</a:t>
            </a:r>
            <a:r>
              <a:rPr lang="en-US" sz="2200" dirty="0"/>
              <a:t> Seminar</a:t>
            </a:r>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40283462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268697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217158054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269955352"/>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0871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0163"/>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48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3139516036"/>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1066800"/>
            <a:ext cx="8610600" cy="51943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188694188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4483987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658618315"/>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640" y="952500"/>
            <a:ext cx="6705600" cy="574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4039" y="980729"/>
            <a:ext cx="2294599"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31259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391428"/>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19283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A Bit About Myself</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96752"/>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since September 2015</a:t>
            </a:r>
          </a:p>
          <a:p>
            <a:pPr lvl="1"/>
            <a:r>
              <a:rPr lang="en-US" altLang="en-US" sz="1800" dirty="0">
                <a:ea typeface="ＭＳ Ｐゴシック" panose="020B0600070205080204" pitchFamily="34" charset="-128"/>
              </a:rPr>
              <a:t>Strecker Professor @ Carnegie Mellon University ECE/CS, 2009-2016, 2016-…</a:t>
            </a:r>
          </a:p>
          <a:p>
            <a:pPr lvl="1"/>
            <a:r>
              <a:rPr lang="en-US" altLang="en-US" sz="1800" dirty="0">
                <a:ea typeface="ＭＳ Ｐゴシック" panose="020B0600070205080204" pitchFamily="34" charset="-128"/>
              </a:rPr>
              <a:t>PhD from UT-Austin, worked at Google, VMware, Microsoft Research, Intel, AMD</a:t>
            </a:r>
          </a:p>
          <a:p>
            <a:pPr lvl="1"/>
            <a:r>
              <a:rPr lang="en-US" altLang="en-US" sz="1800" dirty="0">
                <a:ea typeface="ＭＳ Ｐゴシック" panose="020B0600070205080204" pitchFamily="34" charset="-128"/>
                <a:hlinkClick r:id="rId2"/>
              </a:rPr>
              <a:t>https://people.inf.ethz.ch/omutlu/</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hlinkClick r:id="rId3"/>
              </a:rPr>
              <a:t>omutlu@gmail.com</a:t>
            </a:r>
            <a:r>
              <a:rPr lang="en-US" altLang="en-US" sz="1800" dirty="0">
                <a:ea typeface="ＭＳ Ｐゴシック" panose="020B0600070205080204" pitchFamily="34" charset="-128"/>
              </a:rPr>
              <a:t> (Best way to reach me)</a:t>
            </a:r>
          </a:p>
          <a:p>
            <a:pPr lvl="1"/>
            <a:r>
              <a:rPr lang="en-US" sz="1800" dirty="0">
                <a:latin typeface="Tahoma" charset="0"/>
                <a:ea typeface="ＭＳ Ｐゴシック" charset="0"/>
                <a:hlinkClick r:id="rId4"/>
              </a:rPr>
              <a:t>https://people.inf.ethz.ch/omutlu/projects.htm</a:t>
            </a:r>
            <a:r>
              <a:rPr lang="en-US" sz="1800" dirty="0">
                <a:latin typeface="Tahoma" charset="0"/>
                <a:ea typeface="ＭＳ Ｐゴシック" charset="0"/>
              </a:rPr>
              <a:t> </a:t>
            </a:r>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Architectures for bioinformatics, health, medicine</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849405"/>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6">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6">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6">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6">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6">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Related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1097583"/>
            <a:ext cx="8915400" cy="5267672"/>
          </a:xfrm>
        </p:spPr>
        <p:txBody>
          <a:bodyPr/>
          <a:lstStyle/>
          <a:p>
            <a:pPr marL="0" indent="0" algn="ctr">
              <a:buNone/>
            </a:pPr>
            <a:r>
              <a:rPr lang="en-US" sz="1600" dirty="0">
                <a:solidFill>
                  <a:srgbClr val="0432FF"/>
                </a:solidFill>
                <a:hlinkClick r:id="rId2">
                  <a:extLst>
                    <a:ext uri="{A12FA001-AC4F-418D-AE19-62706E023703}">
                      <ahyp:hlinkClr xmlns:ahyp="http://schemas.microsoft.com/office/drawing/2018/hyperlinkcolor" val="tx"/>
                    </a:ext>
                  </a:extLst>
                </a:hlinkClick>
              </a:rPr>
              <a:t>https://www.youtube.com/onurmutlulectures</a:t>
            </a:r>
            <a:endParaRPr lang="en-US" sz="1600" dirty="0">
              <a:solidFill>
                <a:srgbClr val="0432FF"/>
              </a:solidFill>
            </a:endParaRPr>
          </a:p>
          <a:p>
            <a:pPr marL="0" indent="0" algn="ctr">
              <a:buNone/>
            </a:pPr>
            <a:endParaRPr lang="en-US" sz="1100" dirty="0"/>
          </a:p>
          <a:p>
            <a:pPr marL="0" indent="0" algn="ctr">
              <a:buNone/>
            </a:pPr>
            <a:endParaRPr lang="en-US" sz="1100" dirty="0"/>
          </a:p>
          <a:p>
            <a:r>
              <a:rPr lang="en-US" dirty="0"/>
              <a:t>Future Computing Architectures</a:t>
            </a:r>
          </a:p>
          <a:p>
            <a:pPr lvl="1"/>
            <a:r>
              <a:rPr lang="en-US" sz="1300" dirty="0">
                <a:hlinkClick r:id="rId3"/>
              </a:rPr>
              <a:t>https://www.youtube.com/watch?v=kgiZlSOcGFM&amp;list=PL5Q2soXY2Zi8D_5MGV6EnXEJHnV2YFBJl&amp;index=1</a:t>
            </a:r>
            <a:endParaRPr lang="en-US" sz="1300" dirty="0"/>
          </a:p>
          <a:p>
            <a:pPr lvl="1"/>
            <a:endParaRPr lang="en-US" sz="1100" dirty="0"/>
          </a:p>
          <a:p>
            <a:r>
              <a:rPr lang="en-US" dirty="0"/>
              <a:t>Enabling In-Memory Computation</a:t>
            </a:r>
          </a:p>
          <a:p>
            <a:pPr lvl="1"/>
            <a:r>
              <a:rPr lang="en-US" sz="1300" dirty="0">
                <a:hlinkClick r:id="rId4"/>
              </a:rPr>
              <a:t>https://www.youtube.com/watch?v=njX_14584Jw&amp;list=PL5Q2soXY2Zi8D_5MGV6EnXEJHnV2YFBJl&amp;index=16</a:t>
            </a:r>
            <a:r>
              <a:rPr lang="en-US" sz="1300" dirty="0"/>
              <a:t> </a:t>
            </a:r>
          </a:p>
          <a:p>
            <a:pPr lvl="1"/>
            <a:endParaRPr lang="en-US" sz="1100" dirty="0"/>
          </a:p>
          <a:p>
            <a:r>
              <a:rPr lang="en-US" dirty="0"/>
              <a:t>Accelerating Genome Analysis</a:t>
            </a:r>
          </a:p>
          <a:p>
            <a:pPr lvl="1"/>
            <a:r>
              <a:rPr lang="en-US" sz="1300" dirty="0">
                <a:hlinkClick r:id="rId5"/>
              </a:rPr>
              <a:t>https://www.youtube.com/watch?v=hPnSmfwu2-A&amp;list=PL5Q2soXY2Zi8D_5MGV6EnXEJHnV2YFBJl&amp;index=9</a:t>
            </a:r>
            <a:endParaRPr lang="en-US" sz="1300" dirty="0"/>
          </a:p>
          <a:p>
            <a:endParaRPr lang="en-US" sz="1100" dirty="0"/>
          </a:p>
          <a:p>
            <a:r>
              <a:rPr lang="en-US" dirty="0"/>
              <a:t>Rethinking Memory System Design</a:t>
            </a:r>
          </a:p>
          <a:p>
            <a:pPr lvl="1"/>
            <a:r>
              <a:rPr lang="en-US" sz="1300" dirty="0">
                <a:hlinkClick r:id="rId6"/>
              </a:rPr>
              <a:t>https://www.youtube.com/watch?v=F7xZLNMIY1E&amp;list=PL5Q2soXY2Zi8D_5MGV6EnXEJHnV2YFBJl&amp;index=3</a:t>
            </a:r>
            <a:endParaRPr lang="en-US" sz="1300" dirty="0"/>
          </a:p>
          <a:p>
            <a:pPr lvl="1"/>
            <a:endParaRPr lang="en-US" sz="1300" dirty="0"/>
          </a:p>
          <a:p>
            <a:r>
              <a:rPr lang="en-US" dirty="0"/>
              <a:t>Intelligent Architectures for Intelligent Machines</a:t>
            </a:r>
          </a:p>
          <a:p>
            <a:pPr lvl="1"/>
            <a:r>
              <a:rPr lang="en-US" sz="1300" dirty="0">
                <a:hlinkClick r:id="rId7"/>
              </a:rPr>
              <a:t>https://www.youtube.com/watch?v=n8Aj_A0WSg8&amp;list=PL5Q2soXY2Zi8D_5MGV6EnXEJHnV2YFBJl&amp;index=22</a:t>
            </a:r>
            <a:endParaRPr lang="en-US" sz="13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21638722"/>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64236760"/>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242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0413089"/>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17517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VI</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2169-91D1-9547-8D20-ED078F3E578F}"/>
              </a:ext>
            </a:extLst>
          </p:cNvPr>
          <p:cNvSpPr>
            <a:spLocks noGrp="1"/>
          </p:cNvSpPr>
          <p:nvPr>
            <p:ph type="title"/>
          </p:nvPr>
        </p:nvSpPr>
        <p:spPr/>
        <p:txBody>
          <a:bodyPr/>
          <a:lstStyle/>
          <a:p>
            <a:r>
              <a:rPr lang="en-US" dirty="0"/>
              <a:t>Processing in/near Memory: An Old Idea</a:t>
            </a:r>
          </a:p>
        </p:txBody>
      </p:sp>
      <p:sp>
        <p:nvSpPr>
          <p:cNvPr id="3" name="Content Placeholder 2">
            <a:extLst>
              <a:ext uri="{FF2B5EF4-FFF2-40B4-BE49-F238E27FC236}">
                <a16:creationId xmlns:a16="http://schemas.microsoft.com/office/drawing/2014/main" id="{270ED294-5647-F94B-A57E-CA0F09C77014}"/>
              </a:ext>
            </a:extLst>
          </p:cNvPr>
          <p:cNvSpPr>
            <a:spLocks noGrp="1"/>
          </p:cNvSpPr>
          <p:nvPr>
            <p:ph idx="1"/>
          </p:nvPr>
        </p:nvSpPr>
        <p:spPr>
          <a:xfrm>
            <a:off x="228600" y="1219200"/>
            <a:ext cx="8610600" cy="5029200"/>
          </a:xfrm>
        </p:spPr>
        <p:txBody>
          <a:bodyPr/>
          <a:lstStyle/>
          <a:p>
            <a:r>
              <a:rPr lang="en-US" dirty="0"/>
              <a:t>Stone, “</a:t>
            </a:r>
            <a:r>
              <a:rPr lang="en-US" dirty="0">
                <a:solidFill>
                  <a:srgbClr val="0000FF"/>
                </a:solidFill>
              </a:rPr>
              <a:t>A Logic-in-Memory Computer,</a:t>
            </a:r>
            <a:r>
              <a:rPr lang="en-US" dirty="0"/>
              <a:t>” IEEE TC 1970.</a:t>
            </a:r>
          </a:p>
        </p:txBody>
      </p:sp>
      <p:sp>
        <p:nvSpPr>
          <p:cNvPr id="4" name="Slide Number Placeholder 3">
            <a:extLst>
              <a:ext uri="{FF2B5EF4-FFF2-40B4-BE49-F238E27FC236}">
                <a16:creationId xmlns:a16="http://schemas.microsoft.com/office/drawing/2014/main" id="{A832AF82-6637-2C44-8C3C-BCD2E1584B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122" name="Picture 2" descr="https://lh4.googleusercontent.com/U1R3vifukrki6oE_6n0P6HEXhr0-6hnFc-YEWOmKgJErOZXD7VhesI797XMOeMxkM-noaFtXVfpS4SZ7WoDIcJ-N4M2SciBhN8Bh5H1JW9tYfXt6vybr78FdMyDrURzG_C9R2mlSuS8">
            <a:extLst>
              <a:ext uri="{FF2B5EF4-FFF2-40B4-BE49-F238E27FC236}">
                <a16:creationId xmlns:a16="http://schemas.microsoft.com/office/drawing/2014/main" id="{31087902-35DE-004D-94F5-7D884184D7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6" y="2259569"/>
            <a:ext cx="9144000" cy="347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9933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Digital Design &amp; Computer Architecture Course Lecture Videos</a:t>
            </a:r>
            <a:r>
              <a:rPr lang="en-US" b="1" dirty="0"/>
              <a:t> (</a:t>
            </a:r>
            <a:r>
              <a:rPr lang="en-US" b="1" dirty="0">
                <a:hlinkClick r:id="rId3"/>
              </a:rPr>
              <a:t>2020</a:t>
            </a:r>
            <a:r>
              <a:rPr lang="en-US" b="1" dirty="0"/>
              <a:t>, </a:t>
            </a:r>
            <a:r>
              <a:rPr lang="en-US" b="1" dirty="0">
                <a:hlinkClick r:id="rId2"/>
              </a:rPr>
              <a:t>2019</a:t>
            </a:r>
            <a:r>
              <a:rPr lang="en-US" b="1" dirty="0"/>
              <a:t>, </a:t>
            </a:r>
            <a:r>
              <a:rPr lang="en-US" b="1" dirty="0">
                <a:hlinkClick r:id="rId4"/>
              </a:rPr>
              <a:t>2018</a:t>
            </a:r>
            <a:r>
              <a:rPr lang="en-US" b="1" dirty="0"/>
              <a:t>, </a:t>
            </a:r>
            <a:r>
              <a:rPr lang="en-US" b="1" dirty="0">
                <a:hlinkClick r:id="rId5"/>
              </a:rPr>
              <a:t>2017</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r>
              <a:rPr lang="en-US" b="1" dirty="0">
                <a:hlinkClick r:id="rId9"/>
              </a:rPr>
              <a:t>Undergraduate Digital Design &amp; Computer Architecture Course Materials</a:t>
            </a:r>
            <a:r>
              <a:rPr lang="en-US" b="1" dirty="0"/>
              <a:t> (</a:t>
            </a:r>
            <a:r>
              <a:rPr lang="en-US" b="1" dirty="0">
                <a:hlinkClick r:id="rId10"/>
              </a:rPr>
              <a:t>2020</a:t>
            </a:r>
            <a:r>
              <a:rPr lang="en-US" b="1" dirty="0"/>
              <a:t>, </a:t>
            </a:r>
            <a:r>
              <a:rPr lang="en-US" b="1" dirty="0">
                <a:hlinkClick r:id="rId9"/>
              </a:rPr>
              <a:t>2019</a:t>
            </a:r>
            <a:r>
              <a:rPr lang="en-US" b="1" dirty="0"/>
              <a:t>, </a:t>
            </a:r>
            <a:r>
              <a:rPr lang="en-US" b="1" dirty="0">
                <a:hlinkClick r:id="rId11"/>
              </a:rPr>
              <a:t>2018</a:t>
            </a:r>
            <a:r>
              <a:rPr lang="en-US" b="1" dirty="0"/>
              <a:t>, </a:t>
            </a:r>
            <a:r>
              <a:rPr lang="en-US" b="1" dirty="0">
                <a:hlinkClick r:id="rId12"/>
              </a:rPr>
              <a:t>2015</a:t>
            </a:r>
            <a:r>
              <a:rPr lang="en-US" b="1" dirty="0"/>
              <a:t>, </a:t>
            </a:r>
            <a:r>
              <a:rPr lang="en-US" b="1" dirty="0">
                <a:hlinkClick r:id="rId13"/>
              </a:rPr>
              <a:t>2014</a:t>
            </a:r>
            <a:r>
              <a:rPr lang="en-US" b="1" dirty="0"/>
              <a:t>, </a:t>
            </a:r>
            <a:r>
              <a:rPr lang="en-US" b="1" dirty="0">
                <a:hlinkClick r:id="rId14"/>
              </a:rPr>
              <a:t>2013</a:t>
            </a:r>
            <a:r>
              <a:rPr lang="en-US" b="1" dirty="0"/>
              <a:t>)</a:t>
            </a:r>
            <a:endParaRPr lang="en-US" sz="1500" b="1" dirty="0">
              <a:hlinkClick r:id="" action="ppaction://noaction"/>
            </a:endParaRPr>
          </a:p>
          <a:p>
            <a:endParaRPr lang="en-US" sz="1500" b="1" dirty="0">
              <a:hlinkClick r:id="" action="ppaction://noaction"/>
            </a:endParaRPr>
          </a:p>
          <a:p>
            <a:r>
              <a:rPr lang="en-US" b="1" dirty="0">
                <a:hlinkClick r:id="rId15"/>
              </a:rPr>
              <a:t>Graduate Computer Architecture Course Lecture Videos</a:t>
            </a:r>
            <a:r>
              <a:rPr lang="en-US" b="1" dirty="0"/>
              <a:t> (</a:t>
            </a:r>
            <a:r>
              <a:rPr lang="en-US" b="1" dirty="0">
                <a:hlinkClick r:id="rId15"/>
              </a:rPr>
              <a:t>2019</a:t>
            </a:r>
            <a:r>
              <a:rPr lang="en-US" b="1" dirty="0"/>
              <a:t>, </a:t>
            </a:r>
            <a:r>
              <a:rPr lang="en-US" b="1" dirty="0">
                <a:hlinkClick r:id="rId16"/>
              </a:rPr>
              <a:t>2018</a:t>
            </a:r>
            <a:r>
              <a:rPr lang="en-US" b="1" dirty="0"/>
              <a:t>, </a:t>
            </a:r>
            <a:r>
              <a:rPr lang="en-US" b="1" dirty="0">
                <a:hlinkClick r:id="rId17"/>
              </a:rPr>
              <a:t>2017</a:t>
            </a:r>
            <a:r>
              <a:rPr lang="en-US" b="1" dirty="0"/>
              <a:t>, </a:t>
            </a:r>
            <a:r>
              <a:rPr lang="en-US" b="1" dirty="0">
                <a:hlinkClick r:id="rId18"/>
              </a:rPr>
              <a:t>2015</a:t>
            </a:r>
            <a:r>
              <a:rPr lang="en-US" b="1" dirty="0"/>
              <a:t>, </a:t>
            </a:r>
            <a:r>
              <a:rPr lang="en-US" b="1" dirty="0">
                <a:hlinkClick r:id="rId19"/>
              </a:rPr>
              <a:t>2013</a:t>
            </a:r>
            <a:r>
              <a:rPr lang="en-US" b="1" dirty="0"/>
              <a:t>)</a:t>
            </a:r>
          </a:p>
          <a:p>
            <a:r>
              <a:rPr lang="en-US" b="1" dirty="0">
                <a:hlinkClick r:id="rId20"/>
              </a:rPr>
              <a:t>Graduate Computer Architecture Course Materials</a:t>
            </a:r>
            <a:r>
              <a:rPr lang="en-US" b="1" dirty="0"/>
              <a:t> (</a:t>
            </a:r>
            <a:r>
              <a:rPr lang="en-US" b="1" dirty="0">
                <a:hlinkClick r:id="rId20"/>
              </a:rPr>
              <a:t>2019</a:t>
            </a:r>
            <a:r>
              <a:rPr lang="en-US" b="1" dirty="0"/>
              <a:t>, </a:t>
            </a:r>
            <a:r>
              <a:rPr lang="en-US" b="1" dirty="0">
                <a:hlinkClick r:id="rId21"/>
              </a:rPr>
              <a:t>2018</a:t>
            </a:r>
            <a:r>
              <a:rPr lang="en-US" b="1" dirty="0"/>
              <a:t>, </a:t>
            </a:r>
            <a:r>
              <a:rPr lang="en-US" b="1" dirty="0">
                <a:hlinkClick r:id="rId22"/>
              </a:rPr>
              <a:t>2017</a:t>
            </a:r>
            <a:r>
              <a:rPr lang="en-US" b="1" dirty="0"/>
              <a:t>, </a:t>
            </a:r>
            <a:r>
              <a:rPr lang="en-US" b="1" dirty="0">
                <a:hlinkClick r:id="rId23"/>
              </a:rPr>
              <a:t>2015</a:t>
            </a:r>
            <a:r>
              <a:rPr lang="en-US" b="1" dirty="0"/>
              <a:t>, </a:t>
            </a:r>
            <a:r>
              <a:rPr lang="en-US" b="1" dirty="0">
                <a:hlinkClick r:id="rId24"/>
              </a:rPr>
              <a:t>2013</a:t>
            </a:r>
            <a:r>
              <a:rPr lang="en-US" b="1" dirty="0"/>
              <a:t>)</a:t>
            </a:r>
          </a:p>
          <a:p>
            <a:pPr marL="0" indent="0">
              <a:buNone/>
            </a:pPr>
            <a:endParaRPr lang="en-US" sz="1500" b="1" dirty="0">
              <a:hlinkClick r:id="" action="ppaction://noaction"/>
            </a:endParaRPr>
          </a:p>
          <a:p>
            <a:r>
              <a:rPr lang="en-US" b="1" dirty="0">
                <a:hlinkClick r:id="rId25"/>
              </a:rPr>
              <a:t>Parallel Computer Architecture Course Materials</a:t>
            </a:r>
            <a:r>
              <a:rPr lang="en-US" b="1" dirty="0"/>
              <a:t> (</a:t>
            </a:r>
            <a:r>
              <a:rPr lang="en-US" b="1" dirty="0">
                <a:hlinkClick r:id="rId26"/>
              </a:rPr>
              <a:t>Lecture Videos</a:t>
            </a:r>
            <a:r>
              <a:rPr lang="en-US" b="1" dirty="0"/>
              <a:t>)</a:t>
            </a:r>
          </a:p>
          <a:p>
            <a:endParaRPr lang="en-US" sz="1200" b="1" dirty="0">
              <a:hlinkClick r:id="rId2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56738770"/>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Seminar in Computer Architecture Course Lecture Videos</a:t>
            </a:r>
            <a:r>
              <a:rPr lang="en-US" b="1" dirty="0"/>
              <a:t> (</a:t>
            </a:r>
            <a:r>
              <a:rPr lang="en-US" b="1" dirty="0">
                <a:hlinkClick r:id="rId3"/>
              </a:rPr>
              <a:t>Spring 2020</a:t>
            </a:r>
            <a:r>
              <a:rPr lang="en-US" b="1" dirty="0"/>
              <a:t>, </a:t>
            </a:r>
            <a:r>
              <a:rPr lang="en-US" b="1" dirty="0">
                <a:hlinkClick r:id="rId4"/>
              </a:rPr>
              <a:t>Fall 2019</a:t>
            </a:r>
            <a:r>
              <a:rPr lang="en-US" b="1" dirty="0"/>
              <a:t>, </a:t>
            </a:r>
            <a:r>
              <a:rPr lang="en-US" b="1" dirty="0">
                <a:hlinkClick r:id="rId5"/>
              </a:rPr>
              <a:t>Spring 2019</a:t>
            </a:r>
            <a:r>
              <a:rPr lang="en-US" b="1" dirty="0"/>
              <a:t>, </a:t>
            </a:r>
            <a:r>
              <a:rPr lang="en-US" b="1" dirty="0">
                <a:hlinkClick r:id="rId6"/>
              </a:rPr>
              <a:t>2018</a:t>
            </a:r>
            <a:r>
              <a:rPr lang="en-US" b="1" dirty="0"/>
              <a:t>)</a:t>
            </a:r>
          </a:p>
          <a:p>
            <a:r>
              <a:rPr lang="en-US" b="1" dirty="0">
                <a:hlinkClick r:id="rId7"/>
              </a:rPr>
              <a:t>Seminar in Computer Architecture Course Materials</a:t>
            </a:r>
            <a:r>
              <a:rPr lang="en-US" b="1" dirty="0"/>
              <a:t> (</a:t>
            </a:r>
            <a:r>
              <a:rPr lang="en-US" b="1" dirty="0">
                <a:hlinkClick r:id="rId7"/>
              </a:rPr>
              <a:t>Spring 2020</a:t>
            </a:r>
            <a:r>
              <a:rPr lang="en-US" b="1" dirty="0"/>
              <a:t>, </a:t>
            </a:r>
            <a:r>
              <a:rPr lang="en-US" b="1" dirty="0">
                <a:hlinkClick r:id="rId8"/>
              </a:rPr>
              <a:t>Fall 2019</a:t>
            </a:r>
            <a:r>
              <a:rPr lang="en-US" b="1" dirty="0"/>
              <a:t>, </a:t>
            </a:r>
            <a:r>
              <a:rPr lang="en-US" b="1" dirty="0">
                <a:hlinkClick r:id="rId9"/>
              </a:rPr>
              <a:t>Spring 2019</a:t>
            </a:r>
            <a:r>
              <a:rPr lang="en-US" b="1" dirty="0"/>
              <a:t>, </a:t>
            </a:r>
            <a:r>
              <a:rPr lang="en-US" b="1" dirty="0">
                <a:hlinkClick r:id="rId10"/>
              </a:rPr>
              <a:t>2018</a:t>
            </a:r>
            <a:r>
              <a:rPr lang="en-US" b="1" dirty="0"/>
              <a:t>)</a:t>
            </a:r>
          </a:p>
          <a:p>
            <a:pPr marL="0" indent="0">
              <a:buNone/>
            </a:pPr>
            <a:endParaRPr lang="en-US" b="1" dirty="0"/>
          </a:p>
          <a:p>
            <a:r>
              <a:rPr lang="en-US" b="1" dirty="0">
                <a:hlinkClick r:id="rId11"/>
              </a:rPr>
              <a:t>Memory Systems Course Lecture Videos</a:t>
            </a:r>
            <a:r>
              <a:rPr lang="en-US" b="1" dirty="0"/>
              <a:t> (</a:t>
            </a:r>
            <a:r>
              <a:rPr lang="en-US" b="1" dirty="0">
                <a:hlinkClick r:id="rId12"/>
              </a:rPr>
              <a:t>Sept 2019</a:t>
            </a:r>
            <a:r>
              <a:rPr lang="en-US" b="1" dirty="0"/>
              <a:t>, </a:t>
            </a:r>
            <a:r>
              <a:rPr lang="en-US" b="1" dirty="0">
                <a:hlinkClick r:id="rId13"/>
              </a:rPr>
              <a:t>July 2019</a:t>
            </a:r>
            <a:r>
              <a:rPr lang="en-US" b="1" dirty="0"/>
              <a:t>, </a:t>
            </a:r>
            <a:r>
              <a:rPr lang="en-US" b="1" dirty="0">
                <a:hlinkClick r:id="rId14"/>
              </a:rPr>
              <a:t>June 2019</a:t>
            </a:r>
            <a:r>
              <a:rPr lang="en-US" b="1" dirty="0"/>
              <a:t>, </a:t>
            </a:r>
            <a:r>
              <a:rPr lang="en-US" b="1" dirty="0">
                <a:hlinkClick r:id="rId11"/>
              </a:rPr>
              <a:t>October 2018</a:t>
            </a:r>
            <a:r>
              <a:rPr lang="en-US" b="1" dirty="0"/>
              <a:t>)</a:t>
            </a:r>
          </a:p>
          <a:p>
            <a:r>
              <a:rPr lang="en-US" b="1" dirty="0">
                <a:hlinkClick r:id="rId15"/>
              </a:rPr>
              <a:t>Memory Systems Short Course Lecture Materials</a:t>
            </a:r>
            <a:r>
              <a:rPr lang="en-US" b="1" dirty="0"/>
              <a:t> (</a:t>
            </a:r>
            <a:r>
              <a:rPr lang="en-US" b="1" dirty="0">
                <a:hlinkClick r:id="rId15"/>
              </a:rPr>
              <a:t>Sept 2019</a:t>
            </a:r>
            <a:r>
              <a:rPr lang="en-US" b="1" dirty="0"/>
              <a:t>, </a:t>
            </a:r>
            <a:r>
              <a:rPr lang="en-US" b="1" dirty="0">
                <a:hlinkClick r:id="rId15"/>
              </a:rPr>
              <a:t>July 2019</a:t>
            </a:r>
            <a:r>
              <a:rPr lang="en-US" b="1" dirty="0"/>
              <a:t>, </a:t>
            </a:r>
            <a:r>
              <a:rPr lang="en-US" b="1" dirty="0">
                <a:hlinkClick r:id="rId16"/>
              </a:rPr>
              <a:t>June 2019</a:t>
            </a:r>
            <a:r>
              <a:rPr lang="en-US" b="1" dirty="0"/>
              <a:t>, </a:t>
            </a:r>
            <a:r>
              <a:rPr lang="en-US" b="1" dirty="0">
                <a:hlinkClick r:id="rId17"/>
              </a:rPr>
              <a:t>October 2018</a:t>
            </a:r>
            <a:r>
              <a:rPr lang="en-US" b="1" dirty="0"/>
              <a:t>)</a:t>
            </a:r>
          </a:p>
          <a:p>
            <a:r>
              <a:rPr lang="en-US" b="1" dirty="0">
                <a:hlinkClick r:id="rId18"/>
              </a:rPr>
              <a:t>ACACES Summer School Memory Systems Course Lecture Videos</a:t>
            </a:r>
            <a:r>
              <a:rPr lang="en-US" b="1" dirty="0"/>
              <a:t> (</a:t>
            </a:r>
            <a:r>
              <a:rPr lang="en-US" b="1" dirty="0">
                <a:hlinkClick r:id="rId18"/>
              </a:rPr>
              <a:t>2018</a:t>
            </a:r>
            <a:r>
              <a:rPr lang="en-US" b="1" dirty="0"/>
              <a:t>, </a:t>
            </a:r>
            <a:r>
              <a:rPr lang="en-US" b="1" dirty="0">
                <a:hlinkClick r:id="rId19"/>
              </a:rPr>
              <a:t>2013</a:t>
            </a:r>
            <a:r>
              <a:rPr lang="en-US" b="1" dirty="0"/>
              <a:t>)</a:t>
            </a:r>
          </a:p>
          <a:p>
            <a:r>
              <a:rPr lang="en-US" b="1" dirty="0">
                <a:hlinkClick r:id="rId20"/>
              </a:rPr>
              <a:t>ACACES Summer School Memory Systems Course Materials</a:t>
            </a:r>
            <a:r>
              <a:rPr lang="en-US" b="1" dirty="0"/>
              <a:t> (</a:t>
            </a:r>
            <a:r>
              <a:rPr lang="en-US" b="1" dirty="0">
                <a:hlinkClick r:id="rId20"/>
              </a:rPr>
              <a:t>2018</a:t>
            </a:r>
            <a:r>
              <a:rPr lang="en-US" b="1" dirty="0"/>
              <a:t>, </a:t>
            </a:r>
            <a:r>
              <a:rPr lang="en-US" b="1" dirty="0">
                <a:hlinkClick r:id="rId19"/>
              </a:rPr>
              <a:t>2013</a:t>
            </a:r>
            <a:r>
              <a:rPr lang="en-US" b="1" dirty="0"/>
              <a:t>)</a:t>
            </a:r>
          </a:p>
          <a:p>
            <a:endParaRPr lang="en-US" b="1" dirty="0">
              <a:hlinkClick r:id="rId21"/>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026456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4293551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34674031"/>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393096246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6E76-3DF3-9847-8A08-45FCD52985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D7EBCD-5A6F-3340-B62D-91A3EF960DF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D6134AB-D416-9A48-BBCD-22A7C7648C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6B3D586A-3EAB-D842-A65E-F7012BD4D8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552" y="11863"/>
            <a:ext cx="3823070" cy="6858000"/>
          </a:xfrm>
          <a:prstGeom prst="rect">
            <a:avLst/>
          </a:prstGeom>
        </p:spPr>
      </p:pic>
      <p:pic>
        <p:nvPicPr>
          <p:cNvPr id="6" name="Picture 5">
            <a:extLst>
              <a:ext uri="{FF2B5EF4-FFF2-40B4-BE49-F238E27FC236}">
                <a16:creationId xmlns:a16="http://schemas.microsoft.com/office/drawing/2014/main" id="{116FE935-377A-4A4C-B041-D868F81E0A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1587" y="18078"/>
            <a:ext cx="3518647" cy="6858000"/>
          </a:xfrm>
          <a:prstGeom prst="rect">
            <a:avLst/>
          </a:prstGeom>
        </p:spPr>
      </p:pic>
    </p:spTree>
    <p:extLst>
      <p:ext uri="{BB962C8B-B14F-4D97-AF65-F5344CB8AC3E}">
        <p14:creationId xmlns:p14="http://schemas.microsoft.com/office/powerpoint/2010/main" val="4240669544"/>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and Talks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https://www.youtube.com/onurmutlulectures</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191152643"/>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0E75-44AE-3749-84A1-9991C665D4E8}"/>
              </a:ext>
            </a:extLst>
          </p:cNvPr>
          <p:cNvSpPr>
            <a:spLocks noGrp="1"/>
          </p:cNvSpPr>
          <p:nvPr>
            <p:ph type="title"/>
          </p:nvPr>
        </p:nvSpPr>
        <p:spPr/>
        <p:txBody>
          <a:bodyPr/>
          <a:lstStyle/>
          <a:p>
            <a:r>
              <a:rPr lang="en-US" dirty="0"/>
              <a:t>An Interview on Research and Education</a:t>
            </a:r>
          </a:p>
        </p:txBody>
      </p:sp>
      <p:sp>
        <p:nvSpPr>
          <p:cNvPr id="3" name="Content Placeholder 2">
            <a:extLst>
              <a:ext uri="{FF2B5EF4-FFF2-40B4-BE49-F238E27FC236}">
                <a16:creationId xmlns:a16="http://schemas.microsoft.com/office/drawing/2014/main" id="{69BE6586-EEE6-A04A-A548-5966B309FAAB}"/>
              </a:ext>
            </a:extLst>
          </p:cNvPr>
          <p:cNvSpPr>
            <a:spLocks noGrp="1"/>
          </p:cNvSpPr>
          <p:nvPr>
            <p:ph idx="1"/>
          </p:nvPr>
        </p:nvSpPr>
        <p:spPr/>
        <p:txBody>
          <a:bodyPr/>
          <a:lstStyle/>
          <a:p>
            <a:r>
              <a:rPr lang="en-US" dirty="0"/>
              <a:t>Computing Research and Education (@ ISCA 2019)</a:t>
            </a:r>
          </a:p>
          <a:p>
            <a:pPr lvl="1"/>
            <a:r>
              <a:rPr lang="en-US" dirty="0">
                <a:hlinkClick r:id="rId2"/>
              </a:rPr>
              <a:t>https://www.youtube.com/watch?v=8ffSEKZhmvo&amp;list=PL5Q2soXY2Zi_4oP9LdL3cc8G6NIjD2Ydz</a:t>
            </a:r>
            <a:endParaRPr lang="en-US" dirty="0"/>
          </a:p>
          <a:p>
            <a:pPr lvl="1"/>
            <a:endParaRPr lang="en-US" dirty="0"/>
          </a:p>
          <a:p>
            <a:pPr lvl="1"/>
            <a:endParaRPr lang="en-US" dirty="0"/>
          </a:p>
          <a:p>
            <a:r>
              <a:rPr lang="en-US" dirty="0"/>
              <a:t>Maurice Wilkes Award Speech (10 minutes)</a:t>
            </a:r>
          </a:p>
          <a:p>
            <a:pPr lvl="1"/>
            <a:r>
              <a:rPr lang="en-US" dirty="0">
                <a:hlinkClick r:id="rId3"/>
              </a:rPr>
              <a:t>https://www.youtube.com/watch?v=tcQ3zZ3JpuA&amp;list=PL5Q2soXY2Zi8D_5MGV6EnXEJHnV2YFBJl&amp;index=15</a:t>
            </a:r>
            <a:endParaRPr lang="en-US" dirty="0"/>
          </a:p>
        </p:txBody>
      </p:sp>
      <p:sp>
        <p:nvSpPr>
          <p:cNvPr id="4" name="Slide Number Placeholder 3">
            <a:extLst>
              <a:ext uri="{FF2B5EF4-FFF2-40B4-BE49-F238E27FC236}">
                <a16:creationId xmlns:a16="http://schemas.microsoft.com/office/drawing/2014/main" id="{8EF1CA24-C7A2-D849-8A4D-9CCFFD7B50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8576257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9397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924800" cy="1752600"/>
          </a:xfrm>
        </p:spPr>
        <p:txBody>
          <a:bodyPr/>
          <a:lstStyle/>
          <a:p>
            <a:pPr algn="ctr"/>
            <a:r>
              <a:rPr lang="en-US" sz="4000" dirty="0"/>
              <a:t>Low-Latency Memory</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428903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Workload-DRAM Interaction Analysis</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2986633905"/>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Workload–DRAM Interactions?</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a:spcBef>
                <a:spcPts val="3000"/>
              </a:spcBef>
            </a:pPr>
            <a:r>
              <a:rPr lang="en-US" dirty="0">
                <a:solidFill>
                  <a:srgbClr val="0070C0"/>
                </a:solidFill>
                <a:latin typeface="Adobe Garamond Pro Bold" panose="02020702060506020403" pitchFamily="18" charset="0"/>
              </a:rPr>
              <a:t>So which DRAM type works best with which application?</a:t>
            </a:r>
          </a:p>
          <a:p>
            <a:pPr lvl="1"/>
            <a:r>
              <a:rPr lang="en-US" dirty="0"/>
              <a:t>Difficult to understand intuitively due to the complexity of the interaction</a:t>
            </a:r>
          </a:p>
          <a:p>
            <a:pPr lvl="1"/>
            <a:r>
              <a:rPr lang="en-US" dirty="0"/>
              <a:t>Can’t be tested methodically on real systems: new type needs a new CPU</a:t>
            </a:r>
          </a:p>
          <a:p>
            <a:pPr>
              <a:spcBef>
                <a:spcPts val="30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and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r>
              <a:rPr lang="en-US" dirty="0"/>
              <a:t> DDR3, DDR4, GDDR5, HBM, HMC, LPDDR3, LPDDR4, Wide I/O, Wide I/O 2</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262</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2452035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p:cNvCxnSpPr/>
          <p:nvPr/>
        </p:nvCxnSpPr>
        <p:spPr>
          <a:xfrm flipV="1">
            <a:off x="6195798" y="2037737"/>
            <a:ext cx="0" cy="781663"/>
          </a:xfrm>
          <a:prstGeom prst="line">
            <a:avLst/>
          </a:prstGeom>
          <a:noFill/>
          <a:ln w="50800" cap="flat" cmpd="sng" algn="ctr">
            <a:solidFill>
              <a:sysClr val="windowText" lastClr="000000"/>
            </a:solidFill>
            <a:prstDash val="solid"/>
            <a:miter lim="800000"/>
          </a:ln>
          <a:effectLst/>
        </p:spPr>
      </p:cxnSp>
      <p:cxnSp>
        <p:nvCxnSpPr>
          <p:cNvPr id="100" name="Straight Connector 99"/>
          <p:cNvCxnSpPr/>
          <p:nvPr/>
        </p:nvCxnSpPr>
        <p:spPr>
          <a:xfrm flipV="1">
            <a:off x="7033507" y="2037737"/>
            <a:ext cx="0" cy="781663"/>
          </a:xfrm>
          <a:prstGeom prst="line">
            <a:avLst/>
          </a:prstGeom>
          <a:noFill/>
          <a:ln w="50800" cap="flat" cmpd="sng" algn="ctr">
            <a:solidFill>
              <a:sysClr val="windowText" lastClr="000000"/>
            </a:solidFill>
            <a:prstDash val="solid"/>
            <a:miter lim="800000"/>
          </a:ln>
          <a:effectLst/>
        </p:spPr>
      </p:cxnSp>
      <p:cxnSp>
        <p:nvCxnSpPr>
          <p:cNvPr id="101" name="Straight Connector 100"/>
          <p:cNvCxnSpPr/>
          <p:nvPr/>
        </p:nvCxnSpPr>
        <p:spPr>
          <a:xfrm flipV="1">
            <a:off x="7859416" y="2037737"/>
            <a:ext cx="0" cy="781663"/>
          </a:xfrm>
          <a:prstGeom prst="line">
            <a:avLst/>
          </a:prstGeom>
          <a:noFill/>
          <a:ln w="50800" cap="flat" cmpd="sng" algn="ctr">
            <a:solidFill>
              <a:sysClr val="windowText" lastClr="000000"/>
            </a:solidFill>
            <a:prstDash val="solid"/>
            <a:miter lim="800000"/>
          </a:ln>
          <a:effectLst/>
        </p:spPr>
      </p:cxnSp>
      <p:cxnSp>
        <p:nvCxnSpPr>
          <p:cNvPr id="102" name="Straight Connector 101"/>
          <p:cNvCxnSpPr/>
          <p:nvPr/>
        </p:nvCxnSpPr>
        <p:spPr>
          <a:xfrm flipV="1">
            <a:off x="8697125" y="2037737"/>
            <a:ext cx="0" cy="781663"/>
          </a:xfrm>
          <a:prstGeom prst="line">
            <a:avLst/>
          </a:prstGeom>
          <a:noFill/>
          <a:ln w="50800" cap="flat" cmpd="sng" algn="ctr">
            <a:solidFill>
              <a:sysClr val="windowText" lastClr="000000"/>
            </a:solidFill>
            <a:prstDash val="solid"/>
            <a:miter lim="800000"/>
          </a:ln>
          <a:effectLst/>
        </p:spPr>
      </p:cxnSp>
      <p:sp>
        <p:nvSpPr>
          <p:cNvPr id="104" name="Rectangle 103"/>
          <p:cNvSpPr/>
          <p:nvPr/>
        </p:nvSpPr>
        <p:spPr>
          <a:xfrm>
            <a:off x="6019800" y="2209800"/>
            <a:ext cx="2880954" cy="760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Modern DRAM Types: Comparison to DDR3</a:t>
            </a:r>
            <a:endParaRPr lang="en-US" dirty="0"/>
          </a:p>
        </p:txBody>
      </p:sp>
      <p:sp>
        <p:nvSpPr>
          <p:cNvPr id="91" name="Content Placeholder 90"/>
          <p:cNvSpPr>
            <a:spLocks noGrp="1"/>
          </p:cNvSpPr>
          <p:nvPr>
            <p:ph idx="1"/>
          </p:nvPr>
        </p:nvSpPr>
        <p:spPr>
          <a:xfrm>
            <a:off x="5816272" y="810545"/>
            <a:ext cx="3175328" cy="5726782"/>
          </a:xfrm>
        </p:spPr>
        <p:txBody>
          <a:bodyPr/>
          <a:lstStyle/>
          <a:p>
            <a:r>
              <a:rPr lang="en-US" dirty="0"/>
              <a:t>Bank groups</a:t>
            </a:r>
          </a:p>
          <a:p>
            <a:endParaRPr lang="en-US" dirty="0"/>
          </a:p>
          <a:p>
            <a:endParaRPr lang="en-US" dirty="0"/>
          </a:p>
          <a:p>
            <a:endParaRPr lang="en-US" dirty="0"/>
          </a:p>
          <a:p>
            <a:endParaRPr lang="en-US" dirty="0"/>
          </a:p>
          <a:p>
            <a:endParaRPr lang="en-US" dirty="0"/>
          </a:p>
          <a:p>
            <a:r>
              <a:rPr lang="en-US" dirty="0"/>
              <a:t>3D-stacked DRAM</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263</a:t>
            </a:fld>
            <a:r>
              <a:rPr kumimoji="0" lang="en-US" altLang="en-US" sz="1200" b="0" i="0" u="none" strike="noStrike" kern="1200" cap="none" spc="0" normalizeH="0" baseline="0" noProof="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endPar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endParaRPr>
          </a:p>
        </p:txBody>
      </p:sp>
      <p:graphicFrame>
        <p:nvGraphicFramePr>
          <p:cNvPr id="5" name="Table 4"/>
          <p:cNvGraphicFramePr>
            <a:graphicFrameLocks noGrp="1"/>
          </p:cNvGraphicFramePr>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grpSp>
        <p:nvGrpSpPr>
          <p:cNvPr id="6" name="Group 69"/>
          <p:cNvGrpSpPr>
            <a:grpSpLocks/>
          </p:cNvGrpSpPr>
          <p:nvPr/>
        </p:nvGrpSpPr>
        <p:grpSpPr bwMode="auto">
          <a:xfrm>
            <a:off x="5879301" y="4844990"/>
            <a:ext cx="2881312" cy="1420813"/>
            <a:chOff x="1842101" y="997913"/>
            <a:chExt cx="3904876" cy="2166871"/>
          </a:xfrm>
        </p:grpSpPr>
        <p:sp>
          <p:nvSpPr>
            <p:cNvPr id="7" name="Cube 6"/>
            <p:cNvSpPr/>
            <p:nvPr/>
          </p:nvSpPr>
          <p:spPr>
            <a:xfrm>
              <a:off x="3266359" y="2765304"/>
              <a:ext cx="2480618" cy="399480"/>
            </a:xfrm>
            <a:prstGeom prst="cube">
              <a:avLst>
                <a:gd name="adj" fmla="val 73368"/>
              </a:avLst>
            </a:prstGeom>
            <a:solidFill>
              <a:srgbClr val="5B9BD5">
                <a:lumMod val="75000"/>
              </a:srgbClr>
            </a:solidFill>
            <a:ln w="12700" cap="flat" cmpd="sng" algn="ctr">
              <a:solidFill>
                <a:srgbClr val="5B9BD5">
                  <a:lumMod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3354072" y="2457854"/>
              <a:ext cx="2316193" cy="579542"/>
              <a:chOff x="1837263" y="785284"/>
              <a:chExt cx="1684869" cy="579542"/>
            </a:xfrm>
          </p:grpSpPr>
          <p:sp>
            <p:nvSpPr>
              <p:cNvPr id="54" name="Can 53"/>
              <p:cNvSpPr/>
              <p:nvPr/>
            </p:nvSpPr>
            <p:spPr>
              <a:xfrm>
                <a:off x="2125589"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Can 54"/>
              <p:cNvSpPr/>
              <p:nvPr/>
            </p:nvSpPr>
            <p:spPr>
              <a:xfrm>
                <a:off x="2565362"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Can 55"/>
              <p:cNvSpPr/>
              <p:nvPr/>
            </p:nvSpPr>
            <p:spPr>
              <a:xfrm>
                <a:off x="3005135" y="785258"/>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Can 56"/>
              <p:cNvSpPr/>
              <p:nvPr/>
            </p:nvSpPr>
            <p:spPr>
              <a:xfrm>
                <a:off x="3444908" y="785258"/>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Can 57"/>
              <p:cNvSpPr/>
              <p:nvPr/>
            </p:nvSpPr>
            <p:spPr>
              <a:xfrm>
                <a:off x="1981606"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Can 58"/>
              <p:cNvSpPr/>
              <p:nvPr/>
            </p:nvSpPr>
            <p:spPr>
              <a:xfrm>
                <a:off x="2421380"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Can 59"/>
              <p:cNvSpPr/>
              <p:nvPr/>
            </p:nvSpPr>
            <p:spPr>
              <a:xfrm>
                <a:off x="2861152" y="891786"/>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Can 60"/>
              <p:cNvSpPr/>
              <p:nvPr/>
            </p:nvSpPr>
            <p:spPr>
              <a:xfrm>
                <a:off x="3300925" y="891786"/>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Can 61"/>
              <p:cNvSpPr/>
              <p:nvPr/>
            </p:nvSpPr>
            <p:spPr>
              <a:xfrm>
                <a:off x="1837624"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Can 62"/>
              <p:cNvSpPr/>
              <p:nvPr/>
            </p:nvSpPr>
            <p:spPr>
              <a:xfrm>
                <a:off x="2277397"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Can 63"/>
              <p:cNvSpPr/>
              <p:nvPr/>
            </p:nvSpPr>
            <p:spPr>
              <a:xfrm>
                <a:off x="2717169" y="998313"/>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Can 64"/>
              <p:cNvSpPr/>
              <p:nvPr/>
            </p:nvSpPr>
            <p:spPr>
              <a:xfrm>
                <a:off x="3156943" y="998313"/>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9" name="Cube 8"/>
            <p:cNvSpPr/>
            <p:nvPr/>
          </p:nvSpPr>
          <p:spPr>
            <a:xfrm>
              <a:off x="3266359" y="2312563"/>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9"/>
            <p:cNvGrpSpPr>
              <a:grpSpLocks/>
            </p:cNvGrpSpPr>
            <p:nvPr/>
          </p:nvGrpSpPr>
          <p:grpSpPr bwMode="auto">
            <a:xfrm>
              <a:off x="3354072" y="2004253"/>
              <a:ext cx="2316193" cy="579542"/>
              <a:chOff x="1837263" y="785284"/>
              <a:chExt cx="1684869" cy="579542"/>
            </a:xfrm>
          </p:grpSpPr>
          <p:sp>
            <p:nvSpPr>
              <p:cNvPr id="42" name="Can 41"/>
              <p:cNvSpPr/>
              <p:nvPr/>
            </p:nvSpPr>
            <p:spPr>
              <a:xfrm>
                <a:off x="2125589"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Can 42"/>
              <p:cNvSpPr/>
              <p:nvPr/>
            </p:nvSpPr>
            <p:spPr>
              <a:xfrm>
                <a:off x="2565362"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Can 43"/>
              <p:cNvSpPr/>
              <p:nvPr/>
            </p:nvSpPr>
            <p:spPr>
              <a:xfrm>
                <a:off x="3005135" y="786115"/>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Can 44"/>
              <p:cNvSpPr/>
              <p:nvPr/>
            </p:nvSpPr>
            <p:spPr>
              <a:xfrm>
                <a:off x="3444908" y="786115"/>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Can 45"/>
              <p:cNvSpPr/>
              <p:nvPr/>
            </p:nvSpPr>
            <p:spPr>
              <a:xfrm>
                <a:off x="1981606"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Can 46"/>
              <p:cNvSpPr/>
              <p:nvPr/>
            </p:nvSpPr>
            <p:spPr>
              <a:xfrm>
                <a:off x="2421380"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Can 47"/>
              <p:cNvSpPr/>
              <p:nvPr/>
            </p:nvSpPr>
            <p:spPr>
              <a:xfrm>
                <a:off x="2861152" y="892643"/>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Can 48"/>
              <p:cNvSpPr/>
              <p:nvPr/>
            </p:nvSpPr>
            <p:spPr>
              <a:xfrm>
                <a:off x="3300925" y="892643"/>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Can 49"/>
              <p:cNvSpPr/>
              <p:nvPr/>
            </p:nvSpPr>
            <p:spPr>
              <a:xfrm>
                <a:off x="1837624"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Can 50"/>
              <p:cNvSpPr/>
              <p:nvPr/>
            </p:nvSpPr>
            <p:spPr>
              <a:xfrm>
                <a:off x="2277397"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Can 51"/>
              <p:cNvSpPr/>
              <p:nvPr/>
            </p:nvSpPr>
            <p:spPr>
              <a:xfrm>
                <a:off x="2717169" y="999170"/>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Can 52"/>
              <p:cNvSpPr/>
              <p:nvPr/>
            </p:nvSpPr>
            <p:spPr>
              <a:xfrm>
                <a:off x="3156943" y="999170"/>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1" name="Cube 10"/>
            <p:cNvSpPr/>
            <p:nvPr/>
          </p:nvSpPr>
          <p:spPr>
            <a:xfrm>
              <a:off x="3266359" y="1854977"/>
              <a:ext cx="2480618" cy="397058"/>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33"/>
            <p:cNvGrpSpPr>
              <a:grpSpLocks/>
            </p:cNvGrpSpPr>
            <p:nvPr/>
          </p:nvGrpSpPr>
          <p:grpSpPr bwMode="auto">
            <a:xfrm>
              <a:off x="3354072" y="1545785"/>
              <a:ext cx="2316193" cy="579542"/>
              <a:chOff x="1837263" y="785284"/>
              <a:chExt cx="1684869" cy="579542"/>
            </a:xfrm>
          </p:grpSpPr>
          <p:sp>
            <p:nvSpPr>
              <p:cNvPr id="30" name="Can 29"/>
              <p:cNvSpPr/>
              <p:nvPr/>
            </p:nvSpPr>
            <p:spPr>
              <a:xfrm>
                <a:off x="2125589"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Can 30"/>
              <p:cNvSpPr/>
              <p:nvPr/>
            </p:nvSpPr>
            <p:spPr>
              <a:xfrm>
                <a:off x="2565362"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Can 31"/>
              <p:cNvSpPr/>
              <p:nvPr/>
            </p:nvSpPr>
            <p:spPr>
              <a:xfrm>
                <a:off x="3005135" y="784578"/>
                <a:ext cx="76687"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Can 32"/>
              <p:cNvSpPr/>
              <p:nvPr/>
            </p:nvSpPr>
            <p:spPr>
              <a:xfrm>
                <a:off x="3444908" y="784578"/>
                <a:ext cx="76686" cy="36558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Can 33"/>
              <p:cNvSpPr/>
              <p:nvPr/>
            </p:nvSpPr>
            <p:spPr>
              <a:xfrm>
                <a:off x="1981606"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Can 34"/>
              <p:cNvSpPr/>
              <p:nvPr/>
            </p:nvSpPr>
            <p:spPr>
              <a:xfrm>
                <a:off x="2421380"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Can 35"/>
              <p:cNvSpPr/>
              <p:nvPr/>
            </p:nvSpPr>
            <p:spPr>
              <a:xfrm>
                <a:off x="2861152" y="891105"/>
                <a:ext cx="76687"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Can 36"/>
              <p:cNvSpPr/>
              <p:nvPr/>
            </p:nvSpPr>
            <p:spPr>
              <a:xfrm>
                <a:off x="3300925" y="891105"/>
                <a:ext cx="76686" cy="368004"/>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Can 37"/>
              <p:cNvSpPr/>
              <p:nvPr/>
            </p:nvSpPr>
            <p:spPr>
              <a:xfrm>
                <a:off x="1837624"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Can 38"/>
              <p:cNvSpPr/>
              <p:nvPr/>
            </p:nvSpPr>
            <p:spPr>
              <a:xfrm>
                <a:off x="2277397"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Can 39"/>
              <p:cNvSpPr/>
              <p:nvPr/>
            </p:nvSpPr>
            <p:spPr>
              <a:xfrm>
                <a:off x="2717169" y="1000055"/>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Can 40"/>
              <p:cNvSpPr/>
              <p:nvPr/>
            </p:nvSpPr>
            <p:spPr>
              <a:xfrm>
                <a:off x="3156943" y="1000055"/>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3" name="Cube 12"/>
            <p:cNvSpPr/>
            <p:nvPr/>
          </p:nvSpPr>
          <p:spPr>
            <a:xfrm>
              <a:off x="3266359" y="13998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47"/>
            <p:cNvGrpSpPr>
              <a:grpSpLocks/>
            </p:cNvGrpSpPr>
            <p:nvPr/>
          </p:nvGrpSpPr>
          <p:grpSpPr bwMode="auto">
            <a:xfrm>
              <a:off x="3354072" y="1092184"/>
              <a:ext cx="2316193" cy="579542"/>
              <a:chOff x="1837263" y="785284"/>
              <a:chExt cx="1684869" cy="579542"/>
            </a:xfrm>
          </p:grpSpPr>
          <p:sp>
            <p:nvSpPr>
              <p:cNvPr id="18" name="Can 17"/>
              <p:cNvSpPr/>
              <p:nvPr/>
            </p:nvSpPr>
            <p:spPr>
              <a:xfrm>
                <a:off x="2125589"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Can 18"/>
              <p:cNvSpPr/>
              <p:nvPr/>
            </p:nvSpPr>
            <p:spPr>
              <a:xfrm>
                <a:off x="2565362"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Can 19"/>
              <p:cNvSpPr/>
              <p:nvPr/>
            </p:nvSpPr>
            <p:spPr>
              <a:xfrm>
                <a:off x="3005135" y="785437"/>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Can 20"/>
              <p:cNvSpPr/>
              <p:nvPr/>
            </p:nvSpPr>
            <p:spPr>
              <a:xfrm>
                <a:off x="3444908" y="785437"/>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Can 21"/>
              <p:cNvSpPr/>
              <p:nvPr/>
            </p:nvSpPr>
            <p:spPr>
              <a:xfrm>
                <a:off x="1981606"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Can 22"/>
              <p:cNvSpPr/>
              <p:nvPr/>
            </p:nvSpPr>
            <p:spPr>
              <a:xfrm>
                <a:off x="2421380"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Can 23"/>
              <p:cNvSpPr/>
              <p:nvPr/>
            </p:nvSpPr>
            <p:spPr>
              <a:xfrm>
                <a:off x="2861152" y="891964"/>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an 24"/>
              <p:cNvSpPr/>
              <p:nvPr/>
            </p:nvSpPr>
            <p:spPr>
              <a:xfrm>
                <a:off x="3300925" y="891964"/>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an 25"/>
              <p:cNvSpPr/>
              <p:nvPr/>
            </p:nvSpPr>
            <p:spPr>
              <a:xfrm>
                <a:off x="1837624"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Can 26"/>
              <p:cNvSpPr/>
              <p:nvPr/>
            </p:nvSpPr>
            <p:spPr>
              <a:xfrm>
                <a:off x="2277397"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Can 27"/>
              <p:cNvSpPr/>
              <p:nvPr/>
            </p:nvSpPr>
            <p:spPr>
              <a:xfrm>
                <a:off x="2717169" y="998492"/>
                <a:ext cx="76687"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Can 28"/>
              <p:cNvSpPr/>
              <p:nvPr/>
            </p:nvSpPr>
            <p:spPr>
              <a:xfrm>
                <a:off x="3156943" y="998492"/>
                <a:ext cx="76686" cy="365582"/>
              </a:xfrm>
              <a:prstGeom prst="can">
                <a:avLst/>
              </a:prstGeom>
              <a:solidFill>
                <a:sysClr val="window" lastClr="FFFFFF">
                  <a:lumMod val="65000"/>
                </a:sysClr>
              </a:solidFill>
              <a:ln w="12700" cap="flat" cmpd="sng" algn="ctr">
                <a:solidFill>
                  <a:sysClr val="windowText" lastClr="0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5" name="Cube 14"/>
            <p:cNvSpPr/>
            <p:nvPr/>
          </p:nvSpPr>
          <p:spPr>
            <a:xfrm>
              <a:off x="3266359" y="997913"/>
              <a:ext cx="2480618" cy="399480"/>
            </a:xfrm>
            <a:prstGeom prst="cube">
              <a:avLst>
                <a:gd name="adj" fmla="val 73368"/>
              </a:avLst>
            </a:prstGeom>
            <a:solidFill>
              <a:srgbClr val="70AD47">
                <a:lumMod val="60000"/>
                <a:lumOff val="40000"/>
              </a:srgbClr>
            </a:solidFill>
            <a:ln w="12700" cap="flat" cmpd="sng" algn="ctr">
              <a:solidFill>
                <a:srgbClr val="70AD47">
                  <a:lumMod val="75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Left Brace 15"/>
            <p:cNvSpPr/>
            <p:nvPr/>
          </p:nvSpPr>
          <p:spPr>
            <a:xfrm>
              <a:off x="3051214" y="1305392"/>
              <a:ext cx="176419" cy="1384860"/>
            </a:xfrm>
            <a:prstGeom prst="leftBrace">
              <a:avLst>
                <a:gd name="adj1" fmla="val 112417"/>
                <a:gd name="adj2" fmla="val 50335"/>
              </a:avLst>
            </a:prstGeom>
            <a:noFill/>
            <a:ln w="28575" cap="flat" cmpd="sng" algn="ctr">
              <a:solidFill>
                <a:schemeClr val="accent3">
                  <a:lumMod val="75000"/>
                </a:scheme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842101" y="1620132"/>
              <a:ext cx="1174690" cy="754736"/>
            </a:xfrm>
            <a:prstGeom prst="rect">
              <a:avLst/>
            </a:prstGeom>
            <a:solidFill>
              <a:sysClr val="window" lastClr="FFFFFF"/>
            </a:solidFill>
          </p:spPr>
          <p:txBody>
            <a:bodyPr lIns="0" rIns="0" bIns="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Memory</a:t>
              </a:r>
              <a:b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br>
              <a:r>
                <a:rPr kumimoji="0" lang="en-US" sz="1800" b="1" i="0"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Layers</a:t>
              </a:r>
            </a:p>
          </p:txBody>
        </p:sp>
      </p:grpSp>
      <p:grpSp>
        <p:nvGrpSpPr>
          <p:cNvPr id="66" name="Group 65"/>
          <p:cNvGrpSpPr/>
          <p:nvPr/>
        </p:nvGrpSpPr>
        <p:grpSpPr>
          <a:xfrm>
            <a:off x="6827037" y="4021907"/>
            <a:ext cx="1933576" cy="1004852"/>
            <a:chOff x="3515527" y="3130461"/>
            <a:chExt cx="1933576" cy="1004852"/>
          </a:xfrm>
        </p:grpSpPr>
        <p:sp>
          <p:nvSpPr>
            <p:cNvPr id="67" name="TextBox 66"/>
            <p:cNvSpPr txBox="1"/>
            <p:nvPr/>
          </p:nvSpPr>
          <p:spPr bwMode="auto">
            <a:xfrm>
              <a:off x="3515527" y="3130461"/>
              <a:ext cx="1933576" cy="784830"/>
            </a:xfrm>
            <a:prstGeom prst="rect">
              <a:avLst/>
            </a:prstGeom>
            <a:noFill/>
          </p:spPr>
          <p:txBody>
            <a:bodyPr wrap="square" lIns="0" tIns="0" rIns="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0" i="1"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high bandwidth </a:t>
              </a:r>
              <a:r>
                <a:rPr kumimoji="0" lang="en-US" sz="2000" b="0" i="0" u="none" strike="noStrike" kern="1200" cap="none" spc="-100" normalizeH="0" baseline="0" noProof="0" dirty="0">
                  <a:ln>
                    <a:noFill/>
                  </a:ln>
                  <a:solidFill>
                    <a:prstClr val="white">
                      <a:lumMod val="50000"/>
                    </a:prstClr>
                  </a:solidFill>
                  <a:effectLst/>
                  <a:uLnTx/>
                  <a:uFillTx/>
                  <a:latin typeface="Calibri" panose="020F0502020204030204"/>
                  <a:ea typeface="+mn-ea"/>
                  <a:cs typeface="+mn-cs"/>
                </a:rPr>
                <a:t>with</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Through-Silicon</a:t>
              </a:r>
              <a:b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en-US" sz="2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Vias</a:t>
              </a:r>
              <a:r>
                <a:rPr kumimoji="0" lang="en-US" sz="2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(TSVs)</a:t>
              </a:r>
            </a:p>
          </p:txBody>
        </p:sp>
        <p:cxnSp>
          <p:nvCxnSpPr>
            <p:cNvPr id="68" name="Curved Connector 67"/>
            <p:cNvCxnSpPr>
              <a:cxnSpLocks noChangeShapeType="1"/>
              <a:stCxn id="67" idx="3"/>
              <a:endCxn id="21" idx="4"/>
            </p:cNvCxnSpPr>
            <p:nvPr/>
          </p:nvCxnSpPr>
          <p:spPr bwMode="auto">
            <a:xfrm flipH="1">
              <a:off x="5391953" y="3522876"/>
              <a:ext cx="57150" cy="612437"/>
            </a:xfrm>
            <a:prstGeom prst="curvedConnector3">
              <a:avLst>
                <a:gd name="adj1" fmla="val -400000"/>
              </a:avLst>
            </a:prstGeom>
            <a:noFill/>
            <a:ln w="38100" algn="ctr">
              <a:solidFill>
                <a:schemeClr val="bg1">
                  <a:lumMod val="50000"/>
                </a:schemeClr>
              </a:solidFill>
              <a:miter lim="800000"/>
              <a:headEnd/>
              <a:tailEnd type="triangle" w="med" len="med"/>
            </a:ln>
            <a:extLst>
              <a:ext uri="{909E8E84-426E-40DD-AFC4-6F175D3DCCD1}">
                <a14:hiddenFill xmlns:a14="http://schemas.microsoft.com/office/drawing/2010/main">
                  <a:noFill/>
                </a14:hiddenFill>
              </a:ext>
            </a:extLst>
          </p:spPr>
        </p:cxnSp>
      </p:grpSp>
      <p:sp>
        <p:nvSpPr>
          <p:cNvPr id="69" name="TextBox 68"/>
          <p:cNvSpPr txBox="1"/>
          <p:nvPr/>
        </p:nvSpPr>
        <p:spPr bwMode="auto">
          <a:xfrm>
            <a:off x="6644046" y="6229290"/>
            <a:ext cx="2256708" cy="400110"/>
          </a:xfrm>
          <a:prstGeom prst="rect">
            <a:avLst/>
          </a:prstGeom>
          <a:noFill/>
        </p:spPr>
        <p:txBody>
          <a:bodyPr wrap="non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dedicated</a:t>
            </a:r>
            <a:r>
              <a:rPr kumimoji="0" lang="en-US" sz="2000" b="1"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Logic Layer</a:t>
            </a:r>
          </a:p>
        </p:txBody>
      </p:sp>
      <p:sp>
        <p:nvSpPr>
          <p:cNvPr id="80" name="Rectangle 79"/>
          <p:cNvSpPr/>
          <p:nvPr/>
        </p:nvSpPr>
        <p:spPr>
          <a:xfrm>
            <a:off x="76200" y="2336145"/>
            <a:ext cx="5663872" cy="83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76200" y="3173852"/>
            <a:ext cx="5663872" cy="182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76200" y="4973156"/>
            <a:ext cx="5663872" cy="1808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3" name="Table 82"/>
          <p:cNvGraphicFramePr>
            <a:graphicFrameLocks noGrp="1"/>
          </p:cNvGraphicFramePr>
          <p:nvPr/>
        </p:nvGraphicFramePr>
        <p:xfrm>
          <a:off x="152400" y="799783"/>
          <a:ext cx="5562600" cy="615696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1865775044"/>
                    </a:ext>
                  </a:extLst>
                </a:gridCol>
                <a:gridCol w="1028700">
                  <a:extLst>
                    <a:ext uri="{9D8B030D-6E8A-4147-A177-3AD203B41FA5}">
                      <a16:colId xmlns:a16="http://schemas.microsoft.com/office/drawing/2014/main" val="2931050581"/>
                    </a:ext>
                  </a:extLst>
                </a:gridCol>
                <a:gridCol w="1028700">
                  <a:extLst>
                    <a:ext uri="{9D8B030D-6E8A-4147-A177-3AD203B41FA5}">
                      <a16:colId xmlns:a16="http://schemas.microsoft.com/office/drawing/2014/main" val="2480256659"/>
                    </a:ext>
                  </a:extLst>
                </a:gridCol>
                <a:gridCol w="1028700">
                  <a:extLst>
                    <a:ext uri="{9D8B030D-6E8A-4147-A177-3AD203B41FA5}">
                      <a16:colId xmlns:a16="http://schemas.microsoft.com/office/drawing/2014/main" val="3224697103"/>
                    </a:ext>
                  </a:extLst>
                </a:gridCol>
                <a:gridCol w="1028700">
                  <a:extLst>
                    <a:ext uri="{9D8B030D-6E8A-4147-A177-3AD203B41FA5}">
                      <a16:colId xmlns:a16="http://schemas.microsoft.com/office/drawing/2014/main" val="1389644233"/>
                    </a:ext>
                  </a:extLst>
                </a:gridCol>
              </a:tblGrid>
              <a:tr h="370840">
                <a:tc>
                  <a:txBody>
                    <a:bodyPr/>
                    <a:lstStyle/>
                    <a:p>
                      <a:pPr algn="ctr"/>
                      <a:r>
                        <a:rPr lang="en-US" sz="2200" dirty="0">
                          <a:latin typeface="Adobe Garamond Pro Bold" panose="02020702060506020403" pitchFamily="18" charset="0"/>
                        </a:rPr>
                        <a:t>DRAM Type</a:t>
                      </a:r>
                    </a:p>
                  </a:txBody>
                  <a:tcPr marL="0" marR="0" anchor="ctr"/>
                </a:tc>
                <a:tc>
                  <a:txBody>
                    <a:bodyPr/>
                    <a:lstStyle/>
                    <a:p>
                      <a:pPr algn="ctr"/>
                      <a:r>
                        <a:rPr lang="en-US" sz="2200" dirty="0">
                          <a:latin typeface="Adobe Garamond Pro Bold" panose="02020702060506020403" pitchFamily="18" charset="0"/>
                        </a:rPr>
                        <a:t>Banks per Rank</a:t>
                      </a:r>
                    </a:p>
                  </a:txBody>
                  <a:tcPr marL="0" marR="0" anchor="ctr"/>
                </a:tc>
                <a:tc>
                  <a:txBody>
                    <a:bodyPr/>
                    <a:lstStyle/>
                    <a:p>
                      <a:pPr algn="ctr"/>
                      <a:r>
                        <a:rPr lang="en-US" sz="2200" dirty="0">
                          <a:latin typeface="Adobe Garamond Pro Bold" panose="02020702060506020403" pitchFamily="18" charset="0"/>
                        </a:rPr>
                        <a:t>Bank Groups</a:t>
                      </a:r>
                    </a:p>
                  </a:txBody>
                  <a:tcPr marL="0" marR="0" anchor="ctr"/>
                </a:tc>
                <a:tc>
                  <a:txBody>
                    <a:bodyPr/>
                    <a:lstStyle/>
                    <a:p>
                      <a:pPr algn="ctr"/>
                      <a:r>
                        <a:rPr lang="en-US" sz="2200" dirty="0">
                          <a:latin typeface="Adobe Garamond Pro Bold" panose="02020702060506020403" pitchFamily="18" charset="0"/>
                        </a:rPr>
                        <a:t>3D-Stacked</a:t>
                      </a:r>
                    </a:p>
                  </a:txBody>
                  <a:tcPr marL="0" marR="0" anchor="ctr"/>
                </a:tc>
                <a:tc>
                  <a:txBody>
                    <a:bodyPr/>
                    <a:lstStyle/>
                    <a:p>
                      <a:pPr algn="ctr"/>
                      <a:r>
                        <a:rPr lang="en-US" sz="2200" dirty="0">
                          <a:latin typeface="Adobe Garamond Pro Bold" panose="02020702060506020403" pitchFamily="18" charset="0"/>
                        </a:rPr>
                        <a:t>Low-Power</a:t>
                      </a:r>
                    </a:p>
                  </a:txBody>
                  <a:tcPr marL="0" marR="0" anchor="ctr"/>
                </a:tc>
                <a:extLst>
                  <a:ext uri="{0D108BD9-81ED-4DB2-BD59-A6C34878D82A}">
                    <a16:rowId xmlns:a16="http://schemas.microsoft.com/office/drawing/2014/main" val="2686557727"/>
                  </a:ext>
                </a:extLst>
              </a:tr>
              <a:tr h="370840">
                <a:tc>
                  <a:txBody>
                    <a:bodyPr/>
                    <a:lstStyle/>
                    <a:p>
                      <a:pPr algn="ctr"/>
                      <a:r>
                        <a:rPr lang="en-US" sz="2200" b="1" dirty="0">
                          <a:latin typeface="Adobe Garamond Pro" panose="02020502060506020403" pitchFamily="18" charset="0"/>
                        </a:rPr>
                        <a:t>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928287677"/>
                  </a:ext>
                </a:extLst>
              </a:tr>
              <a:tr h="370840">
                <a:tc>
                  <a:txBody>
                    <a:bodyPr/>
                    <a:lstStyle/>
                    <a:p>
                      <a:pPr algn="ctr"/>
                      <a:r>
                        <a:rPr lang="en-US" sz="2200" b="1" dirty="0">
                          <a:latin typeface="Adobe Garamond Pro" panose="02020502060506020403" pitchFamily="18" charset="0"/>
                        </a:rPr>
                        <a:t>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758072128"/>
                  </a:ext>
                </a:extLst>
              </a:tr>
              <a:tr h="370840">
                <a:tc>
                  <a:txBody>
                    <a:bodyPr/>
                    <a:lstStyle/>
                    <a:p>
                      <a:pPr algn="ctr"/>
                      <a:r>
                        <a:rPr lang="en-US" sz="2200" b="1" dirty="0">
                          <a:latin typeface="Adobe Garamond Pro" panose="02020502060506020403" pitchFamily="18" charset="0"/>
                        </a:rPr>
                        <a:t>GDDR5</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63814981"/>
                  </a:ext>
                </a:extLst>
              </a:tr>
              <a:tr h="370840">
                <a:tc>
                  <a:txBody>
                    <a:bodyPr/>
                    <a:lstStyle/>
                    <a:p>
                      <a:pPr algn="ctr"/>
                      <a:r>
                        <a:rPr lang="en-US" sz="2200" b="1" dirty="0">
                          <a:latin typeface="Adobe Garamond Pro" panose="02020502060506020403" pitchFamily="18" charset="0"/>
                        </a:rPr>
                        <a:t>HBM</a:t>
                      </a:r>
                    </a:p>
                    <a:p>
                      <a:pPr algn="ctr"/>
                      <a:r>
                        <a:rPr lang="en-US" sz="1600" b="1" dirty="0">
                          <a:latin typeface="Adobe Garamond Pro" panose="02020502060506020403" pitchFamily="18" charset="0"/>
                        </a:rPr>
                        <a:t>High-Bandwidth Memory</a:t>
                      </a:r>
                      <a:endParaRPr lang="en-US" sz="2200" b="1" dirty="0">
                        <a:latin typeface="Adobe Garamond Pro" panose="02020502060506020403" pitchFamily="18" charset="0"/>
                      </a:endParaRP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3889831791"/>
                  </a:ext>
                </a:extLst>
              </a:tr>
              <a:tr h="370840">
                <a:tc>
                  <a:txBody>
                    <a:bodyPr/>
                    <a:lstStyle/>
                    <a:p>
                      <a:pPr algn="ctr"/>
                      <a:r>
                        <a:rPr lang="en-US" sz="2200" b="1" dirty="0">
                          <a:latin typeface="Adobe Garamond Pro" panose="02020502060506020403" pitchFamily="18" charset="0"/>
                        </a:rPr>
                        <a:t>HMC</a:t>
                      </a:r>
                    </a:p>
                    <a:p>
                      <a:pPr algn="ctr"/>
                      <a:r>
                        <a:rPr lang="en-US" sz="1600" b="1" dirty="0">
                          <a:latin typeface="Adobe Garamond Pro" panose="02020502060506020403" pitchFamily="18" charset="0"/>
                        </a:rPr>
                        <a:t>Hybrid Memory Cube</a:t>
                      </a:r>
                    </a:p>
                  </a:txBody>
                  <a:tcPr marL="0" marR="0" anchor="ctr"/>
                </a:tc>
                <a:tc>
                  <a:txBody>
                    <a:bodyPr/>
                    <a:lstStyle/>
                    <a:p>
                      <a:pPr algn="ctr"/>
                      <a:r>
                        <a:rPr lang="en-US" sz="2200" dirty="0">
                          <a:latin typeface="Adobe Garamond Pro" panose="02020502060506020403" pitchFamily="18" charset="0"/>
                        </a:rPr>
                        <a:t>256</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93088369"/>
                  </a:ext>
                </a:extLst>
              </a:tr>
              <a:tr h="370840">
                <a:tc>
                  <a:txBody>
                    <a:bodyPr/>
                    <a:lstStyle/>
                    <a:p>
                      <a:pPr algn="ctr"/>
                      <a:r>
                        <a:rPr lang="en-US" sz="2200" b="1" dirty="0">
                          <a:latin typeface="Adobe Garamond Pro" panose="02020502060506020403" pitchFamily="18" charset="0"/>
                        </a:rPr>
                        <a:t>Wide I/O</a:t>
                      </a:r>
                    </a:p>
                  </a:txBody>
                  <a:tcPr marL="0" marR="0" anchor="ctr"/>
                </a:tc>
                <a:tc>
                  <a:txBody>
                    <a:bodyPr/>
                    <a:lstStyle/>
                    <a:p>
                      <a:pPr algn="ctr"/>
                      <a:r>
                        <a:rPr lang="en-US" sz="2200" dirty="0">
                          <a:latin typeface="Adobe Garamond Pro" panose="02020502060506020403" pitchFamily="18" charset="0"/>
                        </a:rPr>
                        <a:t>4</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556445875"/>
                  </a:ext>
                </a:extLst>
              </a:tr>
              <a:tr h="370840">
                <a:tc>
                  <a:txBody>
                    <a:bodyPr/>
                    <a:lstStyle/>
                    <a:p>
                      <a:pPr algn="ctr"/>
                      <a:r>
                        <a:rPr lang="en-US" sz="2200" b="1" dirty="0">
                          <a:latin typeface="Adobe Garamond Pro" panose="02020502060506020403" pitchFamily="18" charset="0"/>
                        </a:rPr>
                        <a:t>Wide I/O 2</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1162054000"/>
                  </a:ext>
                </a:extLst>
              </a:tr>
              <a:tr h="370840">
                <a:tc>
                  <a:txBody>
                    <a:bodyPr/>
                    <a:lstStyle/>
                    <a:p>
                      <a:pPr algn="ctr"/>
                      <a:r>
                        <a:rPr lang="en-US" sz="2200" b="1" dirty="0">
                          <a:latin typeface="Adobe Garamond Pro" panose="02020502060506020403" pitchFamily="18" charset="0"/>
                        </a:rPr>
                        <a:t>LPDDR3</a:t>
                      </a:r>
                    </a:p>
                  </a:txBody>
                  <a:tcPr marL="0" marR="0" anchor="ctr"/>
                </a:tc>
                <a:tc>
                  <a:txBody>
                    <a:bodyPr/>
                    <a:lstStyle/>
                    <a:p>
                      <a:pPr algn="ctr"/>
                      <a:r>
                        <a:rPr lang="en-US" sz="2200" dirty="0">
                          <a:latin typeface="Adobe Garamond Pro" panose="02020502060506020403" pitchFamily="18" charset="0"/>
                        </a:rPr>
                        <a:t>8</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716714267"/>
                  </a:ext>
                </a:extLst>
              </a:tr>
              <a:tr h="370840">
                <a:tc>
                  <a:txBody>
                    <a:bodyPr/>
                    <a:lstStyle/>
                    <a:p>
                      <a:pPr algn="ctr"/>
                      <a:r>
                        <a:rPr lang="en-US" sz="2200" b="1" dirty="0">
                          <a:latin typeface="Adobe Garamond Pro" panose="02020502060506020403" pitchFamily="18" charset="0"/>
                        </a:rPr>
                        <a:t>LPDDR4</a:t>
                      </a:r>
                    </a:p>
                  </a:txBody>
                  <a:tcPr marL="0" marR="0" anchor="ctr"/>
                </a:tc>
                <a:tc>
                  <a:txBody>
                    <a:bodyPr/>
                    <a:lstStyle/>
                    <a:p>
                      <a:pPr algn="ctr"/>
                      <a:r>
                        <a:rPr lang="en-US" sz="2200" dirty="0">
                          <a:latin typeface="Adobe Garamond Pro" panose="02020502060506020403" pitchFamily="18" charset="0"/>
                        </a:rPr>
                        <a:t>16</a:t>
                      </a: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algn="ctr"/>
                      <a:endParaRPr lang="en-US" sz="2200" dirty="0">
                        <a:latin typeface="Adobe Garamond Pro" panose="02020502060506020403" pitchFamily="18" charset="0"/>
                      </a:endParaRPr>
                    </a:p>
                  </a:txBody>
                  <a:tcPr marL="0" marR="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200" dirty="0">
                          <a:latin typeface="Adobe Garamond Pro" panose="02020502060506020403" pitchFamily="18" charset="0"/>
                          <a:sym typeface="Wingdings" panose="05000000000000000000" pitchFamily="2" charset="2"/>
                        </a:rPr>
                        <a:t></a:t>
                      </a:r>
                      <a:endParaRPr lang="en-US" sz="2200" dirty="0">
                        <a:latin typeface="Adobe Garamond Pro" panose="02020502060506020403" pitchFamily="18" charset="0"/>
                      </a:endParaRPr>
                    </a:p>
                  </a:txBody>
                  <a:tcPr marL="0" marR="0" anchor="ctr"/>
                </a:tc>
                <a:extLst>
                  <a:ext uri="{0D108BD9-81ED-4DB2-BD59-A6C34878D82A}">
                    <a16:rowId xmlns:a16="http://schemas.microsoft.com/office/drawing/2014/main" val="4171935445"/>
                  </a:ext>
                </a:extLst>
              </a:tr>
            </a:tbl>
          </a:graphicData>
        </a:graphic>
      </p:graphicFrame>
      <p:cxnSp>
        <p:nvCxnSpPr>
          <p:cNvPr id="92" name="Straight Connector 91"/>
          <p:cNvCxnSpPr/>
          <p:nvPr/>
        </p:nvCxnSpPr>
        <p:spPr>
          <a:xfrm>
            <a:off x="5841344" y="2819400"/>
            <a:ext cx="3207918" cy="0"/>
          </a:xfrm>
          <a:prstGeom prst="line">
            <a:avLst/>
          </a:prstGeom>
          <a:noFill/>
          <a:ln w="50800" cap="flat" cmpd="sng" algn="ctr">
            <a:solidFill>
              <a:sysClr val="windowText" lastClr="000000"/>
            </a:solidFill>
            <a:prstDash val="solid"/>
            <a:miter lim="800000"/>
          </a:ln>
          <a:effectLst/>
        </p:spPr>
      </p:cxnSp>
      <p:sp>
        <p:nvSpPr>
          <p:cNvPr id="93" name="Rounded Rectangle 92"/>
          <p:cNvSpPr/>
          <p:nvPr/>
        </p:nvSpPr>
        <p:spPr>
          <a:xfrm>
            <a:off x="5841344"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94" name="Rounded Rectangle 93"/>
          <p:cNvSpPr/>
          <p:nvPr/>
        </p:nvSpPr>
        <p:spPr>
          <a:xfrm>
            <a:off x="7510503" y="1307394"/>
            <a:ext cx="1538759" cy="1191930"/>
          </a:xfrm>
          <a:prstGeom prst="roundRect">
            <a:avLst>
              <a:gd name="adj" fmla="val 6768"/>
            </a:avLst>
          </a:prstGeom>
          <a:solidFill>
            <a:schemeClr val="accent3">
              <a:lumMod val="20000"/>
              <a:lumOff val="80000"/>
            </a:schemeClr>
          </a:solidFill>
          <a:ln w="12700" cap="flat" cmpd="sng" algn="ctr">
            <a:solidFill>
              <a:schemeClr val="tx1">
                <a:lumMod val="75000"/>
                <a:lumOff val="25000"/>
              </a:schemeClr>
            </a:solidFill>
            <a:prstDash val="lgDash"/>
            <a:miter lim="800000"/>
          </a:ln>
          <a:effectLst/>
        </p:spPr>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9BBB59">
                    <a:lumMod val="75000"/>
                  </a:srgbClr>
                </a:solidFill>
                <a:effectLst/>
                <a:uLnTx/>
                <a:uFillTx/>
                <a:latin typeface="Calibri" panose="020F0502020204030204"/>
                <a:ea typeface="+mn-ea"/>
                <a:cs typeface="+mn-cs"/>
              </a:rPr>
              <a:t>Bank Group</a:t>
            </a:r>
          </a:p>
        </p:txBody>
      </p:sp>
      <p:sp>
        <p:nvSpPr>
          <p:cNvPr id="84" name="Rounded Rectangle 83"/>
          <p:cNvSpPr/>
          <p:nvPr/>
        </p:nvSpPr>
        <p:spPr>
          <a:xfrm>
            <a:off x="5943600"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5" name="Rounded Rectangle 84"/>
          <p:cNvSpPr/>
          <p:nvPr/>
        </p:nvSpPr>
        <p:spPr>
          <a:xfrm>
            <a:off x="6768536"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6" name="Rounded Rectangle 85"/>
          <p:cNvSpPr/>
          <p:nvPr/>
        </p:nvSpPr>
        <p:spPr>
          <a:xfrm>
            <a:off x="7593472"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87" name="Rounded Rectangle 86"/>
          <p:cNvSpPr/>
          <p:nvPr/>
        </p:nvSpPr>
        <p:spPr>
          <a:xfrm>
            <a:off x="8418409" y="1749721"/>
            <a:ext cx="507027" cy="293914"/>
          </a:xfrm>
          <a:prstGeom prst="roundRect">
            <a:avLst/>
          </a:prstGeom>
          <a:solidFill>
            <a:srgbClr val="70AD47">
              <a:lumMod val="50000"/>
            </a:srgbClr>
          </a:solidFill>
          <a:ln w="12700" cap="flat" cmpd="sng" algn="ctr">
            <a:solidFill>
              <a:schemeClr val="tx1">
                <a:lumMod val="75000"/>
                <a:lumOff val="25000"/>
              </a:schemeClr>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white"/>
                </a:solidFill>
                <a:effectLst/>
                <a:uLnTx/>
                <a:uFillTx/>
                <a:latin typeface="Calibri" panose="020F0502020204030204"/>
                <a:ea typeface="+mn-ea"/>
                <a:cs typeface="+mn-cs"/>
              </a:rPr>
              <a:t>Bank</a:t>
            </a:r>
          </a:p>
        </p:txBody>
      </p:sp>
      <p:sp>
        <p:nvSpPr>
          <p:cNvPr id="103" name="TextBox 102"/>
          <p:cNvSpPr txBox="1"/>
          <p:nvPr/>
        </p:nvSpPr>
        <p:spPr>
          <a:xfrm>
            <a:off x="6673983" y="2801012"/>
            <a:ext cx="161262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memory channel</a:t>
            </a:r>
          </a:p>
        </p:txBody>
      </p:sp>
      <p:grpSp>
        <p:nvGrpSpPr>
          <p:cNvPr id="109" name="Group 108"/>
          <p:cNvGrpSpPr/>
          <p:nvPr/>
        </p:nvGrpSpPr>
        <p:grpSpPr>
          <a:xfrm>
            <a:off x="6191375" y="2054087"/>
            <a:ext cx="2501327" cy="176873"/>
            <a:chOff x="6348198" y="2190137"/>
            <a:chExt cx="2501327" cy="781663"/>
          </a:xfrm>
        </p:grpSpPr>
        <p:cxnSp>
          <p:nvCxnSpPr>
            <p:cNvPr id="105" name="Straight Connector 104"/>
            <p:cNvCxnSpPr/>
            <p:nvPr/>
          </p:nvCxnSpPr>
          <p:spPr>
            <a:xfrm flipV="1">
              <a:off x="6348198" y="2190137"/>
              <a:ext cx="0" cy="781663"/>
            </a:xfrm>
            <a:prstGeom prst="line">
              <a:avLst/>
            </a:prstGeom>
            <a:noFill/>
            <a:ln w="50800" cap="flat" cmpd="sng" algn="ctr">
              <a:solidFill>
                <a:sysClr val="windowText" lastClr="000000"/>
              </a:solidFill>
              <a:prstDash val="solid"/>
              <a:miter lim="800000"/>
            </a:ln>
            <a:effectLst/>
          </p:spPr>
        </p:cxnSp>
        <p:cxnSp>
          <p:nvCxnSpPr>
            <p:cNvPr id="106" name="Straight Connector 105"/>
            <p:cNvCxnSpPr/>
            <p:nvPr/>
          </p:nvCxnSpPr>
          <p:spPr>
            <a:xfrm flipV="1">
              <a:off x="7185907" y="2190137"/>
              <a:ext cx="0" cy="781663"/>
            </a:xfrm>
            <a:prstGeom prst="line">
              <a:avLst/>
            </a:prstGeom>
            <a:noFill/>
            <a:ln w="50800" cap="flat" cmpd="sng" algn="ctr">
              <a:solidFill>
                <a:sysClr val="windowText" lastClr="000000"/>
              </a:solidFill>
              <a:prstDash val="solid"/>
              <a:miter lim="800000"/>
            </a:ln>
            <a:effectLst/>
          </p:spPr>
        </p:cxnSp>
        <p:cxnSp>
          <p:nvCxnSpPr>
            <p:cNvPr id="107" name="Straight Connector 106"/>
            <p:cNvCxnSpPr/>
            <p:nvPr/>
          </p:nvCxnSpPr>
          <p:spPr>
            <a:xfrm flipV="1">
              <a:off x="8011816" y="2190137"/>
              <a:ext cx="0" cy="781663"/>
            </a:xfrm>
            <a:prstGeom prst="line">
              <a:avLst/>
            </a:prstGeom>
            <a:noFill/>
            <a:ln w="50800" cap="flat" cmpd="sng" algn="ctr">
              <a:solidFill>
                <a:sysClr val="windowText" lastClr="000000"/>
              </a:solidFill>
              <a:prstDash val="solid"/>
              <a:miter lim="800000"/>
            </a:ln>
            <a:effectLst/>
          </p:spPr>
        </p:cxnSp>
        <p:cxnSp>
          <p:nvCxnSpPr>
            <p:cNvPr id="108" name="Straight Connector 107"/>
            <p:cNvCxnSpPr/>
            <p:nvPr/>
          </p:nvCxnSpPr>
          <p:spPr>
            <a:xfrm flipV="1">
              <a:off x="8849525" y="2190137"/>
              <a:ext cx="0" cy="781663"/>
            </a:xfrm>
            <a:prstGeom prst="line">
              <a:avLst/>
            </a:prstGeom>
            <a:noFill/>
            <a:ln w="50800" cap="flat" cmpd="sng" algn="ctr">
              <a:solidFill>
                <a:sysClr val="windowText" lastClr="000000"/>
              </a:solidFill>
              <a:prstDash val="solid"/>
              <a:miter lim="800000"/>
            </a:ln>
            <a:effectLst/>
          </p:spPr>
        </p:cxnSp>
      </p:grpSp>
      <p:cxnSp>
        <p:nvCxnSpPr>
          <p:cNvPr id="110" name="Straight Connector 109"/>
          <p:cNvCxnSpPr/>
          <p:nvPr/>
        </p:nvCxnSpPr>
        <p:spPr>
          <a:xfrm>
            <a:off x="6168441" y="2230960"/>
            <a:ext cx="887187" cy="0"/>
          </a:xfrm>
          <a:prstGeom prst="line">
            <a:avLst/>
          </a:prstGeom>
          <a:noFill/>
          <a:ln w="50800" cap="flat" cmpd="sng" algn="ctr">
            <a:solidFill>
              <a:sysClr val="windowText" lastClr="000000"/>
            </a:solidFill>
            <a:prstDash val="solid"/>
            <a:miter lim="800000"/>
          </a:ln>
          <a:effectLst/>
        </p:spPr>
      </p:cxnSp>
      <p:cxnSp>
        <p:nvCxnSpPr>
          <p:cNvPr id="112" name="Straight Connector 111"/>
          <p:cNvCxnSpPr/>
          <p:nvPr/>
        </p:nvCxnSpPr>
        <p:spPr>
          <a:xfrm>
            <a:off x="7832059" y="2230960"/>
            <a:ext cx="887187" cy="0"/>
          </a:xfrm>
          <a:prstGeom prst="line">
            <a:avLst/>
          </a:prstGeom>
          <a:noFill/>
          <a:ln w="50800" cap="flat" cmpd="sng" algn="ctr">
            <a:solidFill>
              <a:sysClr val="windowText" lastClr="000000"/>
            </a:solidFill>
            <a:prstDash val="solid"/>
            <a:miter lim="800000"/>
          </a:ln>
          <a:effectLst/>
        </p:spPr>
      </p:cxnSp>
      <p:cxnSp>
        <p:nvCxnSpPr>
          <p:cNvPr id="113" name="Straight Connector 112"/>
          <p:cNvCxnSpPr/>
          <p:nvPr/>
        </p:nvCxnSpPr>
        <p:spPr>
          <a:xfrm flipV="1">
            <a:off x="6591548" y="2218157"/>
            <a:ext cx="0" cy="582856"/>
          </a:xfrm>
          <a:prstGeom prst="line">
            <a:avLst/>
          </a:prstGeom>
          <a:noFill/>
          <a:ln w="50800" cap="flat" cmpd="sng" algn="ctr">
            <a:solidFill>
              <a:sysClr val="windowText" lastClr="000000"/>
            </a:solidFill>
            <a:prstDash val="solid"/>
            <a:miter lim="800000"/>
          </a:ln>
          <a:effectLst/>
        </p:spPr>
      </p:cxnSp>
      <p:cxnSp>
        <p:nvCxnSpPr>
          <p:cNvPr id="116" name="Straight Connector 115"/>
          <p:cNvCxnSpPr/>
          <p:nvPr/>
        </p:nvCxnSpPr>
        <p:spPr>
          <a:xfrm flipV="1">
            <a:off x="8272864" y="2218157"/>
            <a:ext cx="0" cy="582856"/>
          </a:xfrm>
          <a:prstGeom prst="line">
            <a:avLst/>
          </a:prstGeom>
          <a:noFill/>
          <a:ln w="50800" cap="flat" cmpd="sng" algn="ctr">
            <a:solidFill>
              <a:sysClr val="windowText" lastClr="000000"/>
            </a:solidFill>
            <a:prstDash val="solid"/>
            <a:miter lim="800000"/>
          </a:ln>
          <a:effectLst/>
        </p:spPr>
      </p:cxnSp>
      <p:sp>
        <p:nvSpPr>
          <p:cNvPr id="120" name="Rounded Rectangle 119"/>
          <p:cNvSpPr/>
          <p:nvPr/>
        </p:nvSpPr>
        <p:spPr>
          <a:xfrm>
            <a:off x="3358453" y="23485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latency</a:t>
            </a:r>
          </a:p>
        </p:txBody>
      </p:sp>
      <p:sp>
        <p:nvSpPr>
          <p:cNvPr id="121" name="Rounded Rectangle 120"/>
          <p:cNvSpPr/>
          <p:nvPr/>
        </p:nvSpPr>
        <p:spPr>
          <a:xfrm>
            <a:off x="3358453" y="2754998"/>
            <a:ext cx="2314752" cy="381000"/>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increased area/power</a:t>
            </a:r>
          </a:p>
        </p:txBody>
      </p:sp>
      <p:sp>
        <p:nvSpPr>
          <p:cNvPr id="122" name="Rounded Rectangle 121"/>
          <p:cNvSpPr/>
          <p:nvPr/>
        </p:nvSpPr>
        <p:spPr>
          <a:xfrm>
            <a:off x="2374900" y="4200842"/>
            <a:ext cx="1600200" cy="677029"/>
          </a:xfrm>
          <a:prstGeom prst="roundRect">
            <a:avLst/>
          </a:prstGeom>
          <a:solidFill>
            <a:schemeClr val="accent2">
              <a:lumMod val="40000"/>
              <a:lumOff val="60000"/>
              <a:alpha val="50000"/>
            </a:schemeClr>
          </a:solidFill>
          <a:ln w="19050">
            <a:solidFill>
              <a:srgbClr val="96293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962930"/>
                </a:solidFill>
                <a:effectLst/>
                <a:uLnTx/>
                <a:uFillTx/>
                <a:latin typeface="Calibri"/>
                <a:ea typeface="+mn-ea"/>
                <a:cs typeface="+mn-cs"/>
              </a:rPr>
              <a:t>narrower rows, higher latency</a:t>
            </a:r>
          </a:p>
        </p:txBody>
      </p:sp>
    </p:spTree>
    <p:extLst>
      <p:ext uri="{BB962C8B-B14F-4D97-AF65-F5344CB8AC3E}">
        <p14:creationId xmlns:p14="http://schemas.microsoft.com/office/powerpoint/2010/main" val="2870591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xEl>
                                              <p:pRg st="0" end="0"/>
                                            </p:txEl>
                                          </p:spTgt>
                                        </p:tgtEl>
                                        <p:attrNameLst>
                                          <p:attrName>style.visibility</p:attrName>
                                        </p:attrNameLst>
                                      </p:cBhvr>
                                      <p:to>
                                        <p:strVal val="visible"/>
                                      </p:to>
                                    </p:set>
                                    <p:animEffect transition="in" filter="fade">
                                      <p:cBhvr>
                                        <p:cTn id="12" dur="500"/>
                                        <p:tgtEl>
                                          <p:spTgt spid="91">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par>
                                <p:cTn id="26" presetID="10" presetClass="entr" presetSubtype="0"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500"/>
                                        <p:tgtEl>
                                          <p:spTgt spid="100"/>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par>
                                <p:cTn id="35" presetID="10" presetClass="entr" presetSubtype="0"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fade">
                                      <p:cBhvr>
                                        <p:cTn id="37" dur="500"/>
                                        <p:tgtEl>
                                          <p:spTgt spid="102"/>
                                        </p:tgtEl>
                                      </p:cBhvr>
                                    </p:animEffect>
                                  </p:childTnLst>
                                </p:cTn>
                              </p:par>
                              <p:par>
                                <p:cTn id="38" presetID="10" presetClass="entr" presetSubtype="0" fill="hold"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500"/>
                                        <p:tgtEl>
                                          <p:spTgt spid="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500"/>
                                        <p:tgtEl>
                                          <p:spTgt spid="104"/>
                                        </p:tgtEl>
                                      </p:cBhvr>
                                    </p:animEffect>
                                  </p:childTnLst>
                                </p:cTn>
                              </p:par>
                              <p:par>
                                <p:cTn id="49" presetID="10" presetClass="entr" presetSubtype="0" fill="hold"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500"/>
                                        <p:tgtEl>
                                          <p:spTgt spid="109"/>
                                        </p:tgtEl>
                                      </p:cBhvr>
                                    </p:animEffect>
                                  </p:childTnLst>
                                </p:cTn>
                              </p:par>
                              <p:par>
                                <p:cTn id="52" presetID="10" presetClass="exit" presetSubtype="0" fill="hold" nodeType="withEffect">
                                  <p:stCondLst>
                                    <p:cond delay="0"/>
                                  </p:stCondLst>
                                  <p:childTnLst>
                                    <p:animEffect transition="out" filter="fade">
                                      <p:cBhvr>
                                        <p:cTn id="53" dur="500"/>
                                        <p:tgtEl>
                                          <p:spTgt spid="96"/>
                                        </p:tgtEl>
                                      </p:cBhvr>
                                    </p:animEffect>
                                    <p:set>
                                      <p:cBhvr>
                                        <p:cTn id="54" dur="1" fill="hold">
                                          <p:stCondLst>
                                            <p:cond delay="499"/>
                                          </p:stCondLst>
                                        </p:cTn>
                                        <p:tgtEl>
                                          <p:spTgt spid="9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0"/>
                                        </p:tgtEl>
                                      </p:cBhvr>
                                    </p:animEffect>
                                    <p:set>
                                      <p:cBhvr>
                                        <p:cTn id="57" dur="1" fill="hold">
                                          <p:stCondLst>
                                            <p:cond delay="499"/>
                                          </p:stCondLst>
                                        </p:cTn>
                                        <p:tgtEl>
                                          <p:spTgt spid="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1"/>
                                        </p:tgtEl>
                                      </p:cBhvr>
                                    </p:animEffect>
                                    <p:set>
                                      <p:cBhvr>
                                        <p:cTn id="60" dur="1" fill="hold">
                                          <p:stCondLst>
                                            <p:cond delay="499"/>
                                          </p:stCondLst>
                                        </p:cTn>
                                        <p:tgtEl>
                                          <p:spTgt spid="10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2"/>
                                        </p:tgtEl>
                                      </p:cBhvr>
                                    </p:animEffect>
                                    <p:set>
                                      <p:cBhvr>
                                        <p:cTn id="63" dur="1" fill="hold">
                                          <p:stCondLst>
                                            <p:cond delay="499"/>
                                          </p:stCondLst>
                                        </p:cTn>
                                        <p:tgtEl>
                                          <p:spTgt spid="10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fade">
                                      <p:cBhvr>
                                        <p:cTn id="67" dur="500"/>
                                        <p:tgtEl>
                                          <p:spTgt spid="9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120"/>
                                        </p:tgtEl>
                                        <p:attrNameLst>
                                          <p:attrName>style.visibility</p:attrName>
                                        </p:attrNameLst>
                                      </p:cBhvr>
                                      <p:to>
                                        <p:strVal val="visible"/>
                                      </p:to>
                                    </p:set>
                                    <p:animEffect transition="in" filter="fade">
                                      <p:cBhvr>
                                        <p:cTn id="74" dur="500"/>
                                        <p:tgtEl>
                                          <p:spTgt spid="1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500"/>
                                        <p:tgtEl>
                                          <p:spTgt spid="12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fade">
                                      <p:cBhvr>
                                        <p:cTn id="82" dur="500"/>
                                        <p:tgtEl>
                                          <p:spTgt spid="110"/>
                                        </p:tgtEl>
                                      </p:cBhvr>
                                    </p:animEffect>
                                  </p:childTnLst>
                                </p:cTn>
                              </p:par>
                              <p:par>
                                <p:cTn id="83" presetID="10" presetClass="entr" presetSubtype="0" fill="hold" nodeType="withEffect">
                                  <p:stCondLst>
                                    <p:cond delay="0"/>
                                  </p:stCondLst>
                                  <p:childTnLst>
                                    <p:set>
                                      <p:cBhvr>
                                        <p:cTn id="84" dur="1" fill="hold">
                                          <p:stCondLst>
                                            <p:cond delay="0"/>
                                          </p:stCondLst>
                                        </p:cTn>
                                        <p:tgtEl>
                                          <p:spTgt spid="112"/>
                                        </p:tgtEl>
                                        <p:attrNameLst>
                                          <p:attrName>style.visibility</p:attrName>
                                        </p:attrNameLst>
                                      </p:cBhvr>
                                      <p:to>
                                        <p:strVal val="visible"/>
                                      </p:to>
                                    </p:set>
                                    <p:animEffect transition="in" filter="fade">
                                      <p:cBhvr>
                                        <p:cTn id="85" dur="500"/>
                                        <p:tgtEl>
                                          <p:spTgt spid="112"/>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81"/>
                                        </p:tgtEl>
                                      </p:cBhvr>
                                    </p:animEffect>
                                    <p:set>
                                      <p:cBhvr>
                                        <p:cTn id="96" dur="1" fill="hold">
                                          <p:stCondLst>
                                            <p:cond delay="499"/>
                                          </p:stCondLst>
                                        </p:cTn>
                                        <p:tgtEl>
                                          <p:spTgt spid="8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0"/>
                                        </p:tgtEl>
                                      </p:cBhvr>
                                    </p:animEffect>
                                    <p:set>
                                      <p:cBhvr>
                                        <p:cTn id="99" dur="1" fill="hold">
                                          <p:stCondLst>
                                            <p:cond delay="499"/>
                                          </p:stCondLst>
                                        </p:cTn>
                                        <p:tgtEl>
                                          <p:spTgt spid="12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21"/>
                                        </p:tgtEl>
                                      </p:cBhvr>
                                    </p:animEffect>
                                    <p:set>
                                      <p:cBhvr>
                                        <p:cTn id="102" dur="1" fill="hold">
                                          <p:stCondLst>
                                            <p:cond delay="499"/>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1">
                                            <p:txEl>
                                              <p:pRg st="6" end="6"/>
                                            </p:txEl>
                                          </p:spTgt>
                                        </p:tgtEl>
                                        <p:attrNameLst>
                                          <p:attrName>style.visibility</p:attrName>
                                        </p:attrNameLst>
                                      </p:cBhvr>
                                      <p:to>
                                        <p:strVal val="visible"/>
                                      </p:to>
                                    </p:set>
                                    <p:animEffect transition="in" filter="fade">
                                      <p:cBhvr>
                                        <p:cTn id="107" dur="500"/>
                                        <p:tgtEl>
                                          <p:spTgt spid="91">
                                            <p:txEl>
                                              <p:pRg st="6" end="6"/>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6"/>
                                        </p:tgtEl>
                                        <p:attrNameLst>
                                          <p:attrName>style.visibility</p:attrName>
                                        </p:attrNameLst>
                                      </p:cBhvr>
                                      <p:to>
                                        <p:strVal val="visible"/>
                                      </p:to>
                                    </p:set>
                                    <p:animEffect transition="in" filter="fade">
                                      <p:cBhvr>
                                        <p:cTn id="110" dur="500"/>
                                        <p:tgtEl>
                                          <p:spTgt spid="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animEffect transition="in" filter="fade">
                                      <p:cBhvr>
                                        <p:cTn id="113" dur="500"/>
                                        <p:tgtEl>
                                          <p:spTgt spid="69"/>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6"/>
                                        </p:tgtEl>
                                        <p:attrNameLst>
                                          <p:attrName>style.visibility</p:attrName>
                                        </p:attrNameLst>
                                      </p:cBhvr>
                                      <p:to>
                                        <p:strVal val="visible"/>
                                      </p:to>
                                    </p:set>
                                    <p:animEffect transition="in" filter="fade">
                                      <p:cBhvr>
                                        <p:cTn id="118" dur="500"/>
                                        <p:tgtEl>
                                          <p:spTgt spid="66"/>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22"/>
                                        </p:tgtEl>
                                        <p:attrNameLst>
                                          <p:attrName>style.visibility</p:attrName>
                                        </p:attrNameLst>
                                      </p:cBhvr>
                                      <p:to>
                                        <p:strVal val="visible"/>
                                      </p:to>
                                    </p:set>
                                    <p:animEffect transition="in" filter="fade">
                                      <p:cBhvr>
                                        <p:cTn id="122" dur="500"/>
                                        <p:tgtEl>
                                          <p:spTgt spid="1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82"/>
                                        </p:tgtEl>
                                      </p:cBhvr>
                                    </p:animEffect>
                                    <p:set>
                                      <p:cBhvr>
                                        <p:cTn id="127" dur="1" fill="hold">
                                          <p:stCondLst>
                                            <p:cond delay="499"/>
                                          </p:stCondLst>
                                        </p:cTn>
                                        <p:tgtEl>
                                          <p:spTgt spid="8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22"/>
                                        </p:tgtEl>
                                      </p:cBhvr>
                                    </p:animEffect>
                                    <p:set>
                                      <p:cBhvr>
                                        <p:cTn id="130" dur="1" fill="hold">
                                          <p:stCondLst>
                                            <p:cond delay="499"/>
                                          </p:stCondLst>
                                        </p:cTn>
                                        <p:tgtEl>
                                          <p:spTgt spid="122"/>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69" grpId="0"/>
      <p:bldP spid="80" grpId="0" animBg="1"/>
      <p:bldP spid="81" grpId="0" animBg="1"/>
      <p:bldP spid="82" grpId="0" animBg="1"/>
      <p:bldP spid="93" grpId="0" animBg="1"/>
      <p:bldP spid="94" grpId="0" animBg="1"/>
      <p:bldP spid="84" grpId="0" animBg="1"/>
      <p:bldP spid="85" grpId="0" animBg="1"/>
      <p:bldP spid="86" grpId="0" animBg="1"/>
      <p:bldP spid="87" grpId="0" animBg="1"/>
      <p:bldP spid="103" grpId="0"/>
      <p:bldP spid="120" grpId="0" animBg="1"/>
      <p:bldP spid="120" grpId="1" animBg="1"/>
      <p:bldP spid="121" grpId="0" animBg="1"/>
      <p:bldP spid="121" grpId="1" animBg="1"/>
      <p:bldP spid="122" grpId="0" animBg="1"/>
      <p:bldP spid="122" grpId="1"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Need for Lower Access Latency: Performance</a:t>
            </a:r>
          </a:p>
        </p:txBody>
      </p:sp>
      <p:sp>
        <p:nvSpPr>
          <p:cNvPr id="3" name="Content Placeholder 2"/>
          <p:cNvSpPr>
            <a:spLocks noGrp="1"/>
          </p:cNvSpPr>
          <p:nvPr>
            <p:ph idx="1"/>
          </p:nvPr>
        </p:nvSpPr>
        <p:spPr/>
        <p:txBody>
          <a:bodyPr/>
          <a:lstStyle/>
          <a:p>
            <a:r>
              <a:rPr lang="en-US" dirty="0"/>
              <a:t>New DRAM types often increase access latency in order to provide more banks, higher throughput</a:t>
            </a:r>
          </a:p>
          <a:p>
            <a:r>
              <a:rPr lang="en-US" dirty="0"/>
              <a:t>Many applications can’t make up for the increased latency</a:t>
            </a:r>
          </a:p>
          <a:p>
            <a:pPr lvl="1"/>
            <a:r>
              <a:rPr lang="en-US" dirty="0"/>
              <a:t>Especially true of common OS routines (e.g., file I/O, process forking)</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variety of desktop/scientific, server/cloud, GPGPU applications</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264</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graphicFrame>
        <p:nvGraphicFramePr>
          <p:cNvPr id="5" name="Chart 4"/>
          <p:cNvGraphicFramePr>
            <a:graphicFrameLocks/>
          </p:cNvGraphicFramePr>
          <p:nvPr/>
        </p:nvGraphicFramePr>
        <p:xfrm>
          <a:off x="152400" y="2514600"/>
          <a:ext cx="8839200" cy="2886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5875185"/>
            <a:ext cx="9144000" cy="70817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50" normalizeH="0" baseline="0" noProof="0" dirty="0">
                <a:ln>
                  <a:noFill/>
                </a:ln>
                <a:solidFill>
                  <a:prstClr val="white"/>
                </a:solidFill>
                <a:effectLst/>
                <a:uLnTx/>
                <a:uFillTx/>
                <a:latin typeface="Adobe Garamond Pro Bold" panose="02020702060506020403" pitchFamily="18" charset="0"/>
                <a:ea typeface="+mn-ea"/>
                <a:cs typeface="+mn-cs"/>
              </a:rPr>
              <a:t>Several applications don’t benefit from more parallelism</a:t>
            </a:r>
          </a:p>
        </p:txBody>
      </p:sp>
    </p:spTree>
    <p:extLst>
      <p:ext uri="{BB962C8B-B14F-4D97-AF65-F5344CB8AC3E}">
        <p14:creationId xmlns:p14="http://schemas.microsoft.com/office/powerpoint/2010/main" val="19848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152400" y="1066799"/>
            <a:ext cx="8839200" cy="5470527"/>
          </a:xfrm>
        </p:spPr>
        <p:txBody>
          <a:bodyPr/>
          <a:lstStyle/>
          <a:p>
            <a:pPr marL="514350" indent="-514350">
              <a:spcAft>
                <a:spcPts val="3600"/>
              </a:spcAft>
              <a:buFont typeface="+mj-lt"/>
              <a:buAutoNum type="arabicPeriod"/>
            </a:pPr>
            <a:r>
              <a:rPr lang="en-US" dirty="0">
                <a:solidFill>
                  <a:srgbClr val="0070C0"/>
                </a:solidFill>
              </a:rPr>
              <a:t>DRAM latency remains a critical bottleneck for</a:t>
            </a:r>
            <a:br>
              <a:rPr lang="en-US" dirty="0">
                <a:solidFill>
                  <a:srgbClr val="0070C0"/>
                </a:solidFill>
              </a:rPr>
            </a:br>
            <a:r>
              <a:rPr lang="en-US" dirty="0">
                <a:solidFill>
                  <a:srgbClr val="0070C0"/>
                </a:solidFill>
              </a:rPr>
              <a:t>many applications</a:t>
            </a:r>
          </a:p>
          <a:p>
            <a:pPr marL="514350" indent="-514350">
              <a:spcAft>
                <a:spcPts val="3600"/>
              </a:spcAft>
              <a:buFont typeface="+mj-lt"/>
              <a:buAutoNum type="arabicPeriod"/>
            </a:pPr>
            <a:r>
              <a:rPr lang="en-US" dirty="0">
                <a:solidFill>
                  <a:schemeClr val="accent2"/>
                </a:solidFill>
              </a:rPr>
              <a:t>Bank parallelism is not fully utilized by a wide variety</a:t>
            </a:r>
            <a:br>
              <a:rPr lang="en-US" dirty="0">
                <a:solidFill>
                  <a:schemeClr val="accent2"/>
                </a:solidFill>
              </a:rPr>
            </a:br>
            <a:r>
              <a:rPr lang="en-US" dirty="0">
                <a:solidFill>
                  <a:schemeClr val="accent2"/>
                </a:solidFill>
              </a:rPr>
              <a:t>of applications</a:t>
            </a:r>
          </a:p>
          <a:p>
            <a:pPr marL="514350" indent="-514350">
              <a:spcAft>
                <a:spcPts val="3600"/>
              </a:spcAft>
              <a:buFont typeface="+mj-lt"/>
              <a:buAutoNum type="arabicPeriod"/>
            </a:pPr>
            <a:r>
              <a:rPr lang="en-US" dirty="0"/>
              <a:t>Spatial locality continues to provide significant performance benefits if it is exploited by the memory subsystem</a:t>
            </a:r>
          </a:p>
          <a:p>
            <a:pPr marL="514350" indent="-514350">
              <a:spcAft>
                <a:spcPts val="3600"/>
              </a:spcAft>
              <a:buFont typeface="+mj-lt"/>
              <a:buAutoNum type="arabicPeriod"/>
            </a:pPr>
            <a:r>
              <a:rPr lang="en-US" dirty="0">
                <a:solidFill>
                  <a:schemeClr val="accent4"/>
                </a:solidFill>
              </a:rPr>
              <a:t>For some classes of applications, low-power memory</a:t>
            </a:r>
            <a:br>
              <a:rPr lang="en-US" dirty="0">
                <a:solidFill>
                  <a:schemeClr val="accent4"/>
                </a:solidFill>
              </a:rPr>
            </a:br>
            <a:r>
              <a:rPr lang="en-US" dirty="0">
                <a:solidFill>
                  <a:schemeClr val="accent4"/>
                </a:solidFill>
              </a:rPr>
              <a:t>can provide energy savings without sacrificing</a:t>
            </a:r>
            <a:br>
              <a:rPr lang="en-US" dirty="0">
                <a:solidFill>
                  <a:schemeClr val="accent4"/>
                </a:solidFill>
              </a:rPr>
            </a:br>
            <a:r>
              <a:rPr lang="en-US" dirty="0">
                <a:solidFill>
                  <a:schemeClr val="accent4"/>
                </a:solidFill>
              </a:rPr>
              <a:t>significant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265</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Tree>
    <p:extLst>
      <p:ext uri="{BB962C8B-B14F-4D97-AF65-F5344CB8AC3E}">
        <p14:creationId xmlns:p14="http://schemas.microsoft.com/office/powerpoint/2010/main" val="3648275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Manufacturers are developing many new types of DRAM</a:t>
            </a:r>
          </a:p>
          <a:p>
            <a:pPr lvl="1"/>
            <a:r>
              <a:rPr lang="en-US" b="1" dirty="0">
                <a:solidFill>
                  <a:schemeClr val="accent2"/>
                </a:solidFill>
              </a:rPr>
              <a:t>DRAM limits performance, energy improvements:</a:t>
            </a:r>
            <a:br>
              <a:rPr lang="en-US" b="1" dirty="0">
                <a:solidFill>
                  <a:schemeClr val="accent2"/>
                </a:solidFill>
              </a:rPr>
            </a:br>
            <a:r>
              <a:rPr lang="en-US" dirty="0"/>
              <a:t>new types may overcome some limitations</a:t>
            </a:r>
          </a:p>
          <a:p>
            <a:pPr lvl="1"/>
            <a:r>
              <a:rPr lang="en-US" dirty="0"/>
              <a:t>Memory systems now serve a </a:t>
            </a:r>
            <a:r>
              <a:rPr lang="en-US" b="1" dirty="0">
                <a:solidFill>
                  <a:schemeClr val="accent2"/>
                </a:solidFill>
              </a:rPr>
              <a:t>very diverse set of applications:</a:t>
            </a:r>
            <a:br>
              <a:rPr lang="en-US" dirty="0"/>
            </a:br>
            <a:r>
              <a:rPr lang="en-US" dirty="0"/>
              <a:t>can no longer take a one-size-fits-all approach</a:t>
            </a:r>
          </a:p>
          <a:p>
            <a:pPr lvl="1"/>
            <a:r>
              <a:rPr lang="en-US" dirty="0"/>
              <a:t>Difficult to intuitively determine which DRAM–workload pair works best</a:t>
            </a:r>
          </a:p>
          <a:p>
            <a:pPr>
              <a:spcBef>
                <a:spcPts val="2400"/>
              </a:spcBef>
            </a:pPr>
            <a:r>
              <a:rPr lang="en-US" dirty="0"/>
              <a:t>We perform a </a:t>
            </a:r>
            <a:r>
              <a:rPr lang="en-US" dirty="0">
                <a:solidFill>
                  <a:schemeClr val="accent4"/>
                </a:solidFill>
                <a:latin typeface="Adobe Garamond Pro Bold" panose="02020702060506020403" pitchFamily="18" charset="0"/>
              </a:rPr>
              <a:t>wide-ranging experimental study to uncover</a:t>
            </a:r>
            <a:br>
              <a:rPr lang="en-US" dirty="0">
                <a:solidFill>
                  <a:schemeClr val="accent4"/>
                </a:solidFill>
                <a:latin typeface="Adobe Garamond Pro Bold" panose="02020702060506020403" pitchFamily="18" charset="0"/>
              </a:rPr>
            </a:br>
            <a:r>
              <a:rPr lang="en-US" dirty="0">
                <a:solidFill>
                  <a:schemeClr val="accent4"/>
                </a:solidFill>
                <a:latin typeface="Adobe Garamond Pro Bold" panose="02020702060506020403" pitchFamily="18" charset="0"/>
              </a:rPr>
              <a:t>the combined behavior</a:t>
            </a:r>
            <a:r>
              <a:rPr lang="en-US" dirty="0"/>
              <a:t> of workloads, DRAM types</a:t>
            </a:r>
          </a:p>
          <a:p>
            <a:pPr lvl="1"/>
            <a:r>
              <a:rPr lang="en-US" b="1" dirty="0">
                <a:solidFill>
                  <a:srgbClr val="0070C0"/>
                </a:solidFill>
              </a:rPr>
              <a:t>115 prevalent/emerging applications and </a:t>
            </a:r>
            <a:r>
              <a:rPr lang="en-US" b="1" dirty="0" err="1">
                <a:solidFill>
                  <a:srgbClr val="0070C0"/>
                </a:solidFill>
              </a:rPr>
              <a:t>multiprogrammed</a:t>
            </a:r>
            <a:r>
              <a:rPr lang="en-US" b="1" dirty="0">
                <a:solidFill>
                  <a:srgbClr val="0070C0"/>
                </a:solidFill>
              </a:rPr>
              <a:t> workloads</a:t>
            </a:r>
            <a:endParaRPr lang="en-US" dirty="0"/>
          </a:p>
          <a:p>
            <a:pPr lvl="1"/>
            <a:r>
              <a:rPr lang="en-US" b="1" dirty="0">
                <a:solidFill>
                  <a:srgbClr val="0070C0"/>
                </a:solidFill>
              </a:rPr>
              <a:t>9 modern DRAM types</a:t>
            </a:r>
            <a:endParaRPr lang="en-US" dirty="0"/>
          </a:p>
          <a:p>
            <a:r>
              <a:rPr lang="en-US" dirty="0"/>
              <a:t>12 key observations on DRAM–workload behavior</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Page </a:t>
            </a:r>
            <a:fld id="{56E643E9-8232-44D4-8A76-E691A7C80D3B}" type="slidenum">
              <a:rPr kumimoji="0" lang="en-US" altLang="en-US" sz="1200" b="0" i="0" u="none" strike="noStrike" kern="1200" cap="none" spc="0" normalizeH="0" baseline="0" noProof="0" smtClean="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266</a:t>
            </a:fld>
            <a:r>
              <a:rPr kumimoji="0" lang="en-US" altLang="en-US" sz="1200" b="0" i="0" u="none" strike="noStrike" kern="1200" cap="none" spc="0" normalizeH="0" baseline="0" noProof="0" dirty="0">
                <a:ln>
                  <a:noFill/>
                </a:ln>
                <a:solidFill>
                  <a:prstClr val="black">
                    <a:lumMod val="65000"/>
                    <a:lumOff val="35000"/>
                  </a:prstClr>
                </a:solidFill>
                <a:effectLst/>
                <a:uLnTx/>
                <a:uFillTx/>
                <a:latin typeface="Whitney-Medium" panose="02000603040000020004" pitchFamily="2" charset="0"/>
                <a:cs typeface="Arial" panose="020B0604020202020204" pitchFamily="34" charset="0"/>
              </a:rPr>
              <a:t> of 25</a:t>
            </a:r>
          </a:p>
        </p:txBody>
      </p:sp>
      <p:sp>
        <p:nvSpPr>
          <p:cNvPr id="5" name="Rectangle 4"/>
          <p:cNvSpPr/>
          <p:nvPr/>
        </p:nvSpPr>
        <p:spPr>
          <a:xfrm>
            <a:off x="0" y="5562600"/>
            <a:ext cx="9144000" cy="990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Open-source tools: </a:t>
            </a:r>
            <a:r>
              <a:rPr kumimoji="0" lang="it-IT" sz="2400" b="1" i="0" u="sng" strike="noStrike" kern="1200" cap="none" spc="0" normalizeH="0" baseline="0" noProof="0" dirty="0">
                <a:ln>
                  <a:noFill/>
                </a:ln>
                <a:solidFill>
                  <a:prstClr val="white"/>
                </a:solidFill>
                <a:effectLst/>
                <a:uLnTx/>
                <a:uFillTx/>
                <a:latin typeface="Adobe Garamond Pro" panose="02020502060506020403" pitchFamily="18" charset="0"/>
                <a:ea typeface="+mn-ea"/>
                <a:cs typeface="+mn-cs"/>
              </a:rPr>
              <a:t>https://github.com/CMU-SAFARI/ramulator</a:t>
            </a:r>
            <a:r>
              <a:rPr kumimoji="0" lang="it-IT" sz="2400" b="1" i="0" u="none" strike="noStrike" kern="1200" cap="none" spc="0" normalizeH="0" baseline="0" noProof="0" dirty="0">
                <a:ln>
                  <a:noFill/>
                </a:ln>
                <a:solidFill>
                  <a:prstClr val="white"/>
                </a:solidFill>
                <a:effectLst/>
                <a:uLnTx/>
                <a:uFillTx/>
                <a:latin typeface="Adobe Garamond Pro Bold" panose="02020702060506020403" pitchFamily="18" charset="0"/>
                <a:ea typeface="+mn-ea"/>
                <a:cs typeface="+mn-cs"/>
              </a:rPr>
              <a:t>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Full paper: </a:t>
            </a:r>
            <a:r>
              <a:rPr kumimoji="0" lang="it-IT" sz="2400" b="1" i="0" u="sng" strike="noStrike" kern="1200" cap="none" spc="0" normalizeH="0" baseline="0" noProof="0" dirty="0">
                <a:ln>
                  <a:noFill/>
                </a:ln>
                <a:solidFill>
                  <a:srgbClr val="FFFF99"/>
                </a:solidFill>
                <a:effectLst/>
                <a:uLnTx/>
                <a:uFillTx/>
                <a:latin typeface="Adobe Garamond Pro" panose="02020502060506020403" pitchFamily="18" charset="0"/>
                <a:ea typeface="+mn-ea"/>
                <a:cs typeface="+mn-cs"/>
              </a:rPr>
              <a:t>https://arxiv.org/pdf/1902.07609</a:t>
            </a:r>
            <a:r>
              <a:rPr kumimoji="0" lang="it-IT" sz="2400" b="1" i="0" u="none" strike="noStrike" kern="1200" cap="none" spc="0" normalizeH="0" baseline="0" noProof="0" dirty="0">
                <a:ln>
                  <a:noFill/>
                </a:ln>
                <a:solidFill>
                  <a:srgbClr val="FFFF99"/>
                </a:solidFill>
                <a:effectLst/>
                <a:uLnTx/>
                <a:uFillTx/>
                <a:latin typeface="Adobe Garamond Pro Bold" panose="02020702060506020403" pitchFamily="18" charset="0"/>
                <a:ea typeface="+mn-ea"/>
                <a:cs typeface="+mn-cs"/>
              </a:rPr>
              <a:t> </a:t>
            </a:r>
          </a:p>
        </p:txBody>
      </p:sp>
    </p:spTree>
    <p:extLst>
      <p:ext uri="{BB962C8B-B14F-4D97-AF65-F5344CB8AC3E}">
        <p14:creationId xmlns:p14="http://schemas.microsoft.com/office/powerpoint/2010/main" val="1856184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11346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46014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1095415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322865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32990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34008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404203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111013358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5817"/>
            <a:ext cx="9144000" cy="2385391"/>
          </a:xfrm>
          <a:prstGeom prst="rect">
            <a:avLst/>
          </a:prstGeom>
        </p:spPr>
      </p:pic>
    </p:spTree>
    <p:extLst>
      <p:ext uri="{BB962C8B-B14F-4D97-AF65-F5344CB8AC3E}">
        <p14:creationId xmlns:p14="http://schemas.microsoft.com/office/powerpoint/2010/main" val="3534024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209258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105490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7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184181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6212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996186685"/>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34" y="4365104"/>
            <a:ext cx="9144000" cy="818866"/>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4139586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37964"/>
            <a:ext cx="9144000" cy="2543364"/>
          </a:xfrm>
          <a:prstGeom prst="rect">
            <a:avLst/>
          </a:prstGeom>
        </p:spPr>
      </p:pic>
    </p:spTree>
    <p:extLst>
      <p:ext uri="{BB962C8B-B14F-4D97-AF65-F5344CB8AC3E}">
        <p14:creationId xmlns:p14="http://schemas.microsoft.com/office/powerpoint/2010/main" val="3093760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887077472"/>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224367"/>
            <a:ext cx="9144000" cy="1724913"/>
          </a:xfrm>
          <a:prstGeom prst="rect">
            <a:avLst/>
          </a:prstGeom>
        </p:spPr>
      </p:pic>
    </p:spTree>
    <p:extLst>
      <p:ext uri="{BB962C8B-B14F-4D97-AF65-F5344CB8AC3E}">
        <p14:creationId xmlns:p14="http://schemas.microsoft.com/office/powerpoint/2010/main" val="350529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80756"/>
            <a:ext cx="9144000" cy="2180492"/>
          </a:xfrm>
          <a:prstGeom prst="rect">
            <a:avLst/>
          </a:prstGeom>
        </p:spPr>
      </p:pic>
    </p:spTree>
    <p:extLst>
      <p:ext uri="{BB962C8B-B14F-4D97-AF65-F5344CB8AC3E}">
        <p14:creationId xmlns:p14="http://schemas.microsoft.com/office/powerpoint/2010/main" val="1459454250"/>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315391"/>
            <a:ext cx="9144000" cy="2497985"/>
          </a:xfrm>
          <a:prstGeom prst="rect">
            <a:avLst/>
          </a:prstGeom>
        </p:spPr>
      </p:pic>
    </p:spTree>
    <p:extLst>
      <p:ext uri="{BB962C8B-B14F-4D97-AF65-F5344CB8AC3E}">
        <p14:creationId xmlns:p14="http://schemas.microsoft.com/office/powerpoint/2010/main" val="379934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653136"/>
            <a:ext cx="9144000" cy="1427408"/>
          </a:xfrm>
          <a:prstGeom prst="rect">
            <a:avLst/>
          </a:prstGeom>
        </p:spPr>
      </p:pic>
    </p:spTree>
    <p:extLst>
      <p:ext uri="{BB962C8B-B14F-4D97-AF65-F5344CB8AC3E}">
        <p14:creationId xmlns:p14="http://schemas.microsoft.com/office/powerpoint/2010/main" val="264116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75535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537180"/>
            <a:ext cx="9144000" cy="908044"/>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526638"/>
            <a:ext cx="9144000" cy="710674"/>
          </a:xfrm>
          <a:prstGeom prst="rect">
            <a:avLst/>
          </a:prstGeom>
        </p:spPr>
      </p:pic>
    </p:spTree>
    <p:extLst>
      <p:ext uri="{BB962C8B-B14F-4D97-AF65-F5344CB8AC3E}">
        <p14:creationId xmlns:p14="http://schemas.microsoft.com/office/powerpoint/2010/main" val="9203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1861418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Memory Scales, It Becomes Unreliable</a:t>
            </a:r>
          </a:p>
        </p:txBody>
      </p:sp>
      <p:sp>
        <p:nvSpPr>
          <p:cNvPr id="3" name="Content Placeholder 2"/>
          <p:cNvSpPr>
            <a:spLocks noGrp="1"/>
          </p:cNvSpPr>
          <p:nvPr>
            <p:ph idx="1"/>
          </p:nvPr>
        </p:nvSpPr>
        <p:spPr>
          <a:xfrm>
            <a:off x="107504" y="908720"/>
            <a:ext cx="9036496" cy="5339680"/>
          </a:xfrm>
        </p:spPr>
        <p:txBody>
          <a:bodyPr/>
          <a:lstStyle/>
          <a:p>
            <a:r>
              <a:rPr lang="en-US" dirty="0">
                <a:solidFill>
                  <a:srgbClr val="FF0000"/>
                </a:solidFill>
              </a:rPr>
              <a:t>Data from all of Facebook’s servers worldwide</a:t>
            </a:r>
          </a:p>
          <a:p>
            <a:r>
              <a:rPr lang="en-US" sz="1800" dirty="0"/>
              <a:t>Meza+, “</a:t>
            </a:r>
            <a:r>
              <a:rPr lang="en-US" sz="1800" dirty="0">
                <a:solidFill>
                  <a:srgbClr val="0000FF"/>
                </a:solidFill>
              </a:rPr>
              <a:t>Revisiting Memory Errors in Large-Scale Production Data Centers</a:t>
            </a:r>
            <a:r>
              <a:rPr lang="en-US" sz="1800" dirty="0"/>
              <a:t>,” DSN’15.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Shape 402"/>
          <p:cNvSpPr/>
          <p:nvPr/>
        </p:nvSpPr>
        <p:spPr>
          <a:xfrm rot="548035">
            <a:off x="6981778" y="2908446"/>
            <a:ext cx="1526103" cy="2358594"/>
          </a:xfrm>
          <a:prstGeom prst="rect">
            <a:avLst/>
          </a:prstGeom>
          <a:solidFill>
            <a:srgbClr val="FFFFFF"/>
          </a:solidFill>
          <a:ln w="25400">
            <a:solidFill/>
            <a:miter lim="400000"/>
          </a:ln>
          <a:effectLst>
            <a:outerShdw blurRad="190500" dist="8455" dir="5400000" rotWithShape="0">
              <a:srgbClr val="000000"/>
            </a:outerShdw>
          </a:effectLst>
          <a:extLst>
            <a:ext uri="{C572A759-6A51-4108-AA02-DFA0A04FC94B}">
              <ma14:wrappingTextBoxFlag xmlns:ma14="http://schemas.microsoft.com/office/mac/drawingml/2011/main" xmlns="" val="1"/>
            </a:ext>
          </a:extLst>
        </p:spPr>
        <p:txBody>
          <a:bodyPr wrap="square" lIns="0" tIns="0" rIns="0" bIns="0" anchor="b">
            <a:spAutoFit/>
          </a:bodyPr>
          <a:lstStyle/>
          <a:p>
            <a:pPr marL="0" marR="0" lvl="0" indent="0" algn="ctr" defTabSz="914400" rtl="0" eaLnBrk="1" fontAlgn="auto" latinLnBrk="0" hangingPunct="1">
              <a:lnSpc>
                <a:spcPct val="80000"/>
              </a:lnSpc>
              <a:spcBef>
                <a:spcPts val="0"/>
              </a:spcBef>
              <a:spcAft>
                <a:spcPts val="0"/>
              </a:spcAft>
              <a:buClrTx/>
              <a:buSzTx/>
              <a:buFontTx/>
              <a:buNone/>
              <a:tabLst/>
              <a:defRPr spc="0">
                <a:solidFill>
                  <a:srgbClr val="000000"/>
                </a:solidFill>
              </a:defRPr>
            </a:pPr>
            <a: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t>Intuition:</a:t>
            </a:r>
            <a:br>
              <a:rPr kumimoji="0" sz="3800" b="0" i="1" u="none" strike="noStrike" kern="1200" cap="none" spc="-38" normalizeH="0" baseline="0" noProof="0" dirty="0">
                <a:ln>
                  <a:noFill/>
                </a:ln>
                <a:solidFill>
                  <a:srgbClr val="405F82"/>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quadratic</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increase in</a:t>
            </a:r>
            <a:b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br>
            <a:r>
              <a:rPr kumimoji="0" sz="3800" b="0" i="1" u="none" strike="noStrike" kern="1200" cap="none" spc="-38" normalizeH="0" baseline="0" noProof="0" dirty="0">
                <a:ln>
                  <a:noFill/>
                </a:ln>
                <a:solidFill>
                  <a:srgbClr val="0000FF"/>
                </a:solidFill>
                <a:effectLst/>
                <a:uLnTx/>
                <a:uFillTx/>
                <a:latin typeface="Garamond"/>
                <a:ea typeface="+mn-ea"/>
                <a:cs typeface="+mn-cs"/>
                <a:sym typeface="Vista Sans OT Medium"/>
              </a:rPr>
              <a:t>capacity</a:t>
            </a:r>
          </a:p>
        </p:txBody>
      </p:sp>
      <p:pic>
        <p:nvPicPr>
          <p:cNvPr id="6" name="Picture 5"/>
          <p:cNvPicPr>
            <a:picLocks noChangeAspect="1"/>
          </p:cNvPicPr>
          <p:nvPr/>
        </p:nvPicPr>
        <p:blipFill>
          <a:blip r:embed="rId2"/>
          <a:stretch>
            <a:fillRect/>
          </a:stretch>
        </p:blipFill>
        <p:spPr>
          <a:xfrm>
            <a:off x="1634751" y="1844824"/>
            <a:ext cx="4953473" cy="4968552"/>
          </a:xfrm>
          <a:prstGeom prst="rect">
            <a:avLst/>
          </a:prstGeom>
        </p:spPr>
      </p:pic>
    </p:spTree>
    <p:extLst>
      <p:ext uri="{BB962C8B-B14F-4D97-AF65-F5344CB8AC3E}">
        <p14:creationId xmlns:p14="http://schemas.microsoft.com/office/powerpoint/2010/main" val="404486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CROW: The Copy Row Substrate</a:t>
            </a:r>
            <a:br>
              <a:rPr lang="en-US" sz="4000" dirty="0"/>
            </a:br>
            <a:r>
              <a:rPr lang="en-US" sz="3000" b="1" dirty="0"/>
              <a:t>[ISCA 2019]</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53230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51DC-D551-413B-9FEB-CA657FBF17D9}"/>
              </a:ext>
            </a:extLst>
          </p:cNvPr>
          <p:cNvSpPr>
            <a:spLocks noGrp="1"/>
          </p:cNvSpPr>
          <p:nvPr>
            <p:ph type="title"/>
          </p:nvPr>
        </p:nvSpPr>
        <p:spPr/>
        <p:txBody>
          <a:bodyPr/>
          <a:lstStyle/>
          <a:p>
            <a:r>
              <a:rPr lang="en-US" dirty="0"/>
              <a:t>Challenges of DRAM Scaling</a:t>
            </a:r>
          </a:p>
        </p:txBody>
      </p:sp>
      <p:pic>
        <p:nvPicPr>
          <p:cNvPr id="17" name="Picture 16">
            <a:extLst>
              <a:ext uri="{FF2B5EF4-FFF2-40B4-BE49-F238E27FC236}">
                <a16:creationId xmlns:a16="http://schemas.microsoft.com/office/drawing/2014/main" id="{57B87E9A-6851-4B1B-90D0-47E088847B0D}"/>
              </a:ext>
            </a:extLst>
          </p:cNvPr>
          <p:cNvPicPr>
            <a:picLocks noChangeAspect="1"/>
          </p:cNvPicPr>
          <p:nvPr/>
        </p:nvPicPr>
        <p:blipFill>
          <a:blip r:embed="rId6"/>
          <a:stretch>
            <a:fillRect/>
          </a:stretch>
        </p:blipFill>
        <p:spPr>
          <a:xfrm rot="5400000">
            <a:off x="394179" y="2569576"/>
            <a:ext cx="1894318" cy="1698770"/>
          </a:xfrm>
          <a:prstGeom prst="rect">
            <a:avLst/>
          </a:prstGeom>
        </p:spPr>
      </p:pic>
      <p:sp>
        <p:nvSpPr>
          <p:cNvPr id="12" name="Rectangle: Rounded Corners 11">
            <a:extLst>
              <a:ext uri="{FF2B5EF4-FFF2-40B4-BE49-F238E27FC236}">
                <a16:creationId xmlns:a16="http://schemas.microsoft.com/office/drawing/2014/main" id="{676D6DDE-0C8E-4FBE-B0C3-E38D485DF6E3}"/>
              </a:ext>
            </a:extLst>
          </p:cNvPr>
          <p:cNvSpPr/>
          <p:nvPr/>
        </p:nvSpPr>
        <p:spPr>
          <a:xfrm>
            <a:off x="3286125" y="1963787"/>
            <a:ext cx="3028952" cy="6286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access latency</a:t>
            </a:r>
          </a:p>
        </p:txBody>
      </p:sp>
      <p:sp>
        <p:nvSpPr>
          <p:cNvPr id="13" name="Rectangle: Rounded Corners 12">
            <a:extLst>
              <a:ext uri="{FF2B5EF4-FFF2-40B4-BE49-F238E27FC236}">
                <a16:creationId xmlns:a16="http://schemas.microsoft.com/office/drawing/2014/main" id="{D3A62491-FFE5-46FB-A945-D135EBAFF416}"/>
              </a:ext>
            </a:extLst>
          </p:cNvPr>
          <p:cNvSpPr/>
          <p:nvPr/>
        </p:nvSpPr>
        <p:spPr>
          <a:xfrm>
            <a:off x="3286125" y="3167670"/>
            <a:ext cx="3571877"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refresh overhead</a:t>
            </a:r>
          </a:p>
        </p:txBody>
      </p:sp>
      <p:sp>
        <p:nvSpPr>
          <p:cNvPr id="11" name="Rectangle: Rounded Corners 10">
            <a:extLst>
              <a:ext uri="{FF2B5EF4-FFF2-40B4-BE49-F238E27FC236}">
                <a16:creationId xmlns:a16="http://schemas.microsoft.com/office/drawing/2014/main" id="{DB9D92D7-A9D5-4F10-A776-6D78F5DB09DD}"/>
              </a:ext>
            </a:extLst>
          </p:cNvPr>
          <p:cNvSpPr/>
          <p:nvPr/>
        </p:nvSpPr>
        <p:spPr>
          <a:xfrm>
            <a:off x="3286125" y="4366119"/>
            <a:ext cx="5572125" cy="5736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C00000"/>
                </a:solidFill>
                <a:effectLst/>
                <a:uLnTx/>
                <a:uFillTx/>
                <a:latin typeface="Cambria"/>
                <a:ea typeface="+mn-ea"/>
                <a:cs typeface="+mn-cs"/>
              </a:rPr>
              <a:t>exposure to vulnerabilities</a:t>
            </a:r>
          </a:p>
        </p:txBody>
      </p:sp>
      <p:sp>
        <p:nvSpPr>
          <p:cNvPr id="18" name="Oval 17">
            <a:extLst>
              <a:ext uri="{FF2B5EF4-FFF2-40B4-BE49-F238E27FC236}">
                <a16:creationId xmlns:a16="http://schemas.microsoft.com/office/drawing/2014/main" id="{8C2D9EBD-2DD0-45E4-9ECB-9CC1709DB61A}"/>
              </a:ext>
            </a:extLst>
          </p:cNvPr>
          <p:cNvSpPr/>
          <p:nvPr/>
        </p:nvSpPr>
        <p:spPr>
          <a:xfrm>
            <a:off x="2773319" y="2044457"/>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1</a:t>
            </a:r>
          </a:p>
        </p:txBody>
      </p:sp>
      <p:sp>
        <p:nvSpPr>
          <p:cNvPr id="19" name="Oval 18">
            <a:extLst>
              <a:ext uri="{FF2B5EF4-FFF2-40B4-BE49-F238E27FC236}">
                <a16:creationId xmlns:a16="http://schemas.microsoft.com/office/drawing/2014/main" id="{D8B7D59D-95A3-4B6F-9A7A-4636B842C6B9}"/>
              </a:ext>
            </a:extLst>
          </p:cNvPr>
          <p:cNvSpPr/>
          <p:nvPr/>
        </p:nvSpPr>
        <p:spPr>
          <a:xfrm>
            <a:off x="2773319" y="3231028"/>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2</a:t>
            </a:r>
          </a:p>
        </p:txBody>
      </p:sp>
      <p:sp>
        <p:nvSpPr>
          <p:cNvPr id="20" name="Oval 19">
            <a:extLst>
              <a:ext uri="{FF2B5EF4-FFF2-40B4-BE49-F238E27FC236}">
                <a16:creationId xmlns:a16="http://schemas.microsoft.com/office/drawing/2014/main" id="{EF37814C-C4C5-4D5B-9FE2-4A552A87CD12}"/>
              </a:ext>
            </a:extLst>
          </p:cNvPr>
          <p:cNvSpPr/>
          <p:nvPr/>
        </p:nvSpPr>
        <p:spPr>
          <a:xfrm>
            <a:off x="2773319" y="4438844"/>
            <a:ext cx="571500" cy="52223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mbria"/>
                <a:ea typeface="+mn-ea"/>
                <a:cs typeface="+mn-cs"/>
              </a:rPr>
              <a:t>3</a:t>
            </a:r>
          </a:p>
        </p:txBody>
      </p:sp>
      <p:pic>
        <p:nvPicPr>
          <p:cNvPr id="7" name="Audio 6">
            <a:hlinkClick r:id="" action="ppaction://media"/>
            <a:extLst>
              <a:ext uri="{FF2B5EF4-FFF2-40B4-BE49-F238E27FC236}">
                <a16:creationId xmlns:a16="http://schemas.microsoft.com/office/drawing/2014/main" id="{8371475C-71B7-4F07-93F6-1D420758E8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46673454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12" grpId="0"/>
      <p:bldP spid="13" grpId="0"/>
      <p:bldP spid="11" grpId="0"/>
      <p:bldP spid="18" grpId="0" animBg="1"/>
      <p:bldP spid="19" grpId="0" animBg="1"/>
      <p:bldP spid="20"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D7BE23F-79DC-4C56-8FB8-C21A2B23FDD8}"/>
              </a:ext>
            </a:extLst>
          </p:cNvPr>
          <p:cNvSpPr/>
          <p:nvPr/>
        </p:nvSpPr>
        <p:spPr>
          <a:xfrm>
            <a:off x="4347031" y="2384741"/>
            <a:ext cx="2656376" cy="35494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22" name="Picture 21">
            <a:extLst>
              <a:ext uri="{FF2B5EF4-FFF2-40B4-BE49-F238E27FC236}">
                <a16:creationId xmlns:a16="http://schemas.microsoft.com/office/drawing/2014/main" id="{8796DADF-41E0-4565-9CF7-B1CCA3734B0B}"/>
              </a:ext>
            </a:extLst>
          </p:cNvPr>
          <p:cNvPicPr>
            <a:picLocks noChangeAspect="1"/>
          </p:cNvPicPr>
          <p:nvPr/>
        </p:nvPicPr>
        <p:blipFill>
          <a:blip r:embed="rId6"/>
          <a:stretch>
            <a:fillRect/>
          </a:stretch>
        </p:blipFill>
        <p:spPr>
          <a:xfrm>
            <a:off x="3624729" y="2364601"/>
            <a:ext cx="3598597" cy="2778900"/>
          </a:xfrm>
          <a:prstGeom prst="rect">
            <a:avLst/>
          </a:prstGeom>
        </p:spPr>
      </p:pic>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Conventional DRAM</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7"/>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104460"/>
            <a:ext cx="1433211" cy="82502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4" y="3062186"/>
            <a:ext cx="1654436" cy="195396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Arrow: Curved Right 49">
            <a:extLst>
              <a:ext uri="{FF2B5EF4-FFF2-40B4-BE49-F238E27FC236}">
                <a16:creationId xmlns:a16="http://schemas.microsoft.com/office/drawing/2014/main" id="{1AA08664-CAC0-42EE-85D0-375C9589B3A6}"/>
              </a:ext>
            </a:extLst>
          </p:cNvPr>
          <p:cNvSpPr/>
          <p:nvPr/>
        </p:nvSpPr>
        <p:spPr>
          <a:xfrm rot="10800000" flipV="1">
            <a:off x="7103963" y="2493228"/>
            <a:ext cx="587615" cy="2469616"/>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51" name="Picture 50">
            <a:extLst>
              <a:ext uri="{FF2B5EF4-FFF2-40B4-BE49-F238E27FC236}">
                <a16:creationId xmlns:a16="http://schemas.microsoft.com/office/drawing/2014/main" id="{C474A0E5-B23E-46A5-9422-B9A9569DDE5B}"/>
              </a:ext>
            </a:extLst>
          </p:cNvPr>
          <p:cNvPicPr>
            <a:picLocks noChangeAspect="1"/>
          </p:cNvPicPr>
          <p:nvPr/>
        </p:nvPicPr>
        <p:blipFill>
          <a:blip r:embed="rId8"/>
          <a:stretch>
            <a:fillRect/>
          </a:stretch>
        </p:blipFill>
        <p:spPr>
          <a:xfrm>
            <a:off x="4377981" y="4561618"/>
            <a:ext cx="2836663" cy="573366"/>
          </a:xfrm>
          <a:prstGeom prst="rect">
            <a:avLst/>
          </a:prstGeom>
        </p:spPr>
      </p:pic>
      <p:pic>
        <p:nvPicPr>
          <p:cNvPr id="3" name="Audio 2">
            <a:hlinkClick r:id="" action="ppaction://media"/>
            <a:extLst>
              <a:ext uri="{FF2B5EF4-FFF2-40B4-BE49-F238E27FC236}">
                <a16:creationId xmlns:a16="http://schemas.microsoft.com/office/drawing/2014/main" id="{71D38825-23C9-4764-8233-00BB3B45BA1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206656430"/>
      </p:ext>
    </p:extLst>
  </p:cSld>
  <p:clrMapOvr>
    <a:masterClrMapping/>
  </p:clrMapOvr>
  <mc:AlternateContent xmlns:mc="http://schemas.openxmlformats.org/markup-compatibility/2006" xmlns:p14="http://schemas.microsoft.com/office/powerpoint/2010/main">
    <mc:Choice Requires="p14">
      <p:transition p14:dur="0" advTm="16344"/>
    </mc:Choice>
    <mc:Fallback xmlns="">
      <p:transition advTm="16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1000"/>
                                        <p:tgtEl>
                                          <p:spTgt spid="5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bldLst>
      <p:bldP spid="49" grpId="0" animBg="1"/>
      <p:bldP spid="48" grpId="0" animBg="1"/>
      <p:bldP spid="50"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AF598E7-770A-4F10-BF81-7AD88E6FF7D7}"/>
              </a:ext>
            </a:extLst>
          </p:cNvPr>
          <p:cNvSpPr/>
          <p:nvPr/>
        </p:nvSpPr>
        <p:spPr>
          <a:xfrm>
            <a:off x="4343400" y="2376060"/>
            <a:ext cx="2601907"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9" name="Rectangle: Rounded Corners 28">
            <a:extLst>
              <a:ext uri="{FF2B5EF4-FFF2-40B4-BE49-F238E27FC236}">
                <a16:creationId xmlns:a16="http://schemas.microsoft.com/office/drawing/2014/main" id="{7A071AD6-1DF8-4A0A-AB5B-C1FCD44BDA16}"/>
              </a:ext>
            </a:extLst>
          </p:cNvPr>
          <p:cNvSpPr/>
          <p:nvPr/>
        </p:nvSpPr>
        <p:spPr>
          <a:xfrm>
            <a:off x="4355342" y="3814636"/>
            <a:ext cx="2589964" cy="39617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57939" y="4180012"/>
            <a:ext cx="3791840" cy="1420688"/>
          </a:xfrm>
        </p:spPr>
        <p:txBody>
          <a:bodyPr anchor="ctr">
            <a:normAutofit/>
          </a:bodyPr>
          <a:lstStyle/>
          <a:p>
            <a:pPr marL="0" indent="0" algn="ctr">
              <a:buNone/>
            </a:pPr>
            <a:r>
              <a:rPr lang="en-US" sz="2400" b="1" dirty="0">
                <a:solidFill>
                  <a:schemeClr val="accent6">
                    <a:lumMod val="75000"/>
                  </a:schemeClr>
                </a:solidFill>
              </a:rPr>
              <a:t>Row copy </a:t>
            </a:r>
          </a:p>
          <a:p>
            <a:pPr marL="0" indent="0" algn="ctr">
              <a:buNone/>
            </a:pPr>
            <a:r>
              <a:rPr lang="en-US" sz="2400" b="1" dirty="0">
                <a:solidFill>
                  <a:schemeClr val="accent4">
                    <a:lumMod val="75000"/>
                  </a:schemeClr>
                </a:solidFill>
              </a:rPr>
              <a:t>Multiple row activation</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Copy Row DRAM (CROW)</a:t>
            </a:r>
          </a:p>
        </p:txBody>
      </p:sp>
      <p:grpSp>
        <p:nvGrpSpPr>
          <p:cNvPr id="44" name="Group 43">
            <a:extLst>
              <a:ext uri="{FF2B5EF4-FFF2-40B4-BE49-F238E27FC236}">
                <a16:creationId xmlns:a16="http://schemas.microsoft.com/office/drawing/2014/main" id="{40E68744-FE93-40C7-B785-406440C119C2}"/>
              </a:ext>
            </a:extLst>
          </p:cNvPr>
          <p:cNvGrpSpPr/>
          <p:nvPr/>
        </p:nvGrpSpPr>
        <p:grpSpPr>
          <a:xfrm>
            <a:off x="3634760" y="1811849"/>
            <a:ext cx="3365016" cy="500901"/>
            <a:chOff x="6553200" y="1802030"/>
            <a:chExt cx="2971800" cy="445280"/>
          </a:xfrm>
        </p:grpSpPr>
        <p:sp>
          <p:nvSpPr>
            <p:cNvPr id="45" name="TextBox 44">
              <a:extLst>
                <a:ext uri="{FF2B5EF4-FFF2-40B4-BE49-F238E27FC236}">
                  <a16:creationId xmlns:a16="http://schemas.microsoft.com/office/drawing/2014/main" id="{45A04786-00BE-41ED-959B-962BE3EA03E2}"/>
                </a:ext>
              </a:extLst>
            </p:cNvPr>
            <p:cNvSpPr txBox="1"/>
            <p:nvPr/>
          </p:nvSpPr>
          <p:spPr>
            <a:xfrm>
              <a:off x="6733696" y="1802030"/>
              <a:ext cx="2743200" cy="410401"/>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mn-cs"/>
                </a:rPr>
                <a:t>DRAM Subarray</a:t>
              </a:r>
            </a:p>
          </p:txBody>
        </p:sp>
        <p:cxnSp>
          <p:nvCxnSpPr>
            <p:cNvPr id="46" name="Straight Connector 45">
              <a:extLst>
                <a:ext uri="{FF2B5EF4-FFF2-40B4-BE49-F238E27FC236}">
                  <a16:creationId xmlns:a16="http://schemas.microsoft.com/office/drawing/2014/main" id="{EE6F68E0-95FA-4599-A149-66EF8DB3DF8F}"/>
                </a:ext>
              </a:extLst>
            </p:cNvPr>
            <p:cNvCxnSpPr>
              <a:cxnSpLocks/>
            </p:cNvCxnSpPr>
            <p:nvPr/>
          </p:nvCxnSpPr>
          <p:spPr>
            <a:xfrm>
              <a:off x="6553200" y="2247310"/>
              <a:ext cx="2971800" cy="0"/>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pic>
        <p:nvPicPr>
          <p:cNvPr id="47" name="Picture 46" descr="dram chip">
            <a:extLst>
              <a:ext uri="{FF2B5EF4-FFF2-40B4-BE49-F238E27FC236}">
                <a16:creationId xmlns:a16="http://schemas.microsoft.com/office/drawing/2014/main" id="{62EAB8B8-C73E-40F1-89DA-0393CF9D36B8}"/>
              </a:ext>
            </a:extLst>
          </p:cNvPr>
          <p:cNvPicPr>
            <a:picLocks noChangeAspect="1"/>
          </p:cNvPicPr>
          <p:nvPr/>
        </p:nvPicPr>
        <p:blipFill>
          <a:blip r:embed="rId6"/>
          <a:stretch>
            <a:fillRect/>
          </a:stretch>
        </p:blipFill>
        <p:spPr>
          <a:xfrm rot="5400000">
            <a:off x="963856" y="2635315"/>
            <a:ext cx="1299548" cy="1165397"/>
          </a:xfrm>
          <a:prstGeom prst="rect">
            <a:avLst/>
          </a:prstGeom>
        </p:spPr>
      </p:pic>
      <p:cxnSp>
        <p:nvCxnSpPr>
          <p:cNvPr id="58" name="Straight Connector 57">
            <a:extLst>
              <a:ext uri="{FF2B5EF4-FFF2-40B4-BE49-F238E27FC236}">
                <a16:creationId xmlns:a16="http://schemas.microsoft.com/office/drawing/2014/main" id="{34AF0BAA-AC9E-4FCE-AC4A-4B9187B910B0}"/>
              </a:ext>
            </a:extLst>
          </p:cNvPr>
          <p:cNvCxnSpPr>
            <a:cxnSpLocks/>
          </p:cNvCxnSpPr>
          <p:nvPr/>
        </p:nvCxnSpPr>
        <p:spPr>
          <a:xfrm flipV="1">
            <a:off x="1881489" y="2476016"/>
            <a:ext cx="948446" cy="45346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1C2672-DEC4-49AB-B48C-69810FCD59E9}"/>
              </a:ext>
            </a:extLst>
          </p:cNvPr>
          <p:cNvCxnSpPr>
            <a:cxnSpLocks/>
          </p:cNvCxnSpPr>
          <p:nvPr/>
        </p:nvCxnSpPr>
        <p:spPr>
          <a:xfrm>
            <a:off x="1888865" y="3062186"/>
            <a:ext cx="1097033" cy="137856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EFDD33A-09E3-448C-A5A2-619991DB4404}"/>
              </a:ext>
            </a:extLst>
          </p:cNvPr>
          <p:cNvSpPr/>
          <p:nvPr/>
        </p:nvSpPr>
        <p:spPr>
          <a:xfrm>
            <a:off x="1880381" y="2929483"/>
            <a:ext cx="114300" cy="132704"/>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grpSp>
        <p:nvGrpSpPr>
          <p:cNvPr id="6" name="Group 5">
            <a:extLst>
              <a:ext uri="{FF2B5EF4-FFF2-40B4-BE49-F238E27FC236}">
                <a16:creationId xmlns:a16="http://schemas.microsoft.com/office/drawing/2014/main" id="{C8002DB3-EFAC-4FE6-A78A-AFE6936446A3}"/>
              </a:ext>
            </a:extLst>
          </p:cNvPr>
          <p:cNvGrpSpPr/>
          <p:nvPr/>
        </p:nvGrpSpPr>
        <p:grpSpPr>
          <a:xfrm>
            <a:off x="5314950" y="5016149"/>
            <a:ext cx="1941643" cy="721932"/>
            <a:chOff x="8310014" y="5351857"/>
            <a:chExt cx="2588857" cy="962576"/>
          </a:xfrm>
        </p:grpSpPr>
        <p:sp>
          <p:nvSpPr>
            <p:cNvPr id="5" name="TextBox 4">
              <a:extLst>
                <a:ext uri="{FF2B5EF4-FFF2-40B4-BE49-F238E27FC236}">
                  <a16:creationId xmlns:a16="http://schemas.microsoft.com/office/drawing/2014/main" id="{53891E08-2BCF-4756-9EA1-DEE1AD114C4D}"/>
                </a:ext>
              </a:extLst>
            </p:cNvPr>
            <p:cNvSpPr txBox="1"/>
            <p:nvPr/>
          </p:nvSpPr>
          <p:spPr>
            <a:xfrm>
              <a:off x="8310014" y="5760436"/>
              <a:ext cx="2588857" cy="55399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prstClr val="black"/>
                  </a:solidFill>
                  <a:effectLst/>
                  <a:uLnTx/>
                  <a:uFillTx/>
                  <a:latin typeface="Cambria"/>
                  <a:ea typeface="+mn-ea"/>
                  <a:cs typeface="+mn-cs"/>
                </a:rPr>
                <a:t>sense amplifier</a:t>
              </a:r>
            </a:p>
          </p:txBody>
        </p:sp>
        <p:cxnSp>
          <p:nvCxnSpPr>
            <p:cNvPr id="7" name="Straight Arrow Connector 6">
              <a:extLst>
                <a:ext uri="{FF2B5EF4-FFF2-40B4-BE49-F238E27FC236}">
                  <a16:creationId xmlns:a16="http://schemas.microsoft.com/office/drawing/2014/main" id="{E3ED6901-BB5C-4E9D-9351-065CEE0831EC}"/>
                </a:ext>
              </a:extLst>
            </p:cNvPr>
            <p:cNvCxnSpPr>
              <a:cxnSpLocks/>
            </p:cNvCxnSpPr>
            <p:nvPr/>
          </p:nvCxnSpPr>
          <p:spPr>
            <a:xfrm>
              <a:off x="9260409" y="5351857"/>
              <a:ext cx="342734" cy="5282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2DB1B42A-712C-485E-B393-A75DC275E3A7}"/>
              </a:ext>
            </a:extLst>
          </p:cNvPr>
          <p:cNvPicPr>
            <a:picLocks noChangeAspect="1"/>
          </p:cNvPicPr>
          <p:nvPr/>
        </p:nvPicPr>
        <p:blipFill>
          <a:blip r:embed="rId7"/>
          <a:stretch>
            <a:fillRect/>
          </a:stretch>
        </p:blipFill>
        <p:spPr>
          <a:xfrm>
            <a:off x="3594480" y="2352287"/>
            <a:ext cx="5273016" cy="2764492"/>
          </a:xfrm>
          <a:prstGeom prst="rect">
            <a:avLst/>
          </a:prstGeom>
        </p:spPr>
      </p:pic>
      <p:pic>
        <p:nvPicPr>
          <p:cNvPr id="11" name="Picture 10">
            <a:extLst>
              <a:ext uri="{FF2B5EF4-FFF2-40B4-BE49-F238E27FC236}">
                <a16:creationId xmlns:a16="http://schemas.microsoft.com/office/drawing/2014/main" id="{8AB82628-B067-4F26-8B62-543DC674C207}"/>
              </a:ext>
            </a:extLst>
          </p:cNvPr>
          <p:cNvPicPr>
            <a:picLocks noChangeAspect="1"/>
          </p:cNvPicPr>
          <p:nvPr/>
        </p:nvPicPr>
        <p:blipFill>
          <a:blip r:embed="rId8"/>
          <a:stretch>
            <a:fillRect/>
          </a:stretch>
        </p:blipFill>
        <p:spPr>
          <a:xfrm>
            <a:off x="4352748" y="4526893"/>
            <a:ext cx="2836663" cy="573366"/>
          </a:xfrm>
          <a:prstGeom prst="rect">
            <a:avLst/>
          </a:prstGeom>
        </p:spPr>
      </p:pic>
      <p:pic>
        <p:nvPicPr>
          <p:cNvPr id="31" name="Picture 30">
            <a:extLst>
              <a:ext uri="{FF2B5EF4-FFF2-40B4-BE49-F238E27FC236}">
                <a16:creationId xmlns:a16="http://schemas.microsoft.com/office/drawing/2014/main" id="{81F74D26-9827-45F5-A093-D51DA0C83A86}"/>
              </a:ext>
            </a:extLst>
          </p:cNvPr>
          <p:cNvPicPr>
            <a:picLocks noChangeAspect="1"/>
          </p:cNvPicPr>
          <p:nvPr/>
        </p:nvPicPr>
        <p:blipFill>
          <a:blip r:embed="rId9"/>
          <a:stretch>
            <a:fillRect/>
          </a:stretch>
        </p:blipFill>
        <p:spPr>
          <a:xfrm>
            <a:off x="4356107" y="4525136"/>
            <a:ext cx="2833304" cy="578157"/>
          </a:xfrm>
          <a:prstGeom prst="rect">
            <a:avLst/>
          </a:prstGeom>
        </p:spPr>
      </p:pic>
      <p:sp>
        <p:nvSpPr>
          <p:cNvPr id="32" name="Arrow: Curved Right 31">
            <a:extLst>
              <a:ext uri="{FF2B5EF4-FFF2-40B4-BE49-F238E27FC236}">
                <a16:creationId xmlns:a16="http://schemas.microsoft.com/office/drawing/2014/main" id="{26817674-AB8E-43EF-AC02-82C1992F0141}"/>
              </a:ext>
            </a:extLst>
          </p:cNvPr>
          <p:cNvSpPr/>
          <p:nvPr/>
        </p:nvSpPr>
        <p:spPr>
          <a:xfrm>
            <a:off x="2917770" y="2476016"/>
            <a:ext cx="1402090" cy="2570135"/>
          </a:xfrm>
          <a:prstGeom prst="curvedRightArrow">
            <a:avLst>
              <a:gd name="adj1" fmla="val 10894"/>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3" name="Arrow: Curved Right 32">
            <a:extLst>
              <a:ext uri="{FF2B5EF4-FFF2-40B4-BE49-F238E27FC236}">
                <a16:creationId xmlns:a16="http://schemas.microsoft.com/office/drawing/2014/main" id="{86DD6392-22AC-4886-939A-F19A5918FA09}"/>
              </a:ext>
            </a:extLst>
          </p:cNvPr>
          <p:cNvSpPr/>
          <p:nvPr/>
        </p:nvSpPr>
        <p:spPr>
          <a:xfrm rot="10564546">
            <a:off x="7062592" y="3894263"/>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39" name="Arrow: Curved Right 38">
            <a:extLst>
              <a:ext uri="{FF2B5EF4-FFF2-40B4-BE49-F238E27FC236}">
                <a16:creationId xmlns:a16="http://schemas.microsoft.com/office/drawing/2014/main" id="{501B0FE9-E819-4304-A48C-C994C6FFB88F}"/>
              </a:ext>
            </a:extLst>
          </p:cNvPr>
          <p:cNvSpPr/>
          <p:nvPr/>
        </p:nvSpPr>
        <p:spPr>
          <a:xfrm>
            <a:off x="2884161" y="2470576"/>
            <a:ext cx="1402090" cy="2359666"/>
          </a:xfrm>
          <a:prstGeom prst="curvedRightArrow">
            <a:avLst>
              <a:gd name="adj1" fmla="val 9242"/>
              <a:gd name="adj2" fmla="val 16070"/>
              <a:gd name="adj3" fmla="val 1112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40" name="Arrow: Curved Right 39">
            <a:extLst>
              <a:ext uri="{FF2B5EF4-FFF2-40B4-BE49-F238E27FC236}">
                <a16:creationId xmlns:a16="http://schemas.microsoft.com/office/drawing/2014/main" id="{CDB89385-FB56-420A-BC10-AA2D8A9443E4}"/>
              </a:ext>
            </a:extLst>
          </p:cNvPr>
          <p:cNvSpPr/>
          <p:nvPr/>
        </p:nvSpPr>
        <p:spPr>
          <a:xfrm>
            <a:off x="2884161" y="3943351"/>
            <a:ext cx="1402090" cy="1083569"/>
          </a:xfrm>
          <a:prstGeom prst="curvedRightArrow">
            <a:avLst>
              <a:gd name="adj1" fmla="val 9822"/>
              <a:gd name="adj2" fmla="val 18401"/>
              <a:gd name="adj3" fmla="val 1580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8" name="Audio 7">
            <a:hlinkClick r:id="" action="ppaction://media"/>
            <a:extLst>
              <a:ext uri="{FF2B5EF4-FFF2-40B4-BE49-F238E27FC236}">
                <a16:creationId xmlns:a16="http://schemas.microsoft.com/office/drawing/2014/main" id="{EC6943C6-81C8-4516-BA84-AFBF5EB2FC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845281038"/>
      </p:ext>
    </p:extLst>
  </p:cSld>
  <p:clrMapOvr>
    <a:masterClrMapping/>
  </p:clrMapOvr>
  <mc:AlternateContent xmlns:mc="http://schemas.openxmlformats.org/markup-compatibility/2006" xmlns:p14="http://schemas.microsoft.com/office/powerpoint/2010/main">
    <mc:Choice Requires="p14">
      <p:transition p14:dur="10" advTm="46607"/>
    </mc:Choice>
    <mc:Fallback xmlns="">
      <p:transition advTm="4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par>
                                <p:cTn id="37" presetID="10" presetClass="exit" presetSubtype="0" fill="hold" grpId="1" nodeType="with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1" presetClass="emph" presetSubtype="2" fill="hold" nodeType="afterEffect">
                                  <p:stCondLst>
                                    <p:cond delay="0"/>
                                  </p:stCondLst>
                                  <p:childTnLst>
                                    <p:animClr clrSpc="rgb" dir="cw">
                                      <p:cBhvr>
                                        <p:cTn id="54" dur="100" fill="hold"/>
                                        <p:tgtEl>
                                          <p:spTgt spid="29"/>
                                        </p:tgtEl>
                                        <p:attrNameLst>
                                          <p:attrName>fillcolor</p:attrName>
                                        </p:attrNameLst>
                                      </p:cBhvr>
                                      <p:to>
                                        <a:srgbClr val="FFD965"/>
                                      </p:to>
                                    </p:animClr>
                                    <p:set>
                                      <p:cBhvr>
                                        <p:cTn id="55" dur="100" fill="hold"/>
                                        <p:tgtEl>
                                          <p:spTgt spid="29"/>
                                        </p:tgtEl>
                                        <p:attrNameLst>
                                          <p:attrName>fill.type</p:attrName>
                                        </p:attrNameLst>
                                      </p:cBhvr>
                                      <p:to>
                                        <p:strVal val="solid"/>
                                      </p:to>
                                    </p:set>
                                    <p:set>
                                      <p:cBhvr>
                                        <p:cTn id="56" dur="100" fill="hold"/>
                                        <p:tgtEl>
                                          <p:spTgt spid="2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100" fill="hold"/>
                                        <p:tgtEl>
                                          <p:spTgt spid="28"/>
                                        </p:tgtEl>
                                        <p:attrNameLst>
                                          <p:attrName>fillcolor</p:attrName>
                                        </p:attrNameLst>
                                      </p:cBhvr>
                                      <p:to>
                                        <a:srgbClr val="FFD965"/>
                                      </p:to>
                                    </p:animClr>
                                    <p:set>
                                      <p:cBhvr>
                                        <p:cTn id="59" dur="100" fill="hold"/>
                                        <p:tgtEl>
                                          <p:spTgt spid="28"/>
                                        </p:tgtEl>
                                        <p:attrNameLst>
                                          <p:attrName>fill.type</p:attrName>
                                        </p:attrNameLst>
                                      </p:cBhvr>
                                      <p:to>
                                        <p:strVal val="solid"/>
                                      </p:to>
                                    </p:set>
                                    <p:set>
                                      <p:cBhvr>
                                        <p:cTn id="60" dur="100" fill="hold"/>
                                        <p:tgtEl>
                                          <p:spTgt spid="28"/>
                                        </p:tgtEl>
                                        <p:attrNameLst>
                                          <p:attrName>fill.on</p:attrName>
                                        </p:attrNameLst>
                                      </p:cBhvr>
                                      <p:to>
                                        <p:strVal val="true"/>
                                      </p:to>
                                    </p:set>
                                  </p:childTnLst>
                                </p:cTn>
                              </p:par>
                            </p:childTnLst>
                          </p:cTn>
                        </p:par>
                        <p:par>
                          <p:cTn id="61" fill="hold">
                            <p:stCondLst>
                              <p:cond delay="600"/>
                            </p:stCondLst>
                            <p:childTnLst>
                              <p:par>
                                <p:cTn id="62" presetID="10" presetClass="entr" presetSubtype="0" fill="hold" grpId="2"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0"/>
                                        <p:tgtEl>
                                          <p:spTgt spid="4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childTnLst>
                                </p:cTn>
                              </p:par>
                            </p:childTnLst>
                          </p:cTn>
                        </p:par>
                        <p:par>
                          <p:cTn id="75" fill="hold">
                            <p:stCondLst>
                              <p:cond delay="26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8" grpId="2" animBg="1"/>
      <p:bldP spid="29" grpId="0" animBg="1"/>
      <p:bldP spid="29" grpId="1" animBg="1"/>
      <p:bldP spid="29" grpId="2" animBg="1"/>
      <p:bldP spid="3" grpId="0" uiExpand="1" build="p"/>
      <p:bldP spid="32" grpId="0" animBg="1"/>
      <p:bldP spid="32" grpId="1" animBg="1"/>
      <p:bldP spid="33" grpId="0" animBg="1"/>
      <p:bldP spid="33" grpId="1" animBg="1"/>
      <p:bldP spid="39" grpId="0" animBg="1"/>
      <p:bldP spid="40"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F37C3FB5-B2CA-4136-B3F0-F2FD8B4F497D}"/>
              </a:ext>
            </a:extLst>
          </p:cNvPr>
          <p:cNvSpPr/>
          <p:nvPr/>
        </p:nvSpPr>
        <p:spPr>
          <a:xfrm>
            <a:off x="6065466" y="1888873"/>
            <a:ext cx="2293679" cy="355118"/>
          </a:xfrm>
          <a:prstGeom prst="roundRect">
            <a:avLst/>
          </a:prstGeom>
          <a:solidFill>
            <a:srgbClr val="F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28" name="Rectangle: Rounded Corners 27">
            <a:extLst>
              <a:ext uri="{FF2B5EF4-FFF2-40B4-BE49-F238E27FC236}">
                <a16:creationId xmlns:a16="http://schemas.microsoft.com/office/drawing/2014/main" id="{79B6DEFA-15DE-40F6-8100-26A76B3CACAA}"/>
              </a:ext>
            </a:extLst>
          </p:cNvPr>
          <p:cNvSpPr/>
          <p:nvPr/>
        </p:nvSpPr>
        <p:spPr>
          <a:xfrm>
            <a:off x="6068684" y="2840980"/>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171450" y="1657350"/>
            <a:ext cx="8686800" cy="3738893"/>
          </a:xfrm>
        </p:spPr>
        <p:txBody>
          <a:bodyPr anchor="ctr">
            <a:normAutofit/>
          </a:bodyPr>
          <a:lstStyle/>
          <a:p>
            <a:pPr>
              <a:buFont typeface="Wingdings" panose="05000000000000000000" pitchFamily="2" charset="2"/>
              <a:buChar char="Ø"/>
            </a:pPr>
            <a:r>
              <a:rPr lang="en-US" sz="3300" b="1" dirty="0">
                <a:solidFill>
                  <a:srgbClr val="FF0066"/>
                </a:solidFill>
              </a:rPr>
              <a:t>CROW-cache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a:t>
            </a:r>
            <a:r>
              <a:rPr lang="en-US" sz="3000" i="1" dirty="0">
                <a:latin typeface="Cambria" panose="02040503050406030204" pitchFamily="18" charset="0"/>
                <a:ea typeface="Cambria" panose="02040503050406030204" pitchFamily="18" charset="0"/>
              </a:rPr>
              <a:t>access latency</a:t>
            </a:r>
            <a:endParaRPr lang="en-US" sz="3000" i="1" dirty="0"/>
          </a:p>
          <a:p>
            <a:pPr marL="342900" lvl="1" indent="0">
              <a:buNone/>
            </a:pPr>
            <a:endParaRPr lang="en-US" sz="3000" b="1" dirty="0">
              <a:solidFill>
                <a:srgbClr val="FF0066"/>
              </a:solidFill>
            </a:endParaRPr>
          </a:p>
          <a:p>
            <a:pPr>
              <a:buFont typeface="Wingdings" panose="05000000000000000000" pitchFamily="2" charset="2"/>
              <a:buChar char="Ø"/>
            </a:pPr>
            <a:r>
              <a:rPr lang="en-US" sz="3300" b="1" dirty="0">
                <a:solidFill>
                  <a:srgbClr val="FF0066"/>
                </a:solidFill>
              </a:rPr>
              <a:t>CROW-ref </a:t>
            </a:r>
            <a:endParaRPr lang="en-US" sz="3300" dirty="0">
              <a:latin typeface="Cambria" panose="02040503050406030204" pitchFamily="18" charset="0"/>
              <a:ea typeface="Cambria" panose="02040503050406030204" pitchFamily="18" charset="0"/>
            </a:endParaRPr>
          </a:p>
          <a:p>
            <a:pPr lvl="1">
              <a:buFont typeface="Wingdings" panose="05000000000000000000" pitchFamily="2" charset="2"/>
              <a:buChar char="ü"/>
            </a:pPr>
            <a:r>
              <a:rPr lang="en-US" sz="3000" dirty="0">
                <a:latin typeface="Cambria" panose="02040503050406030204" pitchFamily="18" charset="0"/>
                <a:ea typeface="Cambria" panose="02040503050406030204" pitchFamily="18" charset="0"/>
              </a:rPr>
              <a:t>reduces DRAM </a:t>
            </a:r>
            <a:r>
              <a:rPr lang="en-US" sz="3000" i="1" dirty="0">
                <a:latin typeface="Cambria" panose="02040503050406030204" pitchFamily="18" charset="0"/>
                <a:ea typeface="Cambria" panose="02040503050406030204" pitchFamily="18" charset="0"/>
              </a:rPr>
              <a:t>refresh overhead</a:t>
            </a:r>
            <a:endParaRPr lang="en-US" sz="3000" i="1" dirty="0"/>
          </a:p>
          <a:p>
            <a:pPr marL="342900" lvl="1" indent="0">
              <a:buNone/>
            </a:pPr>
            <a:endParaRPr lang="en-US" sz="3000" dirty="0">
              <a:solidFill>
                <a:schemeClr val="tx1">
                  <a:lumMod val="50000"/>
                  <a:lumOff val="50000"/>
                </a:schemeClr>
              </a:solidFill>
            </a:endParaRPr>
          </a:p>
          <a:p>
            <a:pPr>
              <a:buFont typeface="Wingdings" panose="05000000000000000000" pitchFamily="2" charset="2"/>
              <a:buChar char="Ø"/>
            </a:pPr>
            <a:r>
              <a:rPr lang="en-US" sz="3000" dirty="0"/>
              <a:t>A mechanism for protecting against </a:t>
            </a:r>
            <a:r>
              <a:rPr lang="en-US" sz="3000" i="1" dirty="0" err="1"/>
              <a:t>RowHammer</a:t>
            </a:r>
            <a:endParaRPr lang="en-US" sz="3300" i="1" dirty="0"/>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Use Cases of CROW</a:t>
            </a:r>
          </a:p>
        </p:txBody>
      </p:sp>
      <p:sp>
        <p:nvSpPr>
          <p:cNvPr id="5" name="Rectangle: Rounded Corners 4">
            <a:extLst>
              <a:ext uri="{FF2B5EF4-FFF2-40B4-BE49-F238E27FC236}">
                <a16:creationId xmlns:a16="http://schemas.microsoft.com/office/drawing/2014/main" id="{BFC0183B-2F05-4FA7-9B37-A8EDE479041D}"/>
              </a:ext>
            </a:extLst>
          </p:cNvPr>
          <p:cNvSpPr/>
          <p:nvPr/>
        </p:nvSpPr>
        <p:spPr>
          <a:xfrm>
            <a:off x="6065466" y="1275007"/>
            <a:ext cx="2293679" cy="3551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sp>
        <p:nvSpPr>
          <p:cNvPr id="6" name="Rectangle: Rounded Corners 5">
            <a:extLst>
              <a:ext uri="{FF2B5EF4-FFF2-40B4-BE49-F238E27FC236}">
                <a16:creationId xmlns:a16="http://schemas.microsoft.com/office/drawing/2014/main" id="{62487DEE-95E3-4330-9B02-5716E842E56C}"/>
              </a:ext>
            </a:extLst>
          </p:cNvPr>
          <p:cNvSpPr/>
          <p:nvPr/>
        </p:nvSpPr>
        <p:spPr>
          <a:xfrm>
            <a:off x="6057900" y="2515240"/>
            <a:ext cx="2301245" cy="32746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a:ea typeface="+mn-ea"/>
              <a:cs typeface="+mn-cs"/>
            </a:endParaRPr>
          </a:p>
        </p:txBody>
      </p:sp>
      <p:pic>
        <p:nvPicPr>
          <p:cNvPr id="10" name="Audio 73">
            <a:hlinkClick r:id="" action="ppaction://media"/>
            <a:extLst>
              <a:ext uri="{FF2B5EF4-FFF2-40B4-BE49-F238E27FC236}">
                <a16:creationId xmlns:a16="http://schemas.microsoft.com/office/drawing/2014/main" id="{2B8D0FB4-E7AD-481E-A1EF-4012C4DA1AE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64178" y="5520928"/>
            <a:ext cx="365522" cy="365522"/>
          </a:xfrm>
          <a:prstGeom prst="rect">
            <a:avLst/>
          </a:prstGeom>
        </p:spPr>
      </p:pic>
      <p:sp>
        <p:nvSpPr>
          <p:cNvPr id="19" name="Arrow: Curved Right 18">
            <a:extLst>
              <a:ext uri="{FF2B5EF4-FFF2-40B4-BE49-F238E27FC236}">
                <a16:creationId xmlns:a16="http://schemas.microsoft.com/office/drawing/2014/main" id="{CB013F6E-8DDB-40C4-8546-DE5BF713D85A}"/>
              </a:ext>
            </a:extLst>
          </p:cNvPr>
          <p:cNvSpPr/>
          <p:nvPr/>
        </p:nvSpPr>
        <p:spPr>
          <a:xfrm>
            <a:off x="4914900" y="1325780"/>
            <a:ext cx="1111999" cy="2327304"/>
          </a:xfrm>
          <a:prstGeom prst="curvedRightArrow">
            <a:avLst>
              <a:gd name="adj1" fmla="val 15639"/>
              <a:gd name="adj2" fmla="val 33277"/>
              <a:gd name="adj3" fmla="val 22538"/>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0" name="Arrow: Curved Right 19">
            <a:extLst>
              <a:ext uri="{FF2B5EF4-FFF2-40B4-BE49-F238E27FC236}">
                <a16:creationId xmlns:a16="http://schemas.microsoft.com/office/drawing/2014/main" id="{45D57253-80D9-4533-9474-BA721202DC8C}"/>
              </a:ext>
            </a:extLst>
          </p:cNvPr>
          <p:cNvSpPr/>
          <p:nvPr/>
        </p:nvSpPr>
        <p:spPr>
          <a:xfrm rot="10564546">
            <a:off x="8418330" y="2505862"/>
            <a:ext cx="587615" cy="988622"/>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1" name="Arrow: Curved Right 20">
            <a:extLst>
              <a:ext uri="{FF2B5EF4-FFF2-40B4-BE49-F238E27FC236}">
                <a16:creationId xmlns:a16="http://schemas.microsoft.com/office/drawing/2014/main" id="{4957B03C-49E0-4E2C-AD11-886F167EC931}"/>
              </a:ext>
            </a:extLst>
          </p:cNvPr>
          <p:cNvSpPr/>
          <p:nvPr/>
        </p:nvSpPr>
        <p:spPr>
          <a:xfrm>
            <a:off x="4914900" y="1349937"/>
            <a:ext cx="1118260" cy="2079063"/>
          </a:xfrm>
          <a:prstGeom prst="curvedRightArrow">
            <a:avLst>
              <a:gd name="adj1" fmla="val 8823"/>
              <a:gd name="adj2" fmla="val 18026"/>
              <a:gd name="adj3" fmla="val 143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sp>
        <p:nvSpPr>
          <p:cNvPr id="22" name="Arrow: Curved Right 21">
            <a:extLst>
              <a:ext uri="{FF2B5EF4-FFF2-40B4-BE49-F238E27FC236}">
                <a16:creationId xmlns:a16="http://schemas.microsoft.com/office/drawing/2014/main" id="{0BA6B16B-77B8-40D4-9279-F6F9DA297DCD}"/>
              </a:ext>
            </a:extLst>
          </p:cNvPr>
          <p:cNvSpPr/>
          <p:nvPr/>
        </p:nvSpPr>
        <p:spPr>
          <a:xfrm>
            <a:off x="5143500" y="2639997"/>
            <a:ext cx="876908" cy="989029"/>
          </a:xfrm>
          <a:prstGeom prst="curvedRightArrow">
            <a:avLst>
              <a:gd name="adj1" fmla="val 11065"/>
              <a:gd name="adj2" fmla="val 22581"/>
              <a:gd name="adj3" fmla="val 166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4" name="Picture 3">
            <a:extLst>
              <a:ext uri="{FF2B5EF4-FFF2-40B4-BE49-F238E27FC236}">
                <a16:creationId xmlns:a16="http://schemas.microsoft.com/office/drawing/2014/main" id="{A4EA6595-6B60-440B-9263-475982D423B1}"/>
              </a:ext>
            </a:extLst>
          </p:cNvPr>
          <p:cNvPicPr>
            <a:picLocks noChangeAspect="1"/>
          </p:cNvPicPr>
          <p:nvPr/>
        </p:nvPicPr>
        <p:blipFill>
          <a:blip r:embed="rId9"/>
          <a:stretch>
            <a:fillRect/>
          </a:stretch>
        </p:blipFill>
        <p:spPr>
          <a:xfrm>
            <a:off x="6091509" y="1291095"/>
            <a:ext cx="2440684" cy="2361989"/>
          </a:xfrm>
          <a:prstGeom prst="rect">
            <a:avLst/>
          </a:prstGeom>
        </p:spPr>
      </p:pic>
      <p:pic>
        <p:nvPicPr>
          <p:cNvPr id="17" name="Picture 16">
            <a:extLst>
              <a:ext uri="{FF2B5EF4-FFF2-40B4-BE49-F238E27FC236}">
                <a16:creationId xmlns:a16="http://schemas.microsoft.com/office/drawing/2014/main" id="{68DF66E1-24FD-471C-9931-91EF30CAB93E}"/>
              </a:ext>
            </a:extLst>
          </p:cNvPr>
          <p:cNvPicPr>
            <a:picLocks noChangeAspect="1"/>
          </p:cNvPicPr>
          <p:nvPr/>
        </p:nvPicPr>
        <p:blipFill>
          <a:blip r:embed="rId10"/>
          <a:stretch>
            <a:fillRect/>
          </a:stretch>
        </p:blipFill>
        <p:spPr>
          <a:xfrm>
            <a:off x="6091509" y="3159561"/>
            <a:ext cx="2440685" cy="493328"/>
          </a:xfrm>
          <a:prstGeom prst="rect">
            <a:avLst/>
          </a:prstGeom>
        </p:spPr>
      </p:pic>
      <p:pic>
        <p:nvPicPr>
          <p:cNvPr id="18" name="Picture 17">
            <a:extLst>
              <a:ext uri="{FF2B5EF4-FFF2-40B4-BE49-F238E27FC236}">
                <a16:creationId xmlns:a16="http://schemas.microsoft.com/office/drawing/2014/main" id="{BF45EB4B-3308-48F0-8276-2B1402C27B9C}"/>
              </a:ext>
            </a:extLst>
          </p:cNvPr>
          <p:cNvPicPr>
            <a:picLocks noChangeAspect="1"/>
          </p:cNvPicPr>
          <p:nvPr/>
        </p:nvPicPr>
        <p:blipFill>
          <a:blip r:embed="rId11"/>
          <a:stretch>
            <a:fillRect/>
          </a:stretch>
        </p:blipFill>
        <p:spPr>
          <a:xfrm>
            <a:off x="6097092" y="3159561"/>
            <a:ext cx="2440684" cy="498040"/>
          </a:xfrm>
          <a:prstGeom prst="rect">
            <a:avLst/>
          </a:prstGeom>
        </p:spPr>
      </p:pic>
      <p:sp>
        <p:nvSpPr>
          <p:cNvPr id="23" name="TextBox 22">
            <a:extLst>
              <a:ext uri="{FF2B5EF4-FFF2-40B4-BE49-F238E27FC236}">
                <a16:creationId xmlns:a16="http://schemas.microsoft.com/office/drawing/2014/main" id="{3CC0A6F7-27BF-4749-8299-8E8B50E51CB1}"/>
              </a:ext>
            </a:extLst>
          </p:cNvPr>
          <p:cNvSpPr txBox="1"/>
          <p:nvPr/>
        </p:nvSpPr>
        <p:spPr>
          <a:xfrm>
            <a:off x="5088279" y="189358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C00000"/>
                </a:solidFill>
                <a:effectLst/>
                <a:uLnTx/>
                <a:uFillTx/>
                <a:latin typeface="Cambria"/>
                <a:ea typeface="+mn-ea"/>
                <a:cs typeface="+mn-cs"/>
              </a:rPr>
              <a:t>weak</a:t>
            </a:r>
          </a:p>
        </p:txBody>
      </p:sp>
      <p:sp>
        <p:nvSpPr>
          <p:cNvPr id="24" name="TextBox 23">
            <a:extLst>
              <a:ext uri="{FF2B5EF4-FFF2-40B4-BE49-F238E27FC236}">
                <a16:creationId xmlns:a16="http://schemas.microsoft.com/office/drawing/2014/main" id="{5C2ED028-F71F-4046-B8CA-B1BC3B2AE069}"/>
              </a:ext>
            </a:extLst>
          </p:cNvPr>
          <p:cNvSpPr txBox="1"/>
          <p:nvPr/>
        </p:nvSpPr>
        <p:spPr>
          <a:xfrm>
            <a:off x="4993273" y="2777925"/>
            <a:ext cx="1207607" cy="415498"/>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B050"/>
                </a:solidFill>
                <a:effectLst/>
                <a:uLnTx/>
                <a:uFillTx/>
                <a:latin typeface="Cambria"/>
                <a:ea typeface="+mn-ea"/>
                <a:cs typeface="+mn-cs"/>
              </a:rPr>
              <a:t>strong</a:t>
            </a:r>
          </a:p>
        </p:txBody>
      </p:sp>
      <p:sp>
        <p:nvSpPr>
          <p:cNvPr id="25" name="Arrow: Curved Right 24">
            <a:extLst>
              <a:ext uri="{FF2B5EF4-FFF2-40B4-BE49-F238E27FC236}">
                <a16:creationId xmlns:a16="http://schemas.microsoft.com/office/drawing/2014/main" id="{1BBE79B4-DF82-42F0-AE1C-92DEF39F1295}"/>
              </a:ext>
            </a:extLst>
          </p:cNvPr>
          <p:cNvSpPr/>
          <p:nvPr/>
        </p:nvSpPr>
        <p:spPr>
          <a:xfrm flipH="1">
            <a:off x="8434976" y="2914651"/>
            <a:ext cx="604110" cy="679685"/>
          </a:xfrm>
          <a:prstGeom prst="curvedRightArrow">
            <a:avLst>
              <a:gd name="adj1" fmla="val 25985"/>
              <a:gd name="adj2" fmla="val 52772"/>
              <a:gd name="adj3" fmla="val 267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mbria"/>
              <a:ea typeface="+mn-ea"/>
              <a:cs typeface="+mn-cs"/>
            </a:endParaRPr>
          </a:p>
        </p:txBody>
      </p:sp>
      <p:pic>
        <p:nvPicPr>
          <p:cNvPr id="11" name="Audio 10">
            <a:hlinkClick r:id="" action="ppaction://media"/>
            <a:extLst>
              <a:ext uri="{FF2B5EF4-FFF2-40B4-BE49-F238E27FC236}">
                <a16:creationId xmlns:a16="http://schemas.microsoft.com/office/drawing/2014/main" id="{47CC87B9-93DB-4303-969F-F0CFE2014ECD}"/>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1390228631"/>
      </p:ext>
    </p:extLst>
  </p:cSld>
  <p:clrMapOvr>
    <a:masterClrMapping/>
  </p:clrMapOvr>
  <mc:AlternateContent xmlns:mc="http://schemas.openxmlformats.org/markup-compatibility/2006" xmlns:p14="http://schemas.microsoft.com/office/powerpoint/2010/main">
    <mc:Choice Requires="p14">
      <p:transition spd="slow" p14:dur="2000" advTm="55046"/>
    </mc:Choice>
    <mc:Fallback xmlns="">
      <p:transition spd="slow" advTm="5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 presetClass="emph" presetSubtype="2" fill="hold" nodeType="afterEffect">
                                  <p:stCondLst>
                                    <p:cond delay="0"/>
                                  </p:stCondLst>
                                  <p:childTnLst>
                                    <p:animClr clrSpc="rgb" dir="cw">
                                      <p:cBhvr>
                                        <p:cTn id="59" dur="100" fill="hold"/>
                                        <p:tgtEl>
                                          <p:spTgt spid="6"/>
                                        </p:tgtEl>
                                        <p:attrNameLst>
                                          <p:attrName>fillcolor</p:attrName>
                                        </p:attrNameLst>
                                      </p:cBhvr>
                                      <p:to>
                                        <a:srgbClr val="FFD965"/>
                                      </p:to>
                                    </p:animClr>
                                    <p:set>
                                      <p:cBhvr>
                                        <p:cTn id="60" dur="100" fill="hold"/>
                                        <p:tgtEl>
                                          <p:spTgt spid="6"/>
                                        </p:tgtEl>
                                        <p:attrNameLst>
                                          <p:attrName>fill.type</p:attrName>
                                        </p:attrNameLst>
                                      </p:cBhvr>
                                      <p:to>
                                        <p:strVal val="solid"/>
                                      </p:to>
                                    </p:set>
                                    <p:set>
                                      <p:cBhvr>
                                        <p:cTn id="61" dur="100" fill="hold"/>
                                        <p:tgtEl>
                                          <p:spTgt spid="6"/>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 fill="hold"/>
                                        <p:tgtEl>
                                          <p:spTgt spid="5"/>
                                        </p:tgtEl>
                                        <p:attrNameLst>
                                          <p:attrName>fillcolor</p:attrName>
                                        </p:attrNameLst>
                                      </p:cBhvr>
                                      <p:to>
                                        <a:srgbClr val="FFD965"/>
                                      </p:to>
                                    </p:animClr>
                                    <p:set>
                                      <p:cBhvr>
                                        <p:cTn id="64" dur="100" fill="hold"/>
                                        <p:tgtEl>
                                          <p:spTgt spid="5"/>
                                        </p:tgtEl>
                                        <p:attrNameLst>
                                          <p:attrName>fill.type</p:attrName>
                                        </p:attrNameLst>
                                      </p:cBhvr>
                                      <p:to>
                                        <p:strVal val="solid"/>
                                      </p:to>
                                    </p:set>
                                    <p:set>
                                      <p:cBhvr>
                                        <p:cTn id="65" dur="100" fill="hold"/>
                                        <p:tgtEl>
                                          <p:spTgt spid="5"/>
                                        </p:tgtEl>
                                        <p:attrNameLst>
                                          <p:attrName>fill.on</p:attrName>
                                        </p:attrNameLst>
                                      </p:cBhvr>
                                      <p:to>
                                        <p:strVal val="true"/>
                                      </p:to>
                                    </p:set>
                                  </p:childTnLst>
                                </p:cTn>
                              </p:par>
                            </p:childTnLst>
                          </p:cTn>
                        </p:par>
                        <p:par>
                          <p:cTn id="66" fill="hold">
                            <p:stCondLst>
                              <p:cond delay="600"/>
                            </p:stCondLst>
                            <p:childTnLst>
                              <p:par>
                                <p:cTn id="67" presetID="10" presetClass="entr" presetSubtype="0" fill="hold" grpId="2" nodeType="after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1000"/>
                                        <p:tgtEl>
                                          <p:spTgt spid="5"/>
                                        </p:tgtEl>
                                      </p:cBhvr>
                                    </p:animEffect>
                                  </p:childTnLst>
                                </p:cTn>
                              </p:par>
                              <p:par>
                                <p:cTn id="70" presetID="10" presetClass="entr" presetSubtype="0" fill="hold" grpId="2"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1000"/>
                                        <p:tgtEl>
                                          <p:spTgt spid="6"/>
                                        </p:tgtEl>
                                      </p:cBhvr>
                                    </p:animEffect>
                                  </p:childTnLst>
                                </p:cTn>
                              </p:par>
                            </p:childTnLst>
                          </p:cTn>
                        </p:par>
                        <p:par>
                          <p:cTn id="73" fill="hold">
                            <p:stCondLst>
                              <p:cond delay="1600"/>
                            </p:stCondLst>
                            <p:childTnLst>
                              <p:par>
                                <p:cTn id="74" presetID="10"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childTnLst>
                                </p:cTn>
                              </p:par>
                            </p:childTnLst>
                          </p:cTn>
                        </p:par>
                        <p:par>
                          <p:cTn id="80" fill="hold">
                            <p:stCondLst>
                              <p:cond delay="2600"/>
                            </p:stCondLst>
                            <p:childTnLst>
                              <p:par>
                                <p:cTn id="81" presetID="10" presetClass="entr" presetSubtype="0"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3" end="3"/>
                                            </p:txEl>
                                          </p:spTgt>
                                        </p:tgtEl>
                                        <p:attrNameLst>
                                          <p:attrName>style.visibility</p:attrName>
                                        </p:attrNameLst>
                                      </p:cBhvr>
                                      <p:to>
                                        <p:strVal val="visible"/>
                                      </p:to>
                                    </p:set>
                                    <p:animEffect transition="in" filter="fade">
                                      <p:cBhvr>
                                        <p:cTn id="88" dur="500"/>
                                        <p:tgtEl>
                                          <p:spTgt spid="3">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Effect transition="in" filter="fade">
                                      <p:cBhvr>
                                        <p:cTn id="91" dur="500"/>
                                        <p:tgtEl>
                                          <p:spTgt spid="3">
                                            <p:txEl>
                                              <p:pRg st="4" end="4"/>
                                            </p:txEl>
                                          </p:spTgt>
                                        </p:tgtEl>
                                      </p:cBhvr>
                                    </p:animEffect>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22"/>
                                        </p:tgtEl>
                                      </p:cBhvr>
                                    </p:animEffect>
                                    <p:set>
                                      <p:cBhvr>
                                        <p:cTn id="100" dur="1" fill="hold">
                                          <p:stCondLst>
                                            <p:cond delay="499"/>
                                          </p:stCondLst>
                                        </p:cTn>
                                        <p:tgtEl>
                                          <p:spTgt spid="22"/>
                                        </p:tgtEl>
                                        <p:attrNameLst>
                                          <p:attrName>style.visibility</p:attrName>
                                        </p:attrNameLst>
                                      </p:cBhvr>
                                      <p:to>
                                        <p:strVal val="hidden"/>
                                      </p:to>
                                    </p:set>
                                  </p:childTnLst>
                                </p:cTn>
                              </p:par>
                              <p:par>
                                <p:cTn id="101" presetID="10" presetClass="exit" presetSubtype="0" fill="hold" grpId="3"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3"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500"/>
                                        <p:tgtEl>
                                          <p:spTgt spid="2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fade">
                                      <p:cBhvr>
                                        <p:cTn id="113" dur="500"/>
                                        <p:tgtEl>
                                          <p:spTgt spid="2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1000"/>
                                        <p:tgtEl>
                                          <p:spTgt spid="27"/>
                                        </p:tgtEl>
                                      </p:cBhvr>
                                    </p:animEffect>
                                  </p:childTnLst>
                                </p:cTn>
                              </p:par>
                            </p:childTnLst>
                          </p:cTn>
                        </p:par>
                        <p:par>
                          <p:cTn id="119" fill="hold">
                            <p:stCondLst>
                              <p:cond delay="1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1000"/>
                                        <p:tgtEl>
                                          <p:spTgt spid="28"/>
                                        </p:tgtEl>
                                      </p:cBhvr>
                                    </p:animEffect>
                                  </p:childTnLst>
                                </p:cTn>
                              </p:par>
                            </p:childTnLst>
                          </p:cTn>
                        </p:par>
                        <p:par>
                          <p:cTn id="123" fill="hold">
                            <p:stCondLst>
                              <p:cond delay="2000"/>
                            </p:stCondLst>
                            <p:childTnLst>
                              <p:par>
                                <p:cTn id="124" presetID="10" presetClass="entr" presetSubtype="0" fill="hold" grpId="0" nodeType="after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fade">
                                      <p:cBhvr>
                                        <p:cTn id="126" dur="1000"/>
                                        <p:tgtEl>
                                          <p:spTgt spid="25"/>
                                        </p:tgtEl>
                                      </p:cBhvr>
                                    </p:animEffec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
                                            <p:txEl>
                                              <p:pRg st="6" end="6"/>
                                            </p:txEl>
                                          </p:spTgt>
                                        </p:tgtEl>
                                        <p:attrNameLst>
                                          <p:attrName>style.visibility</p:attrName>
                                        </p:attrNameLst>
                                      </p:cBhvr>
                                      <p:to>
                                        <p:strVal val="visible"/>
                                      </p:to>
                                    </p:set>
                                    <p:animEffect transition="in" filter="fade">
                                      <p:cBhvr>
                                        <p:cTn id="1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6" fill="hold" display="0">
                  <p:stCondLst>
                    <p:cond delay="indefinite"/>
                  </p:stCondLst>
                  <p:endCondLst>
                    <p:cond evt="onStopAudio" delay="0">
                      <p:tgtEl>
                        <p:sldTgt/>
                      </p:tgtEl>
                    </p:cond>
                  </p:endCondLst>
                </p:cTn>
                <p:tgtEl>
                  <p:spTgt spid="10"/>
                </p:tgtEl>
              </p:cMediaNode>
            </p:audio>
            <p:audio isNarration="1">
              <p:cMediaNode vol="80000" showWhenStopped="0">
                <p:cTn id="137" fill="hold" display="0">
                  <p:stCondLst>
                    <p:cond delay="indefinite"/>
                  </p:stCondLst>
                  <p:endCondLst>
                    <p:cond evt="onStopAudio" delay="0">
                      <p:tgtEl>
                        <p:sldTgt/>
                      </p:tgtEl>
                    </p:cond>
                  </p:endCondLst>
                </p:cTn>
                <p:tgtEl>
                  <p:spTgt spid="11"/>
                </p:tgtEl>
              </p:cMediaNode>
            </p:audio>
          </p:childTnLst>
        </p:cTn>
      </p:par>
    </p:tnLst>
    <p:bldLst>
      <p:bldP spid="27" grpId="0" uiExpand="1" animBg="1"/>
      <p:bldP spid="28" grpId="0" uiExpand="1" animBg="1"/>
      <p:bldP spid="3" grpId="0" uiExpand="1" build="p"/>
      <p:bldP spid="5" grpId="0" uiExpand="1" animBg="1"/>
      <p:bldP spid="5" grpId="1" uiExpand="1" animBg="1"/>
      <p:bldP spid="5" grpId="2" uiExpand="1" animBg="1"/>
      <p:bldP spid="5" grpId="3" animBg="1"/>
      <p:bldP spid="6" grpId="0" uiExpand="1" animBg="1"/>
      <p:bldP spid="6" grpId="1" uiExpand="1" animBg="1"/>
      <p:bldP spid="6" grpId="2" uiExpand="1" animBg="1"/>
      <p:bldP spid="6" grpId="3" animBg="1"/>
      <p:bldP spid="19" grpId="0" uiExpand="1" animBg="1"/>
      <p:bldP spid="19" grpId="1" uiExpand="1" animBg="1"/>
      <p:bldP spid="20" grpId="0" uiExpand="1" animBg="1"/>
      <p:bldP spid="20" grpId="1" uiExpand="1" animBg="1"/>
      <p:bldP spid="21" grpId="0" uiExpand="1" animBg="1"/>
      <p:bldP spid="21" grpId="1" animBg="1"/>
      <p:bldP spid="22" grpId="0" uiExpand="1" animBg="1"/>
      <p:bldP spid="22" grpId="1" animBg="1"/>
      <p:bldP spid="23" grpId="0"/>
      <p:bldP spid="24" grpId="0"/>
      <p:bldP spid="25" grpId="0" uiExpand="1"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3A0334-A864-439A-8AC5-7F321977B90A}"/>
              </a:ext>
            </a:extLst>
          </p:cNvPr>
          <p:cNvSpPr>
            <a:spLocks noGrp="1"/>
          </p:cNvSpPr>
          <p:nvPr>
            <p:ph idx="1"/>
          </p:nvPr>
        </p:nvSpPr>
        <p:spPr>
          <a:xfrm>
            <a:off x="400050" y="1747507"/>
            <a:ext cx="8686800" cy="3738893"/>
          </a:xfrm>
        </p:spPr>
        <p:txBody>
          <a:bodyPr anchor="ctr">
            <a:noAutofit/>
          </a:bodyPr>
          <a:lstStyle/>
          <a:p>
            <a:pPr marL="342900" lvl="1" indent="0">
              <a:buNone/>
            </a:pPr>
            <a:r>
              <a:rPr lang="en-US" sz="3300" b="1" dirty="0">
                <a:solidFill>
                  <a:srgbClr val="FF0066"/>
                </a:solidFill>
              </a:rPr>
              <a:t>CROW-cache + CROW-ref</a:t>
            </a:r>
          </a:p>
          <a:p>
            <a:pPr lvl="2">
              <a:buClr>
                <a:schemeClr val="tx1"/>
              </a:buClr>
            </a:pPr>
            <a:r>
              <a:rPr lang="en-US" sz="3000" dirty="0">
                <a:solidFill>
                  <a:srgbClr val="00B050"/>
                </a:solidFill>
              </a:rPr>
              <a:t>20% speedup</a:t>
            </a:r>
          </a:p>
          <a:p>
            <a:pPr lvl="2">
              <a:buClr>
                <a:schemeClr val="tx1"/>
              </a:buClr>
            </a:pPr>
            <a:r>
              <a:rPr lang="en-US" sz="3000" dirty="0">
                <a:solidFill>
                  <a:srgbClr val="00B050"/>
                </a:solidFill>
              </a:rPr>
              <a:t>22% less DRAM energy</a:t>
            </a:r>
          </a:p>
          <a:p>
            <a:pPr lvl="2">
              <a:buClr>
                <a:schemeClr val="tx1"/>
              </a:buClr>
            </a:pPr>
            <a:endParaRPr lang="en-US" sz="3300" i="1" dirty="0"/>
          </a:p>
          <a:p>
            <a:pPr marL="342900" lvl="1" indent="0">
              <a:buNone/>
            </a:pPr>
            <a:r>
              <a:rPr lang="en-US" sz="3300" b="1" dirty="0"/>
              <a:t>Hardware Overhead</a:t>
            </a:r>
          </a:p>
          <a:p>
            <a:pPr lvl="2">
              <a:buClr>
                <a:schemeClr val="tx1"/>
              </a:buClr>
            </a:pPr>
            <a:r>
              <a:rPr lang="en-US" sz="3000" dirty="0">
                <a:solidFill>
                  <a:srgbClr val="C00000"/>
                </a:solidFill>
              </a:rPr>
              <a:t>0.5% DRAM chip area</a:t>
            </a:r>
          </a:p>
          <a:p>
            <a:pPr lvl="2">
              <a:buClr>
                <a:schemeClr val="tx1"/>
              </a:buClr>
            </a:pPr>
            <a:r>
              <a:rPr lang="en-US" sz="3000" dirty="0">
                <a:solidFill>
                  <a:srgbClr val="C00000"/>
                </a:solidFill>
              </a:rPr>
              <a:t>1.6% DRAM capacity</a:t>
            </a:r>
          </a:p>
          <a:p>
            <a:pPr lvl="2">
              <a:buClr>
                <a:schemeClr val="tx1"/>
              </a:buClr>
            </a:pPr>
            <a:r>
              <a:rPr lang="en-US" sz="3000" dirty="0">
                <a:solidFill>
                  <a:srgbClr val="C00000"/>
                </a:solidFill>
              </a:rPr>
              <a:t>11.3 KiB memory controller storage</a:t>
            </a:r>
          </a:p>
        </p:txBody>
      </p:sp>
      <p:sp>
        <p:nvSpPr>
          <p:cNvPr id="2" name="Title 1">
            <a:extLst>
              <a:ext uri="{FF2B5EF4-FFF2-40B4-BE49-F238E27FC236}">
                <a16:creationId xmlns:a16="http://schemas.microsoft.com/office/drawing/2014/main" id="{B57DA618-DA85-4786-B350-9C791313FE0A}"/>
              </a:ext>
            </a:extLst>
          </p:cNvPr>
          <p:cNvSpPr>
            <a:spLocks noGrp="1"/>
          </p:cNvSpPr>
          <p:nvPr>
            <p:ph type="title"/>
          </p:nvPr>
        </p:nvSpPr>
        <p:spPr/>
        <p:txBody>
          <a:bodyPr>
            <a:normAutofit/>
          </a:bodyPr>
          <a:lstStyle/>
          <a:p>
            <a:r>
              <a:rPr lang="en-US" dirty="0"/>
              <a:t>Key Results</a:t>
            </a:r>
          </a:p>
        </p:txBody>
      </p:sp>
      <p:pic>
        <p:nvPicPr>
          <p:cNvPr id="7" name="Audio 6">
            <a:hlinkClick r:id="" action="ppaction://media"/>
            <a:extLst>
              <a:ext uri="{FF2B5EF4-FFF2-40B4-BE49-F238E27FC236}">
                <a16:creationId xmlns:a16="http://schemas.microsoft.com/office/drawing/2014/main" id="{53BFB404-FA21-42FA-9237-5335FDFBCA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64178" y="5520928"/>
            <a:ext cx="365522" cy="365522"/>
          </a:xfrm>
          <a:prstGeom prst="rect">
            <a:avLst/>
          </a:prstGeom>
        </p:spPr>
      </p:pic>
    </p:spTree>
    <p:custDataLst>
      <p:tags r:id="rId1"/>
    </p:custDataLst>
    <p:extLst>
      <p:ext uri="{BB962C8B-B14F-4D97-AF65-F5344CB8AC3E}">
        <p14:creationId xmlns:p14="http://schemas.microsoft.com/office/powerpoint/2010/main" val="253550178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CROW</a:t>
            </a:r>
          </a:p>
        </p:txBody>
      </p:sp>
      <p:sp>
        <p:nvSpPr>
          <p:cNvPr id="3" name="Content Placeholder 2"/>
          <p:cNvSpPr>
            <a:spLocks noGrp="1"/>
          </p:cNvSpPr>
          <p:nvPr>
            <p:ph idx="1"/>
          </p:nvPr>
        </p:nvSpPr>
        <p:spPr/>
        <p:txBody>
          <a:bodyPr/>
          <a:lstStyle/>
          <a:p>
            <a:r>
              <a:rPr lang="en-US" sz="1700" dirty="0"/>
              <a:t>Hasan Hassan, Minesh Patel, </a:t>
            </a:r>
            <a:r>
              <a:rPr lang="en-US" sz="1700" dirty="0" err="1"/>
              <a:t>Jeremie</a:t>
            </a:r>
            <a:r>
              <a:rPr lang="en-US" sz="1700" dirty="0"/>
              <a:t> S. Kim, A. </a:t>
            </a:r>
            <a:r>
              <a:rPr lang="en-US" sz="1700" dirty="0" err="1"/>
              <a:t>Giray</a:t>
            </a:r>
            <a:r>
              <a:rPr lang="en-US" sz="1700" dirty="0"/>
              <a:t> </a:t>
            </a:r>
            <a:r>
              <a:rPr lang="en-US" sz="1700" dirty="0" err="1"/>
              <a:t>Yaglikci</a:t>
            </a:r>
            <a:r>
              <a:rPr lang="en-US" sz="1700" dirty="0"/>
              <a:t>, Nandita Vijaykumar, Nika </a:t>
            </a:r>
            <a:r>
              <a:rPr lang="en-US" sz="1700" dirty="0" err="1"/>
              <a:t>Mansourighiasi</a:t>
            </a:r>
            <a:r>
              <a:rPr lang="en-US" sz="1700" dirty="0"/>
              <a:t>, Saugata Ghose, and Onur Mutlu,</a:t>
            </a:r>
            <a:br>
              <a:rPr lang="en-US" sz="1700" dirty="0"/>
            </a:br>
            <a:r>
              <a:rPr lang="en-US" sz="1700" b="1" dirty="0">
                <a:hlinkClick r:id="rId2"/>
              </a:rPr>
              <a:t>"CROW: A Low-Cost Substrate for Improving DRAM Performance, Energy Efficiency, and Reliability"</a:t>
            </a:r>
            <a:br>
              <a:rPr lang="en-US" sz="1700" dirty="0"/>
            </a:br>
            <a:r>
              <a:rPr lang="en-US" sz="1700" i="1" dirty="0"/>
              <a:t>Proceedings of the </a:t>
            </a:r>
            <a:r>
              <a:rPr lang="en-US" sz="1700" i="1" dirty="0">
                <a:hlinkClick r:id="rId3"/>
              </a:rPr>
              <a:t>46th International Symposium on Computer Architecture</a:t>
            </a:r>
            <a:r>
              <a:rPr lang="en-US" sz="1700" i="1" dirty="0"/>
              <a:t> (</a:t>
            </a:r>
            <a:r>
              <a:rPr lang="en-US" sz="1700" b="1" i="1" dirty="0"/>
              <a:t>ISCA</a:t>
            </a:r>
            <a:r>
              <a:rPr lang="en-US" sz="1700" i="1" dirty="0"/>
              <a:t>)</a:t>
            </a:r>
            <a:r>
              <a:rPr lang="en-US" sz="1700" dirty="0"/>
              <a:t>, Phoenix, AZ, USA, June 2019.</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a:t>
            </a:r>
            <a:br>
              <a:rPr lang="en-US" sz="1700" dirty="0"/>
            </a:br>
            <a:r>
              <a:rPr lang="en-US" sz="1700" dirty="0"/>
              <a:t>[</a:t>
            </a:r>
            <a:r>
              <a:rPr lang="en-US" sz="1700" dirty="0">
                <a:hlinkClick r:id="rId6"/>
              </a:rPr>
              <a:t>Lightning Talk Slides (pptx)</a:t>
            </a:r>
            <a:r>
              <a:rPr lang="en-US" sz="1700" dirty="0"/>
              <a:t> </a:t>
            </a:r>
            <a:r>
              <a:rPr lang="en-US" sz="1700" dirty="0">
                <a:hlinkClick r:id="rId7"/>
              </a:rPr>
              <a:t>(pdf)</a:t>
            </a:r>
            <a:r>
              <a:rPr lang="en-US" sz="1700" dirty="0"/>
              <a:t>]</a:t>
            </a:r>
            <a:br>
              <a:rPr lang="en-US" sz="1700" dirty="0"/>
            </a:br>
            <a:r>
              <a:rPr lang="en-US" sz="1700" dirty="0"/>
              <a:t>[</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(3 minutes)]</a:t>
            </a:r>
            <a:br>
              <a:rPr lang="en-US" sz="1700" dirty="0"/>
            </a:br>
            <a:r>
              <a:rPr lang="en-US" sz="1700" dirty="0"/>
              <a:t>[</a:t>
            </a:r>
            <a:r>
              <a:rPr lang="en-US" sz="1700" dirty="0">
                <a:hlinkClick r:id="rId11"/>
              </a:rPr>
              <a:t>Full Talk Video</a:t>
            </a:r>
            <a:r>
              <a:rPr lang="en-US" sz="1700" dirty="0"/>
              <a:t> (16 minutes)]</a:t>
            </a:r>
            <a:br>
              <a:rPr lang="en-US" sz="1700" dirty="0"/>
            </a:br>
            <a:r>
              <a:rPr lang="en-US" sz="1700" dirty="0"/>
              <a:t>[</a:t>
            </a:r>
            <a:r>
              <a:rPr lang="en-US" sz="1700" dirty="0">
                <a:hlinkClick r:id="rId12"/>
              </a:rPr>
              <a:t>Source Code for CROW</a:t>
            </a:r>
            <a:r>
              <a:rPr lang="en-US" sz="1700" dirty="0"/>
              <a:t> (Ramulator and Circuit Modeling)]</a:t>
            </a: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100" y="4329801"/>
            <a:ext cx="9144000" cy="2217049"/>
          </a:xfrm>
          <a:prstGeom prst="rect">
            <a:avLst/>
          </a:prstGeom>
        </p:spPr>
      </p:pic>
    </p:spTree>
    <p:extLst>
      <p:ext uri="{BB962C8B-B14F-4D97-AF65-F5344CB8AC3E}">
        <p14:creationId xmlns:p14="http://schemas.microsoft.com/office/powerpoint/2010/main" val="3848425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CLR-DRAM: Capacity-Latency Reconfigurability</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460942670"/>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pPr algn="ctr"/>
            <a:r>
              <a:rPr lang="en-US" sz="4000" dirty="0"/>
              <a:t>CLR-DRAM: Capacity-Latency Reconfigurable DRAM </a:t>
            </a:r>
            <a:r>
              <a:rPr lang="en-US" sz="3000" b="1" dirty="0"/>
              <a:t>[ISCA 2020]</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713360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cstate="screen">
            <a:alphaModFix/>
            <a:extLst>
              <a:ext uri="{28A0092B-C50C-407E-A947-70E740481C1C}">
                <a14:useLocalDpi xmlns:a14="http://schemas.microsoft.com/office/drawing/2010/main"/>
              </a:ext>
            </a:extLst>
          </a:blip>
          <a:srcRect t="25649" b="27026"/>
          <a:stretch/>
        </p:blipFill>
        <p:spPr>
          <a:xfrm>
            <a:off x="6443436" y="5111650"/>
            <a:ext cx="2332391" cy="613200"/>
          </a:xfrm>
          <a:prstGeom prst="rect">
            <a:avLst/>
          </a:prstGeom>
          <a:noFill/>
          <a:ln>
            <a:noFill/>
          </a:ln>
        </p:spPr>
      </p:pic>
      <p:sp>
        <p:nvSpPr>
          <p:cNvPr id="60" name="Google Shape;60;p14"/>
          <p:cNvSpPr/>
          <p:nvPr/>
        </p:nvSpPr>
        <p:spPr>
          <a:xfrm>
            <a:off x="0" y="857250"/>
            <a:ext cx="9144000" cy="23073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14"/>
          <p:cNvSpPr txBox="1"/>
          <p:nvPr/>
        </p:nvSpPr>
        <p:spPr>
          <a:xfrm>
            <a:off x="156000" y="1138350"/>
            <a:ext cx="8988000" cy="202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4100" b="1" i="0" u="none" strike="noStrike" kern="0" cap="none" spc="0" normalizeH="0" baseline="0" noProof="0">
                <a:ln>
                  <a:noFill/>
                </a:ln>
                <a:solidFill>
                  <a:srgbClr val="F3F3F3"/>
                </a:solidFill>
                <a:effectLst/>
                <a:uLnTx/>
                <a:uFillTx/>
                <a:latin typeface="Cambria"/>
                <a:ea typeface="Cambria"/>
                <a:cs typeface="Cambria"/>
                <a:sym typeface="Cambria"/>
              </a:rPr>
              <a:t>CLR-DRAM:</a:t>
            </a:r>
            <a:endParaRPr kumimoji="0" sz="41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 A Low-Cost DRAM Architecture</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000" b="1" i="0" u="none" strike="noStrike" kern="0" cap="none" spc="0" normalizeH="0" baseline="0" noProof="0">
                <a:ln>
                  <a:noFill/>
                </a:ln>
                <a:solidFill>
                  <a:srgbClr val="F3F3F3"/>
                </a:solidFill>
                <a:effectLst/>
                <a:uLnTx/>
                <a:uFillTx/>
                <a:latin typeface="Cambria"/>
                <a:ea typeface="Cambria"/>
                <a:cs typeface="Cambria"/>
                <a:sym typeface="Cambria"/>
              </a:rPr>
              <a:t>Enabling Dynamic Capacity-Latency Trade-off</a:t>
            </a:r>
            <a:endParaRPr kumimoji="0" sz="3000" b="1" i="0" u="none" strike="noStrike" kern="0" cap="none" spc="0" normalizeH="0" baseline="0" noProof="0">
              <a:ln>
                <a:noFill/>
              </a:ln>
              <a:solidFill>
                <a:srgbClr val="F3F3F3"/>
              </a:solidFill>
              <a:effectLst/>
              <a:uLnTx/>
              <a:uFillTx/>
              <a:latin typeface="Cambria"/>
              <a:ea typeface="Cambria"/>
              <a:cs typeface="Cambria"/>
              <a:sym typeface="Cambria"/>
            </a:endParaRPr>
          </a:p>
        </p:txBody>
      </p:sp>
      <p:pic>
        <p:nvPicPr>
          <p:cNvPr id="62" name="Google Shape;62;p14" descr="http://www.euroc-project.eu/fileadmin/imgEuroc/eurocConsortiumLogos/ethLogo.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029" y="5172006"/>
            <a:ext cx="2397511" cy="492491"/>
          </a:xfrm>
          <a:prstGeom prst="rect">
            <a:avLst/>
          </a:prstGeom>
          <a:noFill/>
          <a:ln>
            <a:noFill/>
          </a:ln>
        </p:spPr>
      </p:pic>
      <p:sp>
        <p:nvSpPr>
          <p:cNvPr id="63" name="Google Shape;63;p14"/>
          <p:cNvSpPr txBox="1"/>
          <p:nvPr/>
        </p:nvSpPr>
        <p:spPr>
          <a:xfrm>
            <a:off x="228600" y="3684925"/>
            <a:ext cx="8686800" cy="9156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sng" strike="noStrike" kern="0" cap="none" spc="0" normalizeH="0" baseline="0" noProof="0">
                <a:ln>
                  <a:noFill/>
                </a:ln>
                <a:solidFill>
                  <a:srgbClr val="000000"/>
                </a:solidFill>
                <a:effectLst/>
                <a:uLnTx/>
                <a:uFillTx/>
                <a:latin typeface="Cambria"/>
                <a:ea typeface="Cambria"/>
                <a:cs typeface="Cambria"/>
                <a:sym typeface="Cambria"/>
              </a:rPr>
              <a:t>Haocong Luo</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   Taha Shahroodi   Hasan Hassan   Minesh Patel     </a:t>
            </a:r>
            <a:endParaRPr kumimoji="0" sz="2000" b="1"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9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A. Giray Yaglıkçı</a:t>
            </a:r>
            <a:r>
              <a:rPr kumimoji="0" lang="en" sz="6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0" i="0" u="none" strike="noStrike" kern="0" cap="none" spc="0" normalizeH="0" baseline="0" noProof="0">
                <a:ln>
                  <a:noFill/>
                </a:ln>
                <a:solidFill>
                  <a:srgbClr val="000000"/>
                </a:solidFill>
                <a:effectLst/>
                <a:uLnTx/>
                <a:uFillTx/>
                <a:latin typeface="Arial"/>
                <a:ea typeface="+mn-ea"/>
                <a:cs typeface="Arial"/>
                <a:sym typeface="Arial"/>
              </a:rPr>
              <a:t>  </a:t>
            </a:r>
            <a:r>
              <a:rPr kumimoji="0" lang="en" sz="2000" b="1" i="0" u="none" strike="noStrike" kern="0" cap="none" spc="0" normalizeH="0" baseline="0" noProof="0">
                <a:ln>
                  <a:noFill/>
                </a:ln>
                <a:solidFill>
                  <a:srgbClr val="000000"/>
                </a:solidFill>
                <a:effectLst/>
                <a:uLnTx/>
                <a:uFillTx/>
                <a:latin typeface="Cambria"/>
                <a:ea typeface="Cambria"/>
                <a:cs typeface="Cambria"/>
                <a:sym typeface="Cambria"/>
              </a:rPr>
              <a:t>Lois Orosa   Jisung Park  Onur Mutlu </a:t>
            </a:r>
            <a:endParaRPr kumimoji="0" sz="2000" b="0" i="0" u="none" strike="noStrike" kern="0" cap="none" spc="0" normalizeH="0" baseline="0" noProof="0">
              <a:ln>
                <a:noFill/>
              </a:ln>
              <a:solidFill>
                <a:srgbClr val="000000"/>
              </a:solidFill>
              <a:effectLst/>
              <a:uLnTx/>
              <a:uFillTx/>
              <a:latin typeface="Cambria"/>
              <a:ea typeface="Cambria"/>
              <a:cs typeface="Cambria"/>
              <a:sym typeface="Cambria"/>
            </a:endParaRPr>
          </a:p>
        </p:txBody>
      </p:sp>
      <p:pic>
        <p:nvPicPr>
          <p:cNvPr id="64" name="Google Shape;64;p1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607663" y="5111651"/>
            <a:ext cx="1928674" cy="766375"/>
          </a:xfrm>
          <a:prstGeom prst="rect">
            <a:avLst/>
          </a:prstGeom>
          <a:noFill/>
          <a:ln>
            <a:noFill/>
          </a:ln>
        </p:spPr>
      </p:pic>
    </p:spTree>
    <p:extLst>
      <p:ext uri="{BB962C8B-B14F-4D97-AF65-F5344CB8AC3E}">
        <p14:creationId xmlns:p14="http://schemas.microsoft.com/office/powerpoint/2010/main" val="3937703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84238"/>
          </a:xfrm>
        </p:spPr>
        <p:txBody>
          <a:bodyPr/>
          <a:lstStyle/>
          <a:p>
            <a:r>
              <a:rPr lang="en-US" dirty="0"/>
              <a:t>Large-Scale Failure Analysis of DRAM Chips</a:t>
            </a:r>
          </a:p>
        </p:txBody>
      </p:sp>
      <p:sp>
        <p:nvSpPr>
          <p:cNvPr id="3" name="Content Placeholder 2"/>
          <p:cNvSpPr>
            <a:spLocks noGrp="1"/>
          </p:cNvSpPr>
          <p:nvPr>
            <p:ph idx="1"/>
          </p:nvPr>
        </p:nvSpPr>
        <p:spPr>
          <a:xfrm>
            <a:off x="228600" y="980728"/>
            <a:ext cx="8610600" cy="5153025"/>
          </a:xfrm>
        </p:spPr>
        <p:txBody>
          <a:bodyPr/>
          <a:lstStyle/>
          <a:p>
            <a:r>
              <a:rPr lang="en-US" dirty="0">
                <a:solidFill>
                  <a:srgbClr val="0000FF"/>
                </a:solidFill>
              </a:rPr>
              <a:t>Analysis and modeling of memory errors found in all of Facebook’s server fleet</a:t>
            </a:r>
          </a:p>
          <a:p>
            <a:endParaRPr lang="en-US" dirty="0"/>
          </a:p>
          <a:p>
            <a:r>
              <a:rPr lang="en-US" sz="2000" dirty="0"/>
              <a:t>Justin Meza, </a:t>
            </a:r>
            <a:r>
              <a:rPr lang="en-US" sz="2000" dirty="0" err="1"/>
              <a:t>Qiang</a:t>
            </a:r>
            <a:r>
              <a:rPr lang="en-US" sz="2000" dirty="0"/>
              <a:t> Wu, </a:t>
            </a:r>
            <a:r>
              <a:rPr lang="en-US" sz="2000" dirty="0" err="1"/>
              <a:t>Sanjeev</a:t>
            </a:r>
            <a:r>
              <a:rPr lang="en-US" sz="2000" dirty="0"/>
              <a:t> Kumar, and Onur Mutlu,</a:t>
            </a:r>
            <a:br>
              <a:rPr lang="en-US" sz="2000" dirty="0"/>
            </a:br>
            <a:r>
              <a:rPr lang="en-US" sz="2000" b="1" dirty="0">
                <a:hlinkClick r:id="rId2"/>
              </a:rPr>
              <a:t>"Revisiting Memory Errors in Large-Scale Production Data Centers: Analysis and Modeling of New Trends from the Field"</a:t>
            </a:r>
            <a:r>
              <a:rPr lang="en-US" sz="2000" dirty="0"/>
              <a:t> </a:t>
            </a:r>
            <a:br>
              <a:rPr lang="en-US" sz="2000" dirty="0"/>
            </a:br>
            <a:r>
              <a:rPr lang="en-US" sz="2000" i="1" dirty="0"/>
              <a:t>Proceedings of the </a:t>
            </a:r>
            <a:r>
              <a:rPr lang="en-US" sz="2000" i="1" dirty="0">
                <a:hlinkClick r:id="rId3"/>
              </a:rPr>
              <a:t>45th Annual IEEE/IFIP International Conference on Dependable Systems and Networks</a:t>
            </a:r>
            <a:r>
              <a:rPr lang="en-US" sz="2000" i="1" dirty="0"/>
              <a:t> (</a:t>
            </a:r>
            <a:r>
              <a:rPr lang="en-US" sz="2000" b="1" i="1" dirty="0"/>
              <a:t>DSN</a:t>
            </a:r>
            <a:r>
              <a:rPr lang="en-US" sz="2000" i="1" dirty="0"/>
              <a:t>)</a:t>
            </a:r>
            <a:r>
              <a:rPr lang="en-US" sz="2000" dirty="0"/>
              <a:t>, Rio de Janeiro, Brazil, June 2015.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r>
              <a:rPr lang="en-US" sz="2000" dirty="0">
                <a:hlinkClick r:id="rId6"/>
              </a:rPr>
              <a:t>DRAM Error Model</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941168"/>
            <a:ext cx="9144000" cy="1475117"/>
          </a:xfrm>
          <a:prstGeom prst="rect">
            <a:avLst/>
          </a:prstGeom>
        </p:spPr>
      </p:pic>
    </p:spTree>
    <p:extLst>
      <p:ext uri="{BB962C8B-B14F-4D97-AF65-F5344CB8AC3E}">
        <p14:creationId xmlns:p14="http://schemas.microsoft.com/office/powerpoint/2010/main" val="1554652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15"/>
          <p:cNvSpPr txBox="1"/>
          <p:nvPr/>
        </p:nvSpPr>
        <p:spPr>
          <a:xfrm>
            <a:off x="103900" y="935250"/>
            <a:ext cx="34344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Motivation &amp; Goal</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71" name="Google Shape;71;p15"/>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300</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72" name="Google Shape;7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73" name="Google Shape;73;p15"/>
          <p:cNvSpPr txBox="1"/>
          <p:nvPr/>
        </p:nvSpPr>
        <p:spPr>
          <a:xfrm>
            <a:off x="76200" y="1475500"/>
            <a:ext cx="8572200" cy="16890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15000"/>
              </a:lnSpc>
              <a:spcBef>
                <a:spcPts val="0"/>
              </a:spcBef>
              <a:spcAft>
                <a:spcPts val="0"/>
              </a:spcAft>
              <a:buClr>
                <a:srgbClr val="000000"/>
              </a:buClr>
              <a:buSzPts val="1800"/>
              <a:buFont typeface="Arial"/>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Workloads and systems have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varying</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main memory capacity and latency demands.</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Existing commodity DRAM makes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static</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capacity-latency trade-off at </a:t>
            </a: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design time</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457200" marR="0" lvl="0" indent="0" algn="l" defTabSz="914400" rtl="0" eaLnBrk="1" fontAlgn="auto" latinLnBrk="0" hangingPunct="1">
              <a:lnSpc>
                <a:spcPct val="11500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342900" marR="0" lvl="0" indent="-228600" algn="l" defTabSz="914400" rtl="0" eaLnBrk="1" fontAlgn="auto" latinLnBrk="0" hangingPunct="1">
              <a:lnSpc>
                <a:spcPct val="115000"/>
              </a:lnSpc>
              <a:spcBef>
                <a:spcPts val="0"/>
              </a:spcBef>
              <a:spcAft>
                <a:spcPts val="0"/>
              </a:spcAft>
              <a:buClr>
                <a:srgbClr val="980000"/>
              </a:buClr>
              <a:buSzPts val="1800"/>
              <a:buFont typeface="Cambria"/>
              <a:buChar char="●"/>
              <a:tabLst/>
              <a:defRPr/>
            </a:pPr>
            <a:r>
              <a:rPr kumimoji="0" lang="en" sz="1800" b="0" i="0" u="none" strike="noStrike" kern="0" cap="none" spc="0" normalizeH="0" baseline="0" noProof="0">
                <a:ln>
                  <a:noFill/>
                </a:ln>
                <a:solidFill>
                  <a:srgbClr val="980000"/>
                </a:solidFill>
                <a:effectLst/>
                <a:uLnTx/>
                <a:uFillTx/>
                <a:latin typeface="Cambria"/>
                <a:ea typeface="Cambria"/>
                <a:cs typeface="Cambria"/>
                <a:sym typeface="Cambria"/>
              </a:rPr>
              <a:t>Systems miss opportunities to improve performance by adapting to changes in main memory capacity and latency demands.</a:t>
            </a:r>
            <a:endParaRPr kumimoji="0" sz="1800" b="0"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74" name="Google Shape;74;p15"/>
          <p:cNvSpPr txBox="1"/>
          <p:nvPr/>
        </p:nvSpPr>
        <p:spPr>
          <a:xfrm>
            <a:off x="0" y="3532901"/>
            <a:ext cx="9068100" cy="744600"/>
          </a:xfrm>
          <a:prstGeom prst="rect">
            <a:avLst/>
          </a:prstGeom>
          <a:noFill/>
          <a:ln>
            <a:noFill/>
          </a:ln>
        </p:spPr>
        <p:txBody>
          <a:bodyPr spcFirstLastPara="1" wrap="square" lIns="91425" tIns="45700" rIns="91425" bIns="45700" anchor="t" anchorCtr="0">
            <a:noAutofit/>
          </a:bodyPr>
          <a:lstStyle/>
          <a:p>
            <a:pPr marL="342900" marR="0" lvl="0" indent="-228600" algn="l" defTabSz="914400" rtl="0" eaLnBrk="1" fontAlgn="auto" latinLnBrk="0" hangingPunct="1">
              <a:lnSpc>
                <a:spcPct val="100000"/>
              </a:lnSpc>
              <a:spcBef>
                <a:spcPts val="0"/>
              </a:spcBef>
              <a:spcAft>
                <a:spcPts val="0"/>
              </a:spcAft>
              <a:buClr>
                <a:srgbClr val="38761D"/>
              </a:buClr>
              <a:buSzPts val="1800"/>
              <a:buFont typeface="Arial"/>
              <a:buChar char="●"/>
              <a:tabLst/>
              <a:defRPr/>
            </a:pPr>
            <a:r>
              <a:rPr kumimoji="0" lang="en" sz="1800" b="1" i="0" u="sng" strike="noStrike" kern="0" cap="none" spc="0" normalizeH="0" baseline="0" noProof="0">
                <a:ln>
                  <a:noFill/>
                </a:ln>
                <a:solidFill>
                  <a:srgbClr val="38761D"/>
                </a:solidFill>
                <a:effectLst/>
                <a:uLnTx/>
                <a:uFillTx/>
                <a:latin typeface="Cambria"/>
                <a:ea typeface="Cambria"/>
                <a:cs typeface="Cambria"/>
                <a:sym typeface="Cambria"/>
              </a:rPr>
              <a:t>Goal</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Design a low-cost DRAM architecture that can be </a:t>
            </a:r>
            <a:r>
              <a:rPr kumimoji="0" lang="en" sz="1800" b="0" i="0" u="none" strike="noStrike" kern="0" cap="none" spc="0" normalizeH="0" baseline="0" noProof="0">
                <a:ln>
                  <a:noFill/>
                </a:ln>
                <a:solidFill>
                  <a:srgbClr val="558B3D"/>
                </a:solidFill>
                <a:effectLst/>
                <a:uLnTx/>
                <a:uFillTx/>
                <a:latin typeface="Cambria"/>
                <a:ea typeface="Cambria"/>
                <a:cs typeface="Cambria"/>
                <a:sym typeface="Cambria"/>
              </a:rPr>
              <a:t>dynamically</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configured to have high capacity or low latency at a fine granularity (i.e., at the granularity of a row).</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457200" algn="l" defTabSz="914400" rtl="0" eaLnBrk="1" fontAlgn="auto" latinLnBrk="0" hangingPunct="1">
              <a:lnSpc>
                <a:spcPct val="100000"/>
              </a:lnSpc>
              <a:spcBef>
                <a:spcPts val="0"/>
              </a:spcBef>
              <a:spcAft>
                <a:spcPts val="0"/>
              </a:spcAft>
              <a:buClr>
                <a:srgbClr val="000000"/>
              </a:buClr>
              <a:buSzTx/>
              <a:buFontTx/>
              <a:buNone/>
              <a:tabLst/>
              <a:defRPr/>
            </a:pPr>
            <a:endParaRPr kumimoji="0" sz="3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75" name="Google Shape;75;p15"/>
          <p:cNvGrpSpPr/>
          <p:nvPr/>
        </p:nvGrpSpPr>
        <p:grpSpPr>
          <a:xfrm>
            <a:off x="1398884" y="4125077"/>
            <a:ext cx="6343981" cy="1609935"/>
            <a:chOff x="1398883" y="3267826"/>
            <a:chExt cx="6343981" cy="1609935"/>
          </a:xfrm>
        </p:grpSpPr>
        <p:grpSp>
          <p:nvGrpSpPr>
            <p:cNvPr id="76" name="Google Shape;76;p15"/>
            <p:cNvGrpSpPr/>
            <p:nvPr/>
          </p:nvGrpSpPr>
          <p:grpSpPr>
            <a:xfrm>
              <a:off x="1398883" y="3883501"/>
              <a:ext cx="2329539" cy="661146"/>
              <a:chOff x="713125" y="3196450"/>
              <a:chExt cx="2901045" cy="823344"/>
            </a:xfrm>
          </p:grpSpPr>
          <p:sp>
            <p:nvSpPr>
              <p:cNvPr id="77" name="Google Shape;77;p15"/>
              <p:cNvSpPr/>
              <p:nvPr/>
            </p:nvSpPr>
            <p:spPr>
              <a:xfrm>
                <a:off x="713125" y="319645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78" name="Google Shape;78;p15"/>
              <p:cNvSpPr txBox="1"/>
              <p:nvPr/>
            </p:nvSpPr>
            <p:spPr>
              <a:xfrm>
                <a:off x="815170" y="3535894"/>
                <a:ext cx="27990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High Storage Capacity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9" name="Google Shape;79;p15"/>
            <p:cNvGrpSpPr/>
            <p:nvPr/>
          </p:nvGrpSpPr>
          <p:grpSpPr>
            <a:xfrm>
              <a:off x="5413361" y="3878643"/>
              <a:ext cx="2329503" cy="666008"/>
              <a:chOff x="5712475" y="3190400"/>
              <a:chExt cx="2901000" cy="829400"/>
            </a:xfrm>
          </p:grpSpPr>
          <p:sp>
            <p:nvSpPr>
              <p:cNvPr id="80" name="Google Shape;80;p15"/>
              <p:cNvSpPr/>
              <p:nvPr/>
            </p:nvSpPr>
            <p:spPr>
              <a:xfrm>
                <a:off x="5712475" y="3190400"/>
                <a:ext cx="2901000" cy="393600"/>
              </a:xfrm>
              <a:prstGeom prst="rect">
                <a:avLst/>
              </a:prstGeom>
              <a:solidFill>
                <a:srgbClr val="1C4587"/>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FFFFFF"/>
                    </a:solidFill>
                    <a:effectLst/>
                    <a:uLnTx/>
                    <a:uFillTx/>
                    <a:latin typeface="Cambria"/>
                    <a:ea typeface="Cambria"/>
                    <a:cs typeface="Cambria"/>
                    <a:sym typeface="Cambria"/>
                  </a:rPr>
                  <a:t>DRAM Row </a:t>
                </a:r>
                <a:r>
                  <a:rPr kumimoji="0" lang="en" sz="1400" b="1" i="1" u="none" strike="noStrike" kern="0" cap="none" spc="0" normalizeH="0" baseline="0" noProof="0">
                    <a:ln>
                      <a:noFill/>
                    </a:ln>
                    <a:solidFill>
                      <a:srgbClr val="FFFFFF"/>
                    </a:solidFill>
                    <a:effectLst/>
                    <a:uLnTx/>
                    <a:uFillTx/>
                    <a:latin typeface="Cambria"/>
                    <a:ea typeface="Cambria"/>
                    <a:cs typeface="Cambria"/>
                    <a:sym typeface="Cambria"/>
                  </a:rPr>
                  <a:t>X</a:t>
                </a:r>
                <a:endParaRPr kumimoji="0" sz="1400" b="1" i="1" u="none" strike="noStrike" kern="0" cap="none" spc="0" normalizeH="0" baseline="0" noProof="0">
                  <a:ln>
                    <a:noFill/>
                  </a:ln>
                  <a:solidFill>
                    <a:srgbClr val="FFFFFF"/>
                  </a:solidFill>
                  <a:effectLst/>
                  <a:uLnTx/>
                  <a:uFillTx/>
                  <a:latin typeface="Cambria"/>
                  <a:ea typeface="Cambria"/>
                  <a:cs typeface="Cambria"/>
                  <a:sym typeface="Cambria"/>
                </a:endParaRPr>
              </a:p>
            </p:txBody>
          </p:sp>
          <p:sp>
            <p:nvSpPr>
              <p:cNvPr id="81" name="Google Shape;81;p15"/>
              <p:cNvSpPr txBox="1"/>
              <p:nvPr/>
            </p:nvSpPr>
            <p:spPr>
              <a:xfrm>
                <a:off x="5795500" y="3535900"/>
                <a:ext cx="2736900" cy="48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000000"/>
                    </a:solidFill>
                    <a:effectLst/>
                    <a:uLnTx/>
                    <a:uFillTx/>
                    <a:latin typeface="Cambria"/>
                    <a:ea typeface="Cambria"/>
                    <a:cs typeface="Cambria"/>
                    <a:sym typeface="Cambria"/>
                  </a:rPr>
                  <a:t>Low Latency</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 name="Google Shape;82;p15"/>
            <p:cNvGrpSpPr/>
            <p:nvPr/>
          </p:nvGrpSpPr>
          <p:grpSpPr>
            <a:xfrm>
              <a:off x="3943238" y="3267826"/>
              <a:ext cx="1139788" cy="1609935"/>
              <a:chOff x="3881688" y="2429731"/>
              <a:chExt cx="1419413" cy="2004900"/>
            </a:xfrm>
          </p:grpSpPr>
          <p:sp>
            <p:nvSpPr>
              <p:cNvPr id="83" name="Google Shape;83;p15"/>
              <p:cNvSpPr/>
              <p:nvPr/>
            </p:nvSpPr>
            <p:spPr>
              <a:xfrm rot="2700000">
                <a:off x="4212307" y="26165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15"/>
              <p:cNvSpPr/>
              <p:nvPr/>
            </p:nvSpPr>
            <p:spPr>
              <a:xfrm rot="-8100000">
                <a:off x="4068495" y="3345838"/>
                <a:ext cx="901985" cy="901985"/>
              </a:xfrm>
              <a:prstGeom prst="bentArrow">
                <a:avLst>
                  <a:gd name="adj1" fmla="val 25000"/>
                  <a:gd name="adj2" fmla="val 25000"/>
                  <a:gd name="adj3" fmla="val 25000"/>
                  <a:gd name="adj4" fmla="val 4375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0502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fade">
                                      <p:cBhvr>
                                        <p:cTn id="7" dur="10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fade">
                                      <p:cBhvr>
                                        <p:cTn id="12" dur="10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xEl>
                                              <p:pRg st="3" end="3"/>
                                            </p:txEl>
                                          </p:spTgt>
                                        </p:tgtEl>
                                        <p:attrNameLst>
                                          <p:attrName>style.visibility</p:attrName>
                                        </p:attrNameLst>
                                      </p:cBhvr>
                                      <p:to>
                                        <p:strVal val="visible"/>
                                      </p:to>
                                    </p:set>
                                    <p:animEffect transition="in" filter="fade">
                                      <p:cBhvr>
                                        <p:cTn id="17" dur="1000"/>
                                        <p:tgtEl>
                                          <p:spTgt spid="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16"/>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91" name="Google Shape;91;p16"/>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301</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92" name="Google Shape;9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93" name="Google Shape;93;p16"/>
          <p:cNvSpPr txBox="1"/>
          <p:nvPr/>
        </p:nvSpPr>
        <p:spPr>
          <a:xfrm>
            <a:off x="166250" y="144347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1" i="0" u="none" strike="noStrike" kern="0" cap="none" spc="0" normalizeH="0" baseline="0" noProof="0">
                <a:ln>
                  <a:noFill/>
                </a:ln>
                <a:solidFill>
                  <a:srgbClr val="1C4587"/>
                </a:solidFill>
                <a:effectLst/>
                <a:uLnTx/>
                <a:uFillTx/>
                <a:latin typeface="Cambria"/>
                <a:ea typeface="Cambria"/>
                <a:cs typeface="Cambria"/>
                <a:sym typeface="Cambria"/>
              </a:rPr>
              <a:t>CLR-DRAM (Capacity-Latency-Reconfigurable DRAM)</a:t>
            </a:r>
            <a:r>
              <a:rPr kumimoji="0" lang="en" sz="1600" b="0" i="0" u="none" strike="noStrike" kern="0" cap="none" spc="0" normalizeH="0" baseline="0" noProof="0">
                <a:ln>
                  <a:noFill/>
                </a:ln>
                <a:solidFill>
                  <a:srgbClr val="1C4587"/>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1C4587"/>
              </a:solidFill>
              <a:effectLst/>
              <a:uLnTx/>
              <a:uFillTx/>
              <a:latin typeface="Cambria"/>
              <a:ea typeface="Cambria"/>
              <a:cs typeface="Cambria"/>
              <a:sym typeface="Cambria"/>
            </a:endParaRPr>
          </a:p>
          <a:p>
            <a:pPr marL="628650" marR="0" lvl="1" indent="-330200" algn="l" defTabSz="914400" rtl="0" eaLnBrk="1" fontAlgn="auto" latinLnBrk="0" hangingPunct="1">
              <a:lnSpc>
                <a:spcPct val="100000"/>
              </a:lnSpc>
              <a:spcBef>
                <a:spcPts val="0"/>
              </a:spcBef>
              <a:spcAft>
                <a:spcPts val="0"/>
              </a:spcAft>
              <a:buClr>
                <a:srgbClr val="1C4587"/>
              </a:buClr>
              <a:buSzPts val="1600"/>
              <a:buFont typeface="Cambria"/>
              <a:buChar char="○"/>
              <a:tabLst/>
              <a:defRPr/>
            </a:pP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 </a:t>
            </a:r>
            <a:r>
              <a:rPr kumimoji="0" lang="en" sz="1600" b="0" i="0" u="none" strike="noStrike" kern="0" cap="none" spc="0" normalizeH="0" baseline="0" noProof="0">
                <a:ln>
                  <a:noFill/>
                </a:ln>
                <a:solidFill>
                  <a:srgbClr val="34A853"/>
                </a:solidFill>
                <a:effectLst/>
                <a:uLnTx/>
                <a:uFillTx/>
                <a:latin typeface="Cambria"/>
                <a:ea typeface="Cambria"/>
                <a:cs typeface="Cambria"/>
                <a:sym typeface="Cambria"/>
              </a:rPr>
              <a:t>low cost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DRAM architecture that enables a single DRAM row to </a:t>
            </a:r>
            <a:r>
              <a:rPr kumimoji="0" lang="en" sz="1600" b="0" i="1" u="none" strike="noStrike" kern="0" cap="none" spc="0" normalizeH="0" baseline="0" noProof="0">
                <a:ln>
                  <a:noFill/>
                </a:ln>
                <a:solidFill>
                  <a:srgbClr val="0070C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70C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switch between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max-capacity mode</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or</a:t>
            </a:r>
            <a:r>
              <a:rPr kumimoji="0" lang="en" sz="1600" b="1" i="0" u="none" strike="noStrike" kern="0" cap="none" spc="0" normalizeH="0" baseline="0" noProof="0">
                <a:ln>
                  <a:noFill/>
                </a:ln>
                <a:solidFill>
                  <a:srgbClr val="000000"/>
                </a:solidFill>
                <a:effectLst/>
                <a:uLnTx/>
                <a:uFillTx/>
                <a:latin typeface="Cambria"/>
                <a:ea typeface="Cambria"/>
                <a:cs typeface="Cambria"/>
                <a:sym typeface="Cambria"/>
              </a:rPr>
              <a:t> </a:t>
            </a:r>
            <a:r>
              <a:rPr kumimoji="0" lang="en" sz="16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sp>
        <p:nvSpPr>
          <p:cNvPr id="94" name="Google Shape;94;p16"/>
          <p:cNvSpPr txBox="1"/>
          <p:nvPr/>
        </p:nvSpPr>
        <p:spPr>
          <a:xfrm>
            <a:off x="166250" y="2255525"/>
            <a:ext cx="8507700" cy="1116300"/>
          </a:xfrm>
          <a:prstGeom prst="rect">
            <a:avLst/>
          </a:prstGeom>
          <a:noFill/>
          <a:ln>
            <a:noFill/>
          </a:ln>
        </p:spPr>
        <p:txBody>
          <a:bodyPr spcFirstLastPara="1" wrap="square" lIns="91425" tIns="91425" rIns="91425" bIns="91425" anchor="t" anchorCtr="0">
            <a:noAutofit/>
          </a:bodyPr>
          <a:lstStyle/>
          <a:p>
            <a:pPr marL="274320" marR="0" lvl="0" indent="-236220" algn="l" defTabSz="914400" rtl="0" eaLnBrk="1" fontAlgn="auto" latinLnBrk="0" hangingPunct="1">
              <a:lnSpc>
                <a:spcPct val="100000"/>
              </a:lnSpc>
              <a:spcBef>
                <a:spcPts val="0"/>
              </a:spcBef>
              <a:spcAft>
                <a:spcPts val="0"/>
              </a:spcAft>
              <a:buClr>
                <a:srgbClr val="980000"/>
              </a:buClr>
              <a:buSzPts val="1600"/>
              <a:buFont typeface="Cambria"/>
              <a:buChar char="●"/>
              <a:tabLst/>
              <a:defRPr/>
            </a:pPr>
            <a:r>
              <a:rPr kumimoji="0" lang="en" sz="1600" b="1" i="0" u="none" strike="noStrike" kern="0" cap="none" spc="0" normalizeH="0" baseline="0" noProof="0">
                <a:ln>
                  <a:noFill/>
                </a:ln>
                <a:solidFill>
                  <a:srgbClr val="980000"/>
                </a:solidFill>
                <a:effectLst/>
                <a:uLnTx/>
                <a:uFillTx/>
                <a:latin typeface="Cambria"/>
                <a:ea typeface="Cambria"/>
                <a:cs typeface="Cambria"/>
                <a:sym typeface="Cambria"/>
              </a:rPr>
              <a:t>Key Idea</a:t>
            </a:r>
            <a:r>
              <a:rPr kumimoji="0" lang="en" sz="1600" b="0" i="0" u="none" strike="noStrike" kern="0" cap="none" spc="0" normalizeH="0" baseline="0" noProof="0">
                <a:ln>
                  <a:noFill/>
                </a:ln>
                <a:solidFill>
                  <a:srgbClr val="980000"/>
                </a:solidFill>
                <a:effectLst/>
                <a:uLnTx/>
                <a:uFillTx/>
                <a:latin typeface="Cambria"/>
                <a:ea typeface="Cambria"/>
                <a:cs typeface="Cambria"/>
                <a:sym typeface="Cambria"/>
              </a:rPr>
              <a:t>: </a:t>
            </a:r>
            <a:endParaRPr kumimoji="0" sz="1600" b="0" i="0" u="none" strike="noStrike" kern="0" cap="none" spc="0" normalizeH="0" baseline="0" noProof="0">
              <a:ln>
                <a:noFill/>
              </a:ln>
              <a:solidFill>
                <a:srgbClr val="980000"/>
              </a:solidFill>
              <a:effectLst/>
              <a:uLnTx/>
              <a:uFillTx/>
              <a:latin typeface="Cambria"/>
              <a:ea typeface="Cambria"/>
              <a:cs typeface="Cambria"/>
              <a:sym typeface="Cambria"/>
            </a:endParaRPr>
          </a:p>
          <a:p>
            <a:pPr marL="45720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600" b="0" i="1" u="none" strike="noStrike" kern="0" cap="none" spc="0" normalizeH="0" baseline="0" noProof="0">
                <a:ln>
                  <a:noFill/>
                </a:ln>
                <a:solidFill>
                  <a:srgbClr val="000000"/>
                </a:solidFill>
                <a:effectLst/>
                <a:uLnTx/>
                <a:uFillTx/>
                <a:latin typeface="Cambria"/>
                <a:ea typeface="Cambria"/>
                <a:cs typeface="Cambria"/>
                <a:sym typeface="Cambria"/>
              </a:rPr>
              <a:t>Dynamically</a:t>
            </a:r>
            <a:r>
              <a:rPr kumimoji="0" lang="en" sz="1600" b="0" i="0" u="none" strike="noStrike" kern="0" cap="none" spc="0" normalizeH="0" baseline="0" noProof="0">
                <a:ln>
                  <a:noFill/>
                </a:ln>
                <a:solidFill>
                  <a:srgbClr val="000000"/>
                </a:solidFill>
                <a:effectLst/>
                <a:uLnTx/>
                <a:uFillTx/>
                <a:latin typeface="Cambria"/>
                <a:ea typeface="Cambria"/>
                <a:cs typeface="Cambria"/>
                <a:sym typeface="Cambria"/>
              </a:rPr>
              <a:t> configure the connections between DRAM cells and sense amplifiers in the density-optimized open-bitline architecture.</a:t>
            </a:r>
            <a:endParaRPr kumimoji="0" sz="16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95" name="Google Shape;95;p16"/>
          <p:cNvGrpSpPr/>
          <p:nvPr/>
        </p:nvGrpSpPr>
        <p:grpSpPr>
          <a:xfrm>
            <a:off x="4994030" y="3602667"/>
            <a:ext cx="2116603" cy="1430955"/>
            <a:chOff x="5308695" y="1980522"/>
            <a:chExt cx="2825906" cy="1910487"/>
          </a:xfrm>
        </p:grpSpPr>
        <p:grpSp>
          <p:nvGrpSpPr>
            <p:cNvPr id="96" name="Google Shape;96;p16"/>
            <p:cNvGrpSpPr/>
            <p:nvPr/>
          </p:nvGrpSpPr>
          <p:grpSpPr>
            <a:xfrm>
              <a:off x="6960231" y="3525484"/>
              <a:ext cx="227765" cy="354284"/>
              <a:chOff x="5018004" y="3311112"/>
              <a:chExt cx="167795" cy="457200"/>
            </a:xfrm>
          </p:grpSpPr>
          <p:sp>
            <p:nvSpPr>
              <p:cNvPr id="97" name="Google Shape;97;p16"/>
              <p:cNvSpPr/>
              <p:nvPr/>
            </p:nvSpPr>
            <p:spPr>
              <a:xfrm>
                <a:off x="5018004" y="331111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98" name="Google Shape;98;p16"/>
              <p:cNvCxnSpPr/>
              <p:nvPr/>
            </p:nvCxnSpPr>
            <p:spPr>
              <a:xfrm>
                <a:off x="5185799" y="3463505"/>
                <a:ext cx="0" cy="152400"/>
              </a:xfrm>
              <a:prstGeom prst="straightConnector1">
                <a:avLst/>
              </a:prstGeom>
              <a:noFill/>
              <a:ln w="38100" cap="flat" cmpd="sng">
                <a:solidFill>
                  <a:srgbClr val="C00000"/>
                </a:solidFill>
                <a:prstDash val="solid"/>
                <a:round/>
                <a:headEnd type="none" w="med" len="med"/>
                <a:tailEnd type="none" w="med" len="med"/>
              </a:ln>
            </p:spPr>
          </p:cxnSp>
        </p:grpSp>
        <p:grpSp>
          <p:nvGrpSpPr>
            <p:cNvPr id="99" name="Google Shape;99;p16"/>
            <p:cNvGrpSpPr/>
            <p:nvPr/>
          </p:nvGrpSpPr>
          <p:grpSpPr>
            <a:xfrm flipH="1">
              <a:off x="6227894" y="1980522"/>
              <a:ext cx="227765" cy="354284"/>
              <a:chOff x="5016936" y="2822952"/>
              <a:chExt cx="167795" cy="457200"/>
            </a:xfrm>
          </p:grpSpPr>
          <p:sp>
            <p:nvSpPr>
              <p:cNvPr id="100" name="Google Shape;100;p16"/>
              <p:cNvSpPr/>
              <p:nvPr/>
            </p:nvSpPr>
            <p:spPr>
              <a:xfrm>
                <a:off x="5016936" y="2822952"/>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00000"/>
                </a:solidFill>
                <a:prstDash val="solid"/>
                <a:round/>
                <a:headEnd type="none" w="med" len="med"/>
                <a:tailEnd type="none" w="med" len="med"/>
              </a:ln>
            </p:spPr>
          </p:sp>
          <p:cxnSp>
            <p:nvCxnSpPr>
              <p:cNvPr id="101" name="Google Shape;101;p16"/>
              <p:cNvCxnSpPr/>
              <p:nvPr/>
            </p:nvCxnSpPr>
            <p:spPr>
              <a:xfrm>
                <a:off x="5184731" y="2975345"/>
                <a:ext cx="0" cy="152400"/>
              </a:xfrm>
              <a:prstGeom prst="straightConnector1">
                <a:avLst/>
              </a:prstGeom>
              <a:noFill/>
              <a:ln w="38100" cap="flat" cmpd="sng">
                <a:solidFill>
                  <a:srgbClr val="C00000"/>
                </a:solidFill>
                <a:prstDash val="solid"/>
                <a:round/>
                <a:headEnd type="none" w="med" len="med"/>
                <a:tailEnd type="none" w="med" len="med"/>
              </a:ln>
            </p:spPr>
          </p:cxnSp>
        </p:grpSp>
        <p:sp>
          <p:nvSpPr>
            <p:cNvPr id="102" name="Google Shape;102;p16"/>
            <p:cNvSpPr txBox="1"/>
            <p:nvPr/>
          </p:nvSpPr>
          <p:spPr>
            <a:xfrm>
              <a:off x="5308695" y="2022706"/>
              <a:ext cx="9462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3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103" name="Google Shape;103;p16"/>
            <p:cNvSpPr txBox="1"/>
            <p:nvPr/>
          </p:nvSpPr>
          <p:spPr>
            <a:xfrm>
              <a:off x="7188400"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4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nvGrpSpPr>
          <p:cNvPr id="104" name="Google Shape;104;p16"/>
          <p:cNvGrpSpPr/>
          <p:nvPr/>
        </p:nvGrpSpPr>
        <p:grpSpPr>
          <a:xfrm>
            <a:off x="4994030" y="3602662"/>
            <a:ext cx="2116603" cy="1430958"/>
            <a:chOff x="5308695" y="1980517"/>
            <a:chExt cx="2825906" cy="1910492"/>
          </a:xfrm>
        </p:grpSpPr>
        <p:grpSp>
          <p:nvGrpSpPr>
            <p:cNvPr id="105" name="Google Shape;105;p16"/>
            <p:cNvGrpSpPr/>
            <p:nvPr/>
          </p:nvGrpSpPr>
          <p:grpSpPr>
            <a:xfrm flipH="1">
              <a:off x="6227687" y="3525480"/>
              <a:ext cx="223135" cy="354284"/>
              <a:chOff x="4978462" y="3305672"/>
              <a:chExt cx="198078" cy="457200"/>
            </a:xfrm>
          </p:grpSpPr>
          <p:sp>
            <p:nvSpPr>
              <p:cNvPr id="106" name="Google Shape;106;p16"/>
              <p:cNvSpPr/>
              <p:nvPr/>
            </p:nvSpPr>
            <p:spPr>
              <a:xfrm>
                <a:off x="4978462" y="3305672"/>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07" name="Google Shape;107;p16"/>
              <p:cNvCxnSpPr/>
              <p:nvPr/>
            </p:nvCxnSpPr>
            <p:spPr>
              <a:xfrm>
                <a:off x="5176540" y="3458066"/>
                <a:ext cx="0" cy="152400"/>
              </a:xfrm>
              <a:prstGeom prst="straightConnector1">
                <a:avLst/>
              </a:prstGeom>
              <a:noFill/>
              <a:ln w="38100" cap="flat" cmpd="sng">
                <a:solidFill>
                  <a:srgbClr val="1C4587"/>
                </a:solidFill>
                <a:prstDash val="solid"/>
                <a:round/>
                <a:headEnd type="none" w="med" len="med"/>
                <a:tailEnd type="none" w="med" len="med"/>
              </a:ln>
            </p:spPr>
          </p:cxnSp>
        </p:grpSp>
        <p:grpSp>
          <p:nvGrpSpPr>
            <p:cNvPr id="108" name="Google Shape;108;p16"/>
            <p:cNvGrpSpPr/>
            <p:nvPr/>
          </p:nvGrpSpPr>
          <p:grpSpPr>
            <a:xfrm>
              <a:off x="6965067" y="1980517"/>
              <a:ext cx="223135" cy="354284"/>
              <a:chOff x="4979749" y="2817513"/>
              <a:chExt cx="198078" cy="457200"/>
            </a:xfrm>
          </p:grpSpPr>
          <p:sp>
            <p:nvSpPr>
              <p:cNvPr id="109" name="Google Shape;109;p16"/>
              <p:cNvSpPr/>
              <p:nvPr/>
            </p:nvSpPr>
            <p:spPr>
              <a:xfrm>
                <a:off x="4979749" y="2817513"/>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1C4587"/>
                </a:solidFill>
                <a:prstDash val="solid"/>
                <a:round/>
                <a:headEnd type="none" w="med" len="med"/>
                <a:tailEnd type="none" w="med" len="med"/>
              </a:ln>
            </p:spPr>
          </p:sp>
          <p:cxnSp>
            <p:nvCxnSpPr>
              <p:cNvPr id="110" name="Google Shape;110;p16"/>
              <p:cNvCxnSpPr/>
              <p:nvPr/>
            </p:nvCxnSpPr>
            <p:spPr>
              <a:xfrm>
                <a:off x="5177827" y="2969906"/>
                <a:ext cx="0" cy="152400"/>
              </a:xfrm>
              <a:prstGeom prst="straightConnector1">
                <a:avLst/>
              </a:prstGeom>
              <a:noFill/>
              <a:ln w="38100" cap="flat" cmpd="sng">
                <a:solidFill>
                  <a:srgbClr val="1C4587"/>
                </a:solidFill>
                <a:prstDash val="solid"/>
                <a:round/>
                <a:headEnd type="none" w="med" len="med"/>
                <a:tailEnd type="none" w="med" len="med"/>
              </a:ln>
            </p:spPr>
          </p:cxnSp>
        </p:grpSp>
        <p:sp>
          <p:nvSpPr>
            <p:cNvPr id="111" name="Google Shape;111;p16"/>
            <p:cNvSpPr txBox="1"/>
            <p:nvPr/>
          </p:nvSpPr>
          <p:spPr>
            <a:xfrm>
              <a:off x="5308695" y="3589809"/>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txBox="1"/>
            <p:nvPr/>
          </p:nvSpPr>
          <p:spPr>
            <a:xfrm>
              <a:off x="7188400" y="1991064"/>
              <a:ext cx="9462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3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3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13" name="Google Shape;113;p16"/>
          <p:cNvCxnSpPr/>
          <p:nvPr/>
        </p:nvCxnSpPr>
        <p:spPr>
          <a:xfrm>
            <a:off x="4186253" y="4303463"/>
            <a:ext cx="925200" cy="0"/>
          </a:xfrm>
          <a:prstGeom prst="straightConnector1">
            <a:avLst/>
          </a:prstGeom>
          <a:noFill/>
          <a:ln w="76200" cap="flat" cmpd="sng">
            <a:solidFill>
              <a:srgbClr val="434343"/>
            </a:solidFill>
            <a:prstDash val="solid"/>
            <a:round/>
            <a:headEnd type="none" w="med" len="med"/>
            <a:tailEnd type="triangle" w="med" len="med"/>
          </a:ln>
        </p:spPr>
      </p:cxnSp>
      <p:grpSp>
        <p:nvGrpSpPr>
          <p:cNvPr id="114" name="Google Shape;114;p16"/>
          <p:cNvGrpSpPr/>
          <p:nvPr/>
        </p:nvGrpSpPr>
        <p:grpSpPr>
          <a:xfrm>
            <a:off x="4861326" y="3228303"/>
            <a:ext cx="2384783" cy="2580968"/>
            <a:chOff x="4888314" y="2289476"/>
            <a:chExt cx="2689200" cy="2910428"/>
          </a:xfrm>
        </p:grpSpPr>
        <p:sp>
          <p:nvSpPr>
            <p:cNvPr id="115" name="Google Shape;115;p16"/>
            <p:cNvSpPr txBox="1"/>
            <p:nvPr/>
          </p:nvSpPr>
          <p:spPr>
            <a:xfrm>
              <a:off x="4888314" y="5002204"/>
              <a:ext cx="26892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CLR-DRAM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16" name="Google Shape;116;p16"/>
            <p:cNvGrpSpPr/>
            <p:nvPr/>
          </p:nvGrpSpPr>
          <p:grpSpPr>
            <a:xfrm>
              <a:off x="5608394" y="2289476"/>
              <a:ext cx="1257289" cy="2468650"/>
              <a:chOff x="5984125" y="1480675"/>
              <a:chExt cx="1488621" cy="2922863"/>
            </a:xfrm>
          </p:grpSpPr>
          <p:sp>
            <p:nvSpPr>
              <p:cNvPr id="117" name="Google Shape;117;p16"/>
              <p:cNvSpPr/>
              <p:nvPr/>
            </p:nvSpPr>
            <p:spPr>
              <a:xfrm>
                <a:off x="6900238"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6379913"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6899613"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6379288" y="38096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 name="Google Shape;121;p16"/>
              <p:cNvGrpSpPr/>
              <p:nvPr/>
            </p:nvGrpSpPr>
            <p:grpSpPr>
              <a:xfrm>
                <a:off x="6388773" y="4244538"/>
                <a:ext cx="679325" cy="159000"/>
                <a:chOff x="6065025" y="1897425"/>
                <a:chExt cx="679325" cy="159000"/>
              </a:xfrm>
            </p:grpSpPr>
            <p:sp>
              <p:nvSpPr>
                <p:cNvPr id="122" name="Google Shape;122;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16"/>
              <p:cNvGrpSpPr/>
              <p:nvPr/>
            </p:nvGrpSpPr>
            <p:grpSpPr>
              <a:xfrm>
                <a:off x="6388773" y="1480675"/>
                <a:ext cx="679325" cy="159000"/>
                <a:chOff x="6065025" y="1897425"/>
                <a:chExt cx="679325" cy="159000"/>
              </a:xfrm>
            </p:grpSpPr>
            <p:sp>
              <p:nvSpPr>
                <p:cNvPr id="125" name="Google Shape;125;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27" name="Google Shape;127;p16"/>
              <p:cNvCxnSpPr/>
              <p:nvPr/>
            </p:nvCxnSpPr>
            <p:spPr>
              <a:xfrm>
                <a:off x="5984125" y="2938870"/>
                <a:ext cx="1488300" cy="0"/>
              </a:xfrm>
              <a:prstGeom prst="straightConnector1">
                <a:avLst/>
              </a:prstGeom>
              <a:noFill/>
              <a:ln w="38100" cap="flat" cmpd="sng">
                <a:solidFill>
                  <a:srgbClr val="000000"/>
                </a:solidFill>
                <a:prstDash val="solid"/>
                <a:round/>
                <a:headEnd type="none" w="med" len="med"/>
                <a:tailEnd type="none" w="med" len="med"/>
              </a:ln>
            </p:spPr>
          </p:cxnSp>
          <p:cxnSp>
            <p:nvCxnSpPr>
              <p:cNvPr id="128" name="Google Shape;128;p16"/>
              <p:cNvCxnSpPr/>
              <p:nvPr/>
            </p:nvCxnSpPr>
            <p:spPr>
              <a:xfrm>
                <a:off x="5984145" y="340875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29" name="Google Shape;129;p16"/>
              <p:cNvCxnSpPr/>
              <p:nvPr/>
            </p:nvCxnSpPr>
            <p:spPr>
              <a:xfrm>
                <a:off x="5984145" y="2469000"/>
                <a:ext cx="1488600" cy="0"/>
              </a:xfrm>
              <a:prstGeom prst="straightConnector1">
                <a:avLst/>
              </a:prstGeom>
              <a:noFill/>
              <a:ln w="38100" cap="flat" cmpd="sng">
                <a:solidFill>
                  <a:srgbClr val="000000"/>
                </a:solidFill>
                <a:prstDash val="solid"/>
                <a:round/>
                <a:headEnd type="none" w="med" len="med"/>
                <a:tailEnd type="none" w="med" len="med"/>
              </a:ln>
            </p:spPr>
          </p:cxnSp>
          <p:cxnSp>
            <p:nvCxnSpPr>
              <p:cNvPr id="130" name="Google Shape;130;p16"/>
              <p:cNvCxnSpPr>
                <a:stCxn id="131" idx="0"/>
                <a:endCxn id="132" idx="4"/>
              </p:cNvCxnSpPr>
              <p:nvPr/>
            </p:nvCxnSpPr>
            <p:spPr>
              <a:xfrm rot="10800000">
                <a:off x="6459414" y="2641106"/>
                <a:ext cx="0" cy="595200"/>
              </a:xfrm>
              <a:prstGeom prst="straightConnector1">
                <a:avLst/>
              </a:prstGeom>
              <a:noFill/>
              <a:ln w="38100" cap="flat" cmpd="sng">
                <a:solidFill>
                  <a:srgbClr val="000000"/>
                </a:solidFill>
                <a:prstDash val="solid"/>
                <a:round/>
                <a:headEnd type="none" w="med" len="med"/>
                <a:tailEnd type="none" w="med" len="med"/>
              </a:ln>
            </p:spPr>
          </p:cxnSp>
          <p:cxnSp>
            <p:nvCxnSpPr>
              <p:cNvPr id="133" name="Google Shape;133;p16"/>
              <p:cNvCxnSpPr>
                <a:stCxn id="134" idx="4"/>
              </p:cNvCxnSpPr>
              <p:nvPr/>
            </p:nvCxnSpPr>
            <p:spPr>
              <a:xfrm rot="10800000">
                <a:off x="6978345" y="2636468"/>
                <a:ext cx="0" cy="944400"/>
              </a:xfrm>
              <a:prstGeom prst="straightConnector1">
                <a:avLst/>
              </a:prstGeom>
              <a:noFill/>
              <a:ln w="38100" cap="flat" cmpd="sng">
                <a:solidFill>
                  <a:srgbClr val="000000"/>
                </a:solidFill>
                <a:prstDash val="solid"/>
                <a:round/>
                <a:headEnd type="none" w="med" len="med"/>
                <a:tailEnd type="none" w="med" len="med"/>
              </a:ln>
            </p:spPr>
          </p:cxnSp>
          <p:sp>
            <p:nvSpPr>
              <p:cNvPr id="135" name="Google Shape;135;p16"/>
              <p:cNvSpPr/>
              <p:nvPr/>
            </p:nvSpPr>
            <p:spPr>
              <a:xfrm>
                <a:off x="6285909" y="1569704"/>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36" name="Google Shape;136;p16"/>
              <p:cNvSpPr/>
              <p:nvPr/>
            </p:nvSpPr>
            <p:spPr>
              <a:xfrm>
                <a:off x="6285909" y="3909428"/>
                <a:ext cx="866100" cy="3987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137" name="Google Shape;137;p16"/>
              <p:cNvGrpSpPr/>
              <p:nvPr/>
            </p:nvGrpSpPr>
            <p:grpSpPr>
              <a:xfrm>
                <a:off x="6285871" y="2296650"/>
                <a:ext cx="347086" cy="1284219"/>
                <a:chOff x="1975325" y="1580225"/>
                <a:chExt cx="365700" cy="1363000"/>
              </a:xfrm>
            </p:grpSpPr>
            <p:sp>
              <p:nvSpPr>
                <p:cNvPr id="132" name="Google Shape;132;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 name="Google Shape;139;p16"/>
              <p:cNvGrpSpPr/>
              <p:nvPr/>
            </p:nvGrpSpPr>
            <p:grpSpPr>
              <a:xfrm>
                <a:off x="6804802" y="2296650"/>
                <a:ext cx="347086" cy="1284219"/>
                <a:chOff x="1975325" y="1580225"/>
                <a:chExt cx="365700" cy="1363000"/>
              </a:xfrm>
            </p:grpSpPr>
            <p:sp>
              <p:nvSpPr>
                <p:cNvPr id="140" name="Google Shape;14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2" name="Google Shape;142;p16"/>
              <p:cNvSpPr txBox="1"/>
              <p:nvPr/>
            </p:nvSpPr>
            <p:spPr>
              <a:xfrm>
                <a:off x="6239432" y="2744645"/>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43" name="Google Shape;143;p16"/>
              <p:cNvSpPr txBox="1"/>
              <p:nvPr/>
            </p:nvSpPr>
            <p:spPr>
              <a:xfrm>
                <a:off x="6773028" y="2748089"/>
                <a:ext cx="413400" cy="384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nvGrpSpPr>
          <p:cNvPr id="144" name="Google Shape;144;p16"/>
          <p:cNvGrpSpPr/>
          <p:nvPr/>
        </p:nvGrpSpPr>
        <p:grpSpPr>
          <a:xfrm>
            <a:off x="6667432" y="3723360"/>
            <a:ext cx="1427519" cy="1197426"/>
            <a:chOff x="7238100" y="1989275"/>
            <a:chExt cx="1905900" cy="1598700"/>
          </a:xfrm>
        </p:grpSpPr>
        <p:sp>
          <p:nvSpPr>
            <p:cNvPr id="145" name="Google Shape;145;p16"/>
            <p:cNvSpPr txBox="1"/>
            <p:nvPr/>
          </p:nvSpPr>
          <p:spPr>
            <a:xfrm>
              <a:off x="7238100" y="2384075"/>
              <a:ext cx="1905900" cy="7986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bitline mode </a:t>
              </a:r>
              <a:endParaRPr kumimoji="0" sz="1300" b="1" i="1"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300" b="1" i="1" u="none" strike="noStrike" kern="0" cap="none" spc="0" normalizeH="0" baseline="0" noProof="0">
                  <a:ln>
                    <a:noFill/>
                  </a:ln>
                  <a:solidFill>
                    <a:srgbClr val="000000"/>
                  </a:solidFill>
                  <a:effectLst/>
                  <a:uLnTx/>
                  <a:uFillTx/>
                  <a:latin typeface="Cambria"/>
                  <a:ea typeface="Cambria"/>
                  <a:cs typeface="Cambria"/>
                  <a:sym typeface="Cambria"/>
                </a:rPr>
                <a:t>select transistors</a:t>
              </a:r>
              <a:endParaRPr kumimoji="0" sz="1300" b="1" i="1" u="none" strike="noStrike" kern="0" cap="none" spc="0" normalizeH="0" baseline="-25000" noProof="0">
                <a:ln>
                  <a:noFill/>
                </a:ln>
                <a:solidFill>
                  <a:srgbClr val="000000"/>
                </a:solidFill>
                <a:effectLst/>
                <a:uLnTx/>
                <a:uFillTx/>
                <a:latin typeface="Cambria"/>
                <a:ea typeface="Cambria"/>
                <a:cs typeface="Cambria"/>
                <a:sym typeface="Cambria"/>
              </a:endParaRPr>
            </a:p>
          </p:txBody>
        </p:sp>
        <p:cxnSp>
          <p:nvCxnSpPr>
            <p:cNvPr id="146" name="Google Shape;146;p16"/>
            <p:cNvCxnSpPr>
              <a:stCxn id="145" idx="0"/>
              <a:endCxn id="112" idx="3"/>
            </p:cNvCxnSpPr>
            <p:nvPr/>
          </p:nvCxnSpPr>
          <p:spPr>
            <a:xfrm rot="5400000" flipH="1">
              <a:off x="7813050" y="2006075"/>
              <a:ext cx="394800" cy="361200"/>
            </a:xfrm>
            <a:prstGeom prst="bentConnector2">
              <a:avLst/>
            </a:prstGeom>
            <a:noFill/>
            <a:ln w="28575" cap="flat" cmpd="sng">
              <a:solidFill>
                <a:srgbClr val="000000"/>
              </a:solidFill>
              <a:prstDash val="solid"/>
              <a:round/>
              <a:headEnd type="none" w="med" len="med"/>
              <a:tailEnd type="stealth" w="med" len="med"/>
            </a:ln>
          </p:spPr>
        </p:cxnSp>
        <p:cxnSp>
          <p:nvCxnSpPr>
            <p:cNvPr id="147" name="Google Shape;147;p16"/>
            <p:cNvCxnSpPr>
              <a:stCxn id="145" idx="2"/>
              <a:endCxn id="103" idx="3"/>
            </p:cNvCxnSpPr>
            <p:nvPr/>
          </p:nvCxnSpPr>
          <p:spPr>
            <a:xfrm rot="5400000">
              <a:off x="7807800" y="3204725"/>
              <a:ext cx="405300" cy="361200"/>
            </a:xfrm>
            <a:prstGeom prst="bentConnector2">
              <a:avLst/>
            </a:prstGeom>
            <a:noFill/>
            <a:ln w="28575" cap="flat" cmpd="sng">
              <a:solidFill>
                <a:srgbClr val="000000"/>
              </a:solidFill>
              <a:prstDash val="solid"/>
              <a:round/>
              <a:headEnd type="none" w="med" len="med"/>
              <a:tailEnd type="stealth" w="med" len="med"/>
            </a:ln>
          </p:spPr>
        </p:cxnSp>
      </p:grpSp>
      <p:grpSp>
        <p:nvGrpSpPr>
          <p:cNvPr id="148" name="Google Shape;148;p16"/>
          <p:cNvGrpSpPr/>
          <p:nvPr/>
        </p:nvGrpSpPr>
        <p:grpSpPr>
          <a:xfrm>
            <a:off x="1588200" y="3228313"/>
            <a:ext cx="3179710" cy="2580959"/>
            <a:chOff x="1197376" y="2289486"/>
            <a:chExt cx="3585600" cy="2910418"/>
          </a:xfrm>
        </p:grpSpPr>
        <p:sp>
          <p:nvSpPr>
            <p:cNvPr id="149" name="Google Shape;149;p16"/>
            <p:cNvSpPr txBox="1"/>
            <p:nvPr/>
          </p:nvSpPr>
          <p:spPr>
            <a:xfrm>
              <a:off x="1197376" y="5002204"/>
              <a:ext cx="3585600" cy="197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Open-bitline (Baseline) </a:t>
              </a:r>
              <a:endParaRPr kumimoji="0" sz="18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150" name="Google Shape;150;p16"/>
            <p:cNvGrpSpPr/>
            <p:nvPr/>
          </p:nvGrpSpPr>
          <p:grpSpPr>
            <a:xfrm>
              <a:off x="2683601" y="4623775"/>
              <a:ext cx="573758" cy="134291"/>
              <a:chOff x="6065025" y="1897425"/>
              <a:chExt cx="679325" cy="159000"/>
            </a:xfrm>
          </p:grpSpPr>
          <p:sp>
            <p:nvSpPr>
              <p:cNvPr id="151" name="Google Shape;151;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3" name="Google Shape;153;p16"/>
            <p:cNvGrpSpPr/>
            <p:nvPr/>
          </p:nvGrpSpPr>
          <p:grpSpPr>
            <a:xfrm>
              <a:off x="2683612" y="2289486"/>
              <a:ext cx="573758" cy="134291"/>
              <a:chOff x="6065025" y="1897425"/>
              <a:chExt cx="679325" cy="159000"/>
            </a:xfrm>
          </p:grpSpPr>
          <p:sp>
            <p:nvSpPr>
              <p:cNvPr id="154" name="Google Shape;154;p16"/>
              <p:cNvSpPr/>
              <p:nvPr/>
            </p:nvSpPr>
            <p:spPr>
              <a:xfrm>
                <a:off x="6585350"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6"/>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6" name="Google Shape;156;p16"/>
            <p:cNvSpPr/>
            <p:nvPr/>
          </p:nvSpPr>
          <p:spPr>
            <a:xfrm>
              <a:off x="3123441"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6"/>
            <p:cNvSpPr/>
            <p:nvPr/>
          </p:nvSpPr>
          <p:spPr>
            <a:xfrm>
              <a:off x="2683988" y="2641415"/>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6"/>
            <p:cNvSpPr/>
            <p:nvPr/>
          </p:nvSpPr>
          <p:spPr>
            <a:xfrm>
              <a:off x="3122913"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6"/>
            <p:cNvSpPr/>
            <p:nvPr/>
          </p:nvSpPr>
          <p:spPr>
            <a:xfrm>
              <a:off x="2683460" y="4256412"/>
              <a:ext cx="134100" cy="1341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160" name="Google Shape;160;p16"/>
            <p:cNvCxnSpPr/>
            <p:nvPr/>
          </p:nvCxnSpPr>
          <p:spPr>
            <a:xfrm>
              <a:off x="2280112" y="3520994"/>
              <a:ext cx="1400100" cy="0"/>
            </a:xfrm>
            <a:prstGeom prst="straightConnector1">
              <a:avLst/>
            </a:prstGeom>
            <a:noFill/>
            <a:ln w="38100" cap="flat" cmpd="sng">
              <a:solidFill>
                <a:srgbClr val="000000"/>
              </a:solidFill>
              <a:prstDash val="solid"/>
              <a:round/>
              <a:headEnd type="none" w="med" len="med"/>
              <a:tailEnd type="none" w="med" len="med"/>
            </a:ln>
          </p:spPr>
        </p:cxnSp>
        <p:cxnSp>
          <p:nvCxnSpPr>
            <p:cNvPr id="161" name="Google Shape;161;p16"/>
            <p:cNvCxnSpPr/>
            <p:nvPr/>
          </p:nvCxnSpPr>
          <p:spPr>
            <a:xfrm>
              <a:off x="2280132" y="391784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2" name="Google Shape;162;p16"/>
            <p:cNvCxnSpPr/>
            <p:nvPr/>
          </p:nvCxnSpPr>
          <p:spPr>
            <a:xfrm>
              <a:off x="2280132" y="3124153"/>
              <a:ext cx="1400400" cy="0"/>
            </a:xfrm>
            <a:prstGeom prst="straightConnector1">
              <a:avLst/>
            </a:prstGeom>
            <a:noFill/>
            <a:ln w="38100" cap="flat" cmpd="sng">
              <a:solidFill>
                <a:srgbClr val="000000"/>
              </a:solidFill>
              <a:prstDash val="solid"/>
              <a:round/>
              <a:headEnd type="none" w="med" len="med"/>
              <a:tailEnd type="none" w="med" len="med"/>
            </a:ln>
          </p:spPr>
        </p:cxnSp>
        <p:cxnSp>
          <p:nvCxnSpPr>
            <p:cNvPr id="163" name="Google Shape;163;p16"/>
            <p:cNvCxnSpPr>
              <a:stCxn id="164" idx="0"/>
            </p:cNvCxnSpPr>
            <p:nvPr/>
          </p:nvCxnSpPr>
          <p:spPr>
            <a:xfrm rot="10800000">
              <a:off x="2751163" y="2701607"/>
              <a:ext cx="0" cy="1070700"/>
            </a:xfrm>
            <a:prstGeom prst="straightConnector1">
              <a:avLst/>
            </a:prstGeom>
            <a:noFill/>
            <a:ln w="38100" cap="flat" cmpd="sng">
              <a:solidFill>
                <a:srgbClr val="000000"/>
              </a:solidFill>
              <a:prstDash val="solid"/>
              <a:round/>
              <a:headEnd type="none" w="med" len="med"/>
              <a:tailEnd type="none" w="med" len="med"/>
            </a:ln>
          </p:spPr>
        </p:cxnSp>
        <p:cxnSp>
          <p:nvCxnSpPr>
            <p:cNvPr id="165" name="Google Shape;165;p16"/>
            <p:cNvCxnSpPr/>
            <p:nvPr/>
          </p:nvCxnSpPr>
          <p:spPr>
            <a:xfrm rot="10800000">
              <a:off x="3189444" y="3265646"/>
              <a:ext cx="0" cy="1070700"/>
            </a:xfrm>
            <a:prstGeom prst="straightConnector1">
              <a:avLst/>
            </a:prstGeom>
            <a:noFill/>
            <a:ln w="38100" cap="flat" cmpd="sng">
              <a:solidFill>
                <a:srgbClr val="000000"/>
              </a:solidFill>
              <a:prstDash val="solid"/>
              <a:round/>
              <a:headEnd type="none" w="med" len="med"/>
              <a:tailEnd type="none" w="med" len="med"/>
            </a:ln>
          </p:spPr>
        </p:cxnSp>
        <p:grpSp>
          <p:nvGrpSpPr>
            <p:cNvPr id="166" name="Google Shape;166;p16"/>
            <p:cNvGrpSpPr/>
            <p:nvPr/>
          </p:nvGrpSpPr>
          <p:grpSpPr>
            <a:xfrm>
              <a:off x="2604590" y="2978656"/>
              <a:ext cx="293145" cy="1084675"/>
              <a:chOff x="1975325" y="1580225"/>
              <a:chExt cx="365700" cy="1363000"/>
            </a:xfrm>
          </p:grpSpPr>
          <p:sp>
            <p:nvSpPr>
              <p:cNvPr id="167" name="Google Shape;167;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9" name="Google Shape;169;p16"/>
            <p:cNvGrpSpPr/>
            <p:nvPr/>
          </p:nvGrpSpPr>
          <p:grpSpPr>
            <a:xfrm>
              <a:off x="3042867" y="2978656"/>
              <a:ext cx="293145" cy="1084675"/>
              <a:chOff x="1975325" y="1580225"/>
              <a:chExt cx="365700" cy="1363000"/>
            </a:xfrm>
          </p:grpSpPr>
          <p:sp>
            <p:nvSpPr>
              <p:cNvPr id="170" name="Google Shape;170;p16"/>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6"/>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6"/>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3" name="Google Shape;173;p16"/>
            <p:cNvSpPr/>
            <p:nvPr/>
          </p:nvSpPr>
          <p:spPr>
            <a:xfrm>
              <a:off x="2604595" y="2364631"/>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4" name="Google Shape;174;p16"/>
            <p:cNvSpPr/>
            <p:nvPr/>
          </p:nvSpPr>
          <p:spPr>
            <a:xfrm>
              <a:off x="2604595" y="4340703"/>
              <a:ext cx="731400" cy="336900"/>
            </a:xfrm>
            <a:prstGeom prst="rect">
              <a:avLst/>
            </a:prstGeom>
            <a:solidFill>
              <a:srgbClr val="43434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6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6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175" name="Google Shape;175;p16"/>
            <p:cNvSpPr txBox="1"/>
            <p:nvPr/>
          </p:nvSpPr>
          <p:spPr>
            <a:xfrm>
              <a:off x="2565341" y="3356956"/>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76" name="Google Shape;176;p16"/>
            <p:cNvSpPr txBox="1"/>
            <p:nvPr/>
          </p:nvSpPr>
          <p:spPr>
            <a:xfrm>
              <a:off x="3016003" y="3359865"/>
              <a:ext cx="349200" cy="325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7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177" name="Google Shape;177;p16"/>
          <p:cNvGrpSpPr/>
          <p:nvPr/>
        </p:nvGrpSpPr>
        <p:grpSpPr>
          <a:xfrm>
            <a:off x="2775277" y="3542004"/>
            <a:ext cx="761444" cy="1561154"/>
            <a:chOff x="2346410" y="1899531"/>
            <a:chExt cx="1016614" cy="2084318"/>
          </a:xfrm>
        </p:grpSpPr>
        <p:sp>
          <p:nvSpPr>
            <p:cNvPr id="178" name="Google Shape;178;p16"/>
            <p:cNvSpPr/>
            <p:nvPr/>
          </p:nvSpPr>
          <p:spPr>
            <a:xfrm>
              <a:off x="2346410" y="1899531"/>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6"/>
            <p:cNvSpPr/>
            <p:nvPr/>
          </p:nvSpPr>
          <p:spPr>
            <a:xfrm>
              <a:off x="2880023" y="3496950"/>
              <a:ext cx="483000" cy="486900"/>
            </a:xfrm>
            <a:prstGeom prst="rect">
              <a:avLst/>
            </a:prstGeom>
            <a:noFill/>
            <a:ln w="28575" cap="flat" cmpd="sng">
              <a:solidFill>
                <a:srgbClr val="99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0" name="Google Shape;180;p16"/>
          <p:cNvGrpSpPr/>
          <p:nvPr/>
        </p:nvGrpSpPr>
        <p:grpSpPr>
          <a:xfrm>
            <a:off x="1068042" y="3724464"/>
            <a:ext cx="2106900" cy="1196303"/>
            <a:chOff x="-237720" y="1305001"/>
            <a:chExt cx="2812950" cy="1597200"/>
          </a:xfrm>
        </p:grpSpPr>
        <p:sp>
          <p:nvSpPr>
            <p:cNvPr id="181" name="Google Shape;181;p16"/>
            <p:cNvSpPr txBox="1"/>
            <p:nvPr/>
          </p:nvSpPr>
          <p:spPr>
            <a:xfrm>
              <a:off x="-237720" y="1673401"/>
              <a:ext cx="1746300" cy="861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Each bitline is </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0" i="0" u="none" strike="noStrike" kern="0" cap="none" spc="0" normalizeH="0" baseline="0" noProof="0">
                  <a:ln>
                    <a:noFill/>
                  </a:ln>
                  <a:solidFill>
                    <a:srgbClr val="000000"/>
                  </a:solidFill>
                  <a:effectLst/>
                  <a:uLnTx/>
                  <a:uFillTx/>
                  <a:latin typeface="Cambria"/>
                  <a:ea typeface="Cambria"/>
                  <a:cs typeface="Cambria"/>
                  <a:sym typeface="Cambria"/>
                </a:rPr>
                <a:t>connected to only one SA</a:t>
              </a:r>
              <a:endParaRPr kumimoji="0" sz="1400" b="0" i="0" u="none" strike="noStrike" kern="0" cap="none" spc="0" normalizeH="0" baseline="0" noProof="0">
                <a:ln>
                  <a:noFill/>
                </a:ln>
                <a:solidFill>
                  <a:srgbClr val="000000"/>
                </a:solidFill>
                <a:effectLst/>
                <a:uLnTx/>
                <a:uFillTx/>
                <a:latin typeface="Cambria"/>
                <a:ea typeface="Cambria"/>
                <a:cs typeface="Cambria"/>
                <a:sym typeface="Cambria"/>
              </a:endParaRPr>
            </a:p>
          </p:txBody>
        </p:sp>
        <p:cxnSp>
          <p:nvCxnSpPr>
            <p:cNvPr id="182" name="Google Shape;182;p16"/>
            <p:cNvCxnSpPr>
              <a:stCxn id="181" idx="0"/>
              <a:endCxn id="178" idx="1"/>
            </p:cNvCxnSpPr>
            <p:nvPr/>
          </p:nvCxnSpPr>
          <p:spPr>
            <a:xfrm rot="-5400000">
              <a:off x="1154430" y="786001"/>
              <a:ext cx="368400" cy="1406400"/>
            </a:xfrm>
            <a:prstGeom prst="bentConnector2">
              <a:avLst/>
            </a:prstGeom>
            <a:noFill/>
            <a:ln w="28575" cap="flat" cmpd="sng">
              <a:solidFill>
                <a:srgbClr val="000000"/>
              </a:solidFill>
              <a:prstDash val="solid"/>
              <a:round/>
              <a:headEnd type="none" w="med" len="med"/>
              <a:tailEnd type="stealth" w="med" len="med"/>
            </a:ln>
          </p:spPr>
        </p:cxnSp>
        <p:cxnSp>
          <p:nvCxnSpPr>
            <p:cNvPr id="183" name="Google Shape;183;p16"/>
            <p:cNvCxnSpPr>
              <a:stCxn id="181" idx="2"/>
              <a:endCxn id="179" idx="1"/>
            </p:cNvCxnSpPr>
            <p:nvPr/>
          </p:nvCxnSpPr>
          <p:spPr>
            <a:xfrm rot="-5400000" flipH="1">
              <a:off x="1421430" y="1748401"/>
              <a:ext cx="367800" cy="1939800"/>
            </a:xfrm>
            <a:prstGeom prst="bentConnector2">
              <a:avLst/>
            </a:prstGeom>
            <a:noFill/>
            <a:ln w="28575" cap="flat" cmpd="sng">
              <a:solidFill>
                <a:srgbClr val="000000"/>
              </a:solidFill>
              <a:prstDash val="solid"/>
              <a:round/>
              <a:headEnd type="none" w="med" len="med"/>
              <a:tailEnd type="stealth" w="med" len="med"/>
            </a:ln>
          </p:spPr>
        </p:cxnSp>
      </p:grpSp>
    </p:spTree>
    <p:extLst>
      <p:ext uri="{BB962C8B-B14F-4D97-AF65-F5344CB8AC3E}">
        <p14:creationId xmlns:p14="http://schemas.microsoft.com/office/powerpoint/2010/main" val="315803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1000"/>
                                        <p:tgtEl>
                                          <p:spTgt spid="14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1000"/>
                                        <p:tgtEl>
                                          <p:spTgt spid="17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fade">
                                      <p:cBhvr>
                                        <p:cTn id="30" dur="1000"/>
                                        <p:tgtEl>
                                          <p:spTgt spid="11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1000"/>
                                        <p:tgtEl>
                                          <p:spTgt spid="11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1000"/>
                                        <p:tgtEl>
                                          <p:spTgt spid="104"/>
                                        </p:tgtEl>
                                      </p:cBhvr>
                                    </p:animEffect>
                                  </p:childTnLst>
                                </p:cTn>
                              </p:par>
                              <p:par>
                                <p:cTn id="39" presetID="10" presetClass="entr" presetSubtype="0" fill="hold" nodeType="with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1000"/>
                                        <p:tgtEl>
                                          <p:spTgt spid="95"/>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44"/>
                                        </p:tgtEl>
                                        <p:attrNameLst>
                                          <p:attrName>style.visibility</p:attrName>
                                        </p:attrNameLst>
                                      </p:cBhvr>
                                      <p:to>
                                        <p:strVal val="visible"/>
                                      </p:to>
                                    </p:set>
                                    <p:animEffect transition="in" filter="fade">
                                      <p:cBhvr>
                                        <p:cTn id="45"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7"/>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7"/>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302</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190" name="Google Shape;19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191" name="Google Shape;191;p17"/>
          <p:cNvSpPr txBox="1"/>
          <p:nvPr/>
        </p:nvSpPr>
        <p:spPr>
          <a:xfrm>
            <a:off x="166250" y="1519675"/>
            <a:ext cx="5217900" cy="7392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Max-capacity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grpSp>
        <p:nvGrpSpPr>
          <p:cNvPr id="192" name="Google Shape;192;p17"/>
          <p:cNvGrpSpPr/>
          <p:nvPr/>
        </p:nvGrpSpPr>
        <p:grpSpPr>
          <a:xfrm>
            <a:off x="499781" y="2036586"/>
            <a:ext cx="2010857" cy="2386230"/>
            <a:chOff x="499780" y="1255536"/>
            <a:chExt cx="2010857" cy="2386230"/>
          </a:xfrm>
        </p:grpSpPr>
        <p:grpSp>
          <p:nvGrpSpPr>
            <p:cNvPr id="193" name="Google Shape;193;p17"/>
            <p:cNvGrpSpPr/>
            <p:nvPr/>
          </p:nvGrpSpPr>
          <p:grpSpPr>
            <a:xfrm>
              <a:off x="499780" y="1609805"/>
              <a:ext cx="2010857" cy="1675597"/>
              <a:chOff x="5612800" y="989756"/>
              <a:chExt cx="2547000" cy="2122352"/>
            </a:xfrm>
          </p:grpSpPr>
          <p:grpSp>
            <p:nvGrpSpPr>
              <p:cNvPr id="194" name="Google Shape;194;p17"/>
              <p:cNvGrpSpPr/>
              <p:nvPr/>
            </p:nvGrpSpPr>
            <p:grpSpPr>
              <a:xfrm flipH="1">
                <a:off x="6429357" y="2658200"/>
                <a:ext cx="169070" cy="453908"/>
                <a:chOff x="5013805" y="2895606"/>
                <a:chExt cx="167795" cy="457200"/>
              </a:xfrm>
            </p:grpSpPr>
            <p:sp>
              <p:nvSpPr>
                <p:cNvPr id="195" name="Google Shape;19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196" name="Google Shape;196;p17"/>
                <p:cNvCxnSpPr/>
                <p:nvPr/>
              </p:nvCxnSpPr>
              <p:spPr>
                <a:xfrm>
                  <a:off x="5181600" y="3048000"/>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197" name="Google Shape;197;p17"/>
              <p:cNvGrpSpPr/>
              <p:nvPr/>
            </p:nvGrpSpPr>
            <p:grpSpPr>
              <a:xfrm>
                <a:off x="7145184" y="2658194"/>
                <a:ext cx="165633" cy="453908"/>
                <a:chOff x="4983522" y="2890167"/>
                <a:chExt cx="198078" cy="457200"/>
              </a:xfrm>
            </p:grpSpPr>
            <p:sp>
              <p:nvSpPr>
                <p:cNvPr id="198" name="Google Shape;19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199" name="Google Shape;19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0" name="Google Shape;200;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02" name="Google Shape;202;p17"/>
              <p:cNvGrpSpPr/>
              <p:nvPr/>
            </p:nvGrpSpPr>
            <p:grpSpPr>
              <a:xfrm>
                <a:off x="7149159" y="989756"/>
                <a:ext cx="165633" cy="453908"/>
                <a:chOff x="4983522" y="2890167"/>
                <a:chExt cx="198078" cy="457200"/>
              </a:xfrm>
            </p:grpSpPr>
            <p:sp>
              <p:nvSpPr>
                <p:cNvPr id="203" name="Google Shape;203;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CCCCCC"/>
                  </a:solidFill>
                  <a:prstDash val="solid"/>
                  <a:round/>
                  <a:headEnd type="none" w="med" len="med"/>
                  <a:tailEnd type="none" w="med" len="med"/>
                </a:ln>
              </p:spPr>
            </p:sp>
            <p:cxnSp>
              <p:nvCxnSpPr>
                <p:cNvPr id="204" name="Google Shape;204;p17"/>
                <p:cNvCxnSpPr/>
                <p:nvPr/>
              </p:nvCxnSpPr>
              <p:spPr>
                <a:xfrm>
                  <a:off x="5181600" y="3042561"/>
                  <a:ext cx="0" cy="152400"/>
                </a:xfrm>
                <a:prstGeom prst="straightConnector1">
                  <a:avLst/>
                </a:prstGeom>
                <a:noFill/>
                <a:ln w="38100" cap="flat" cmpd="sng">
                  <a:solidFill>
                    <a:srgbClr val="CCCCCC"/>
                  </a:solidFill>
                  <a:prstDash val="solid"/>
                  <a:round/>
                  <a:headEnd type="none" w="med" len="med"/>
                  <a:tailEnd type="none" w="med" len="med"/>
                </a:ln>
              </p:spPr>
            </p:cxnSp>
          </p:grpSp>
          <p:grpSp>
            <p:nvGrpSpPr>
              <p:cNvPr id="205" name="Google Shape;205;p17"/>
              <p:cNvGrpSpPr/>
              <p:nvPr/>
            </p:nvGrpSpPr>
            <p:grpSpPr>
              <a:xfrm flipH="1">
                <a:off x="6433332" y="989762"/>
                <a:ext cx="169070" cy="453908"/>
                <a:chOff x="5013805" y="2895606"/>
                <a:chExt cx="167795" cy="457200"/>
              </a:xfrm>
            </p:grpSpPr>
            <p:sp>
              <p:nvSpPr>
                <p:cNvPr id="206" name="Google Shape;206;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07" name="Google Shape;207;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08" name="Google Shape;208;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sp>
            <p:nvSpPr>
              <p:cNvPr id="209" name="Google Shape;209;p17"/>
              <p:cNvSpPr txBox="1"/>
              <p:nvPr/>
            </p:nvSpPr>
            <p:spPr>
              <a:xfrm>
                <a:off x="7293100" y="1097225"/>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0" name="Google Shape;210;p17"/>
            <p:cNvGrpSpPr/>
            <p:nvPr/>
          </p:nvGrpSpPr>
          <p:grpSpPr>
            <a:xfrm>
              <a:off x="1228678" y="3516226"/>
              <a:ext cx="549966" cy="125540"/>
              <a:chOff x="6065025" y="1897413"/>
              <a:chExt cx="696600" cy="159013"/>
            </a:xfrm>
          </p:grpSpPr>
          <p:sp>
            <p:nvSpPr>
              <p:cNvPr id="211" name="Google Shape;211;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3" name="Google Shape;213;p17"/>
            <p:cNvGrpSpPr/>
            <p:nvPr/>
          </p:nvGrpSpPr>
          <p:grpSpPr>
            <a:xfrm>
              <a:off x="1228678" y="3196966"/>
              <a:ext cx="546097" cy="125540"/>
              <a:chOff x="6065025" y="1897413"/>
              <a:chExt cx="691700" cy="159013"/>
            </a:xfrm>
          </p:grpSpPr>
          <p:sp>
            <p:nvSpPr>
              <p:cNvPr id="214" name="Google Shape;214;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6" name="Google Shape;216;p17"/>
            <p:cNvGrpSpPr/>
            <p:nvPr/>
          </p:nvGrpSpPr>
          <p:grpSpPr>
            <a:xfrm>
              <a:off x="1218534" y="1255536"/>
              <a:ext cx="556242" cy="125540"/>
              <a:chOff x="6065025" y="1897413"/>
              <a:chExt cx="704550" cy="159013"/>
            </a:xfrm>
          </p:grpSpPr>
          <p:sp>
            <p:nvSpPr>
              <p:cNvPr id="217" name="Google Shape;217;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17"/>
            <p:cNvGrpSpPr/>
            <p:nvPr/>
          </p:nvGrpSpPr>
          <p:grpSpPr>
            <a:xfrm>
              <a:off x="1218534" y="1571363"/>
              <a:ext cx="556242" cy="125540"/>
              <a:chOff x="6065025" y="1897413"/>
              <a:chExt cx="704550" cy="159013"/>
            </a:xfrm>
          </p:grpSpPr>
          <p:sp>
            <p:nvSpPr>
              <p:cNvPr id="220" name="Google Shape;220;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22" name="Google Shape;222;p17"/>
            <p:cNvCxnSpPr>
              <a:stCxn id="223" idx="0"/>
              <a:endCxn id="224" idx="0"/>
            </p:cNvCxnSpPr>
            <p:nvPr/>
          </p:nvCxnSpPr>
          <p:spPr>
            <a:xfrm rot="10800000">
              <a:off x="1280216" y="1914323"/>
              <a:ext cx="0" cy="781800"/>
            </a:xfrm>
            <a:prstGeom prst="straightConnector1">
              <a:avLst/>
            </a:prstGeom>
            <a:noFill/>
            <a:ln w="38100" cap="flat" cmpd="sng">
              <a:solidFill>
                <a:srgbClr val="000000"/>
              </a:solidFill>
              <a:prstDash val="solid"/>
              <a:round/>
              <a:headEnd type="none" w="med" len="med"/>
              <a:tailEnd type="none" w="med" len="med"/>
            </a:ln>
          </p:spPr>
        </p:cxnSp>
        <p:cxnSp>
          <p:nvCxnSpPr>
            <p:cNvPr id="225" name="Google Shape;225;p17"/>
            <p:cNvCxnSpPr>
              <a:stCxn id="226" idx="4"/>
            </p:cNvCxnSpPr>
            <p:nvPr/>
          </p:nvCxnSpPr>
          <p:spPr>
            <a:xfrm rot="10800000">
              <a:off x="1711858" y="2197059"/>
              <a:ext cx="0" cy="785700"/>
            </a:xfrm>
            <a:prstGeom prst="straightConnector1">
              <a:avLst/>
            </a:prstGeom>
            <a:noFill/>
            <a:ln w="38100" cap="flat" cmpd="sng">
              <a:solidFill>
                <a:srgbClr val="000000"/>
              </a:solidFill>
              <a:prstDash val="solid"/>
              <a:round/>
              <a:headEnd type="none" w="med" len="med"/>
              <a:tailEnd type="none" w="med" len="med"/>
            </a:ln>
          </p:spPr>
        </p:cxnSp>
        <p:sp>
          <p:nvSpPr>
            <p:cNvPr id="227" name="Google Shape;227;p17"/>
            <p:cNvSpPr/>
            <p:nvPr/>
          </p:nvSpPr>
          <p:spPr>
            <a:xfrm>
              <a:off x="1135793" y="1309666"/>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8" name="Google Shape;228;p17"/>
            <p:cNvSpPr/>
            <p:nvPr/>
          </p:nvSpPr>
          <p:spPr>
            <a:xfrm>
              <a:off x="1135793" y="3255918"/>
              <a:ext cx="720600" cy="3315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29" name="Google Shape;229;p17"/>
            <p:cNvSpPr txBox="1"/>
            <p:nvPr/>
          </p:nvSpPr>
          <p:spPr>
            <a:xfrm>
              <a:off x="1107175" y="228860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0" name="Google Shape;230;p17"/>
            <p:cNvSpPr txBox="1"/>
            <p:nvPr/>
          </p:nvSpPr>
          <p:spPr>
            <a:xfrm>
              <a:off x="1543592" y="2288612"/>
              <a:ext cx="344100" cy="3201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31" name="Google Shape;231;p17"/>
            <p:cNvCxnSpPr/>
            <p:nvPr/>
          </p:nvCxnSpPr>
          <p:spPr>
            <a:xfrm>
              <a:off x="884801" y="2448550"/>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2" name="Google Shape;232;p17"/>
            <p:cNvCxnSpPr/>
            <p:nvPr/>
          </p:nvCxnSpPr>
          <p:spPr>
            <a:xfrm>
              <a:off x="884801" y="2839443"/>
              <a:ext cx="1203300" cy="0"/>
            </a:xfrm>
            <a:prstGeom prst="straightConnector1">
              <a:avLst/>
            </a:prstGeom>
            <a:noFill/>
            <a:ln w="38100" cap="flat" cmpd="sng">
              <a:solidFill>
                <a:srgbClr val="000000"/>
              </a:solidFill>
              <a:prstDash val="solid"/>
              <a:round/>
              <a:headEnd type="none" w="med" len="med"/>
              <a:tailEnd type="none" w="med" len="med"/>
            </a:ln>
          </p:spPr>
        </p:cxnSp>
        <p:cxnSp>
          <p:nvCxnSpPr>
            <p:cNvPr id="233" name="Google Shape;233;p17"/>
            <p:cNvCxnSpPr/>
            <p:nvPr/>
          </p:nvCxnSpPr>
          <p:spPr>
            <a:xfrm>
              <a:off x="884801" y="2057732"/>
              <a:ext cx="1203300" cy="0"/>
            </a:xfrm>
            <a:prstGeom prst="straightConnector1">
              <a:avLst/>
            </a:prstGeom>
            <a:noFill/>
            <a:ln w="38100" cap="flat" cmpd="sng">
              <a:solidFill>
                <a:srgbClr val="000000"/>
              </a:solidFill>
              <a:prstDash val="solid"/>
              <a:round/>
              <a:headEnd type="none" w="med" len="med"/>
              <a:tailEnd type="none" w="med" len="med"/>
            </a:ln>
          </p:spPr>
        </p:cxnSp>
        <p:grpSp>
          <p:nvGrpSpPr>
            <p:cNvPr id="234" name="Google Shape;234;p17"/>
            <p:cNvGrpSpPr/>
            <p:nvPr/>
          </p:nvGrpSpPr>
          <p:grpSpPr>
            <a:xfrm>
              <a:off x="1135856" y="1914440"/>
              <a:ext cx="288720" cy="1068319"/>
              <a:chOff x="1975325" y="1580225"/>
              <a:chExt cx="365700" cy="1363000"/>
            </a:xfrm>
          </p:grpSpPr>
          <p:sp>
            <p:nvSpPr>
              <p:cNvPr id="224" name="Google Shape;224;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236;p17"/>
            <p:cNvGrpSpPr/>
            <p:nvPr/>
          </p:nvGrpSpPr>
          <p:grpSpPr>
            <a:xfrm>
              <a:off x="1567498" y="1914440"/>
              <a:ext cx="288720" cy="1068319"/>
              <a:chOff x="1975325" y="1580225"/>
              <a:chExt cx="365700" cy="1363000"/>
            </a:xfrm>
          </p:grpSpPr>
          <p:sp>
            <p:nvSpPr>
              <p:cNvPr id="237" name="Google Shape;237;p17"/>
              <p:cNvSpPr/>
              <p:nvPr/>
            </p:nvSpPr>
            <p:spPr>
              <a:xfrm>
                <a:off x="1975325" y="15802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7"/>
              <p:cNvSpPr/>
              <p:nvPr/>
            </p:nvSpPr>
            <p:spPr>
              <a:xfrm>
                <a:off x="1975325" y="207887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7"/>
              <p:cNvSpPr/>
              <p:nvPr/>
            </p:nvSpPr>
            <p:spPr>
              <a:xfrm>
                <a:off x="1975325" y="2577525"/>
                <a:ext cx="365700" cy="365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17"/>
            <p:cNvGrpSpPr/>
            <p:nvPr/>
          </p:nvGrpSpPr>
          <p:grpSpPr>
            <a:xfrm>
              <a:off x="1107379" y="2288662"/>
              <a:ext cx="780579" cy="319994"/>
              <a:chOff x="6382400" y="1849612"/>
              <a:chExt cx="988700" cy="405313"/>
            </a:xfrm>
          </p:grpSpPr>
          <p:sp>
            <p:nvSpPr>
              <p:cNvPr id="240" name="Google Shape;240;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1" name="Google Shape;241;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sp>
        <p:nvSpPr>
          <p:cNvPr id="242" name="Google Shape;242;p17"/>
          <p:cNvSpPr txBox="1"/>
          <p:nvPr/>
        </p:nvSpPr>
        <p:spPr>
          <a:xfrm>
            <a:off x="4662050" y="1519675"/>
            <a:ext cx="5217900" cy="429300"/>
          </a:xfrm>
          <a:prstGeom prst="rect">
            <a:avLst/>
          </a:prstGeom>
          <a:noFill/>
          <a:ln>
            <a:noFill/>
          </a:ln>
        </p:spPr>
        <p:txBody>
          <a:bodyPr spcFirstLastPara="1" wrap="square" lIns="91425" tIns="91425" rIns="91425" bIns="91425" anchor="t" anchorCtr="0">
            <a:noAutofit/>
          </a:bodyPr>
          <a:lstStyle/>
          <a:p>
            <a:pPr marL="457200" marR="0" lvl="0" indent="-342900" algn="l" defTabSz="914400" rtl="0" eaLnBrk="1" fontAlgn="auto" latinLnBrk="0" hangingPunct="1">
              <a:lnSpc>
                <a:spcPct val="100000"/>
              </a:lnSpc>
              <a:spcBef>
                <a:spcPts val="0"/>
              </a:spcBef>
              <a:spcAft>
                <a:spcPts val="0"/>
              </a:spcAft>
              <a:buClr>
                <a:srgbClr val="0070C0"/>
              </a:buClr>
              <a:buSzPts val="1800"/>
              <a:buFont typeface="Cambria"/>
              <a:buChar char="●"/>
              <a:tabLst/>
              <a:defRPr/>
            </a:pPr>
            <a:r>
              <a:rPr kumimoji="0" lang="en" sz="1800" b="1" i="0" u="none" strike="noStrike" kern="0" cap="none" spc="0" normalizeH="0" baseline="0" noProof="0">
                <a:ln>
                  <a:noFill/>
                </a:ln>
                <a:solidFill>
                  <a:srgbClr val="0070C0"/>
                </a:solidFill>
                <a:effectLst/>
                <a:uLnTx/>
                <a:uFillTx/>
                <a:latin typeface="Cambria"/>
                <a:ea typeface="Cambria"/>
                <a:cs typeface="Cambria"/>
                <a:sym typeface="Cambria"/>
              </a:rPr>
              <a:t>High-performance mode</a:t>
            </a:r>
            <a:endParaRPr kumimoji="0" sz="1800" b="1" i="0" u="none" strike="noStrike" kern="0" cap="none" spc="0" normalizeH="0" baseline="0" noProof="0">
              <a:ln>
                <a:noFill/>
              </a:ln>
              <a:solidFill>
                <a:srgbClr val="0070C0"/>
              </a:solidFill>
              <a:effectLst/>
              <a:uLnTx/>
              <a:uFillTx/>
              <a:latin typeface="Cambria"/>
              <a:ea typeface="Cambria"/>
              <a:cs typeface="Cambria"/>
              <a:sym typeface="Cambria"/>
            </a:endParaRPr>
          </a:p>
        </p:txBody>
      </p:sp>
      <p:sp>
        <p:nvSpPr>
          <p:cNvPr id="243" name="Google Shape;243;p17"/>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CLR-DRAM (</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C</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apacity-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L</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atency-</a:t>
            </a:r>
            <a:r>
              <a:rPr kumimoji="0" lang="en" sz="2300" b="1" i="0" u="sng" strike="noStrike" kern="0" cap="none" spc="0" normalizeH="0" baseline="0" noProof="0">
                <a:ln>
                  <a:noFill/>
                </a:ln>
                <a:solidFill>
                  <a:srgbClr val="F3F3F3"/>
                </a:solidFill>
                <a:effectLst/>
                <a:uLnTx/>
                <a:uFillTx/>
                <a:latin typeface="Cambria"/>
                <a:ea typeface="Cambria"/>
                <a:cs typeface="Cambria"/>
                <a:sym typeface="Cambria"/>
              </a:rPr>
              <a:t>R</a:t>
            </a: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econfigurable DRAM)</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grpSp>
        <p:nvGrpSpPr>
          <p:cNvPr id="244" name="Google Shape;244;p17"/>
          <p:cNvGrpSpPr/>
          <p:nvPr/>
        </p:nvGrpSpPr>
        <p:grpSpPr>
          <a:xfrm>
            <a:off x="7393380" y="2250300"/>
            <a:ext cx="1788421" cy="1988038"/>
            <a:chOff x="7469879" y="1472688"/>
            <a:chExt cx="1788421" cy="1988038"/>
          </a:xfrm>
        </p:grpSpPr>
        <p:sp>
          <p:nvSpPr>
            <p:cNvPr id="245" name="Google Shape;245;p17"/>
            <p:cNvSpPr txBox="1"/>
            <p:nvPr/>
          </p:nvSpPr>
          <p:spPr>
            <a:xfrm>
              <a:off x="7676400" y="2116775"/>
              <a:ext cx="1581900" cy="531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sense amplifiers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246" name="Google Shape;246;p17"/>
            <p:cNvCxnSpPr/>
            <p:nvPr/>
          </p:nvCxnSpPr>
          <p:spPr>
            <a:xfrm flipH="1">
              <a:off x="7528125" y="2790525"/>
              <a:ext cx="919800" cy="670200"/>
            </a:xfrm>
            <a:prstGeom prst="straightConnector1">
              <a:avLst/>
            </a:prstGeom>
            <a:noFill/>
            <a:ln w="28575" cap="flat" cmpd="sng">
              <a:solidFill>
                <a:srgbClr val="1C4587"/>
              </a:solidFill>
              <a:prstDash val="solid"/>
              <a:round/>
              <a:headEnd type="none" w="med" len="med"/>
              <a:tailEnd type="stealth" w="med" len="med"/>
            </a:ln>
          </p:spPr>
        </p:cxnSp>
        <p:cxnSp>
          <p:nvCxnSpPr>
            <p:cNvPr id="247" name="Google Shape;247;p17"/>
            <p:cNvCxnSpPr/>
            <p:nvPr/>
          </p:nvCxnSpPr>
          <p:spPr>
            <a:xfrm rot="10800000">
              <a:off x="7469879" y="1472688"/>
              <a:ext cx="972000" cy="573000"/>
            </a:xfrm>
            <a:prstGeom prst="straightConnector1">
              <a:avLst/>
            </a:prstGeom>
            <a:noFill/>
            <a:ln w="28575" cap="flat" cmpd="sng">
              <a:solidFill>
                <a:srgbClr val="1C4587"/>
              </a:solidFill>
              <a:prstDash val="solid"/>
              <a:round/>
              <a:headEnd type="none" w="med" len="med"/>
              <a:tailEnd type="stealth" w="med" len="med"/>
            </a:ln>
          </p:spPr>
        </p:cxnSp>
      </p:grpSp>
      <p:sp>
        <p:nvSpPr>
          <p:cNvPr id="248" name="Google Shape;248;p17"/>
          <p:cNvSpPr txBox="1"/>
          <p:nvPr/>
        </p:nvSpPr>
        <p:spPr>
          <a:xfrm>
            <a:off x="413150" y="4707500"/>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The same storage capacity</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as the conventional open-bitline architecture</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sp>
        <p:nvSpPr>
          <p:cNvPr id="249" name="Google Shape;249;p17"/>
          <p:cNvSpPr txBox="1"/>
          <p:nvPr/>
        </p:nvSpPr>
        <p:spPr>
          <a:xfrm>
            <a:off x="4987500" y="4692063"/>
            <a:ext cx="3732900" cy="6702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38761D"/>
                </a:solidFill>
                <a:effectLst/>
                <a:uLnTx/>
                <a:uFillTx/>
                <a:latin typeface="Cambria"/>
                <a:ea typeface="Cambria"/>
                <a:cs typeface="Cambria"/>
                <a:sym typeface="Cambria"/>
              </a:rPr>
              <a:t>Reduced latency and refresh overhead</a:t>
            </a:r>
            <a:r>
              <a:rPr kumimoji="0" lang="en" sz="1500" b="1" i="0" u="none" strike="noStrike" kern="0" cap="none" spc="0" normalizeH="0" baseline="0" noProof="0">
                <a:ln>
                  <a:noFill/>
                </a:ln>
                <a:solidFill>
                  <a:srgbClr val="000000"/>
                </a:solidFill>
                <a:effectLst/>
                <a:uLnTx/>
                <a:uFillTx/>
                <a:latin typeface="Cambria"/>
                <a:ea typeface="Cambria"/>
                <a:cs typeface="Cambria"/>
                <a:sym typeface="Cambria"/>
              </a:rPr>
              <a:t> via coupled cell/SA operation</a:t>
            </a:r>
            <a:endParaRPr kumimoji="0" sz="300" b="1" i="0"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0" name="Google Shape;250;p17"/>
          <p:cNvGrpSpPr/>
          <p:nvPr/>
        </p:nvGrpSpPr>
        <p:grpSpPr>
          <a:xfrm>
            <a:off x="1058411" y="2747475"/>
            <a:ext cx="3605215" cy="999300"/>
            <a:chOff x="1058410" y="1966425"/>
            <a:chExt cx="3605215" cy="999300"/>
          </a:xfrm>
        </p:grpSpPr>
        <p:sp>
          <p:nvSpPr>
            <p:cNvPr id="251" name="Google Shape;251;p17"/>
            <p:cNvSpPr txBox="1"/>
            <p:nvPr/>
          </p:nvSpPr>
          <p:spPr>
            <a:xfrm>
              <a:off x="2394425" y="1966425"/>
              <a:ext cx="2269200" cy="9993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500" b="0" i="1" u="none" strike="noStrike" kern="0" cap="none" spc="0" normalizeH="0" baseline="0" noProof="0">
                  <a:ln>
                    <a:noFill/>
                  </a:ln>
                  <a:solidFill>
                    <a:srgbClr val="558B3D"/>
                  </a:solidFill>
                  <a:effectLst/>
                  <a:uLnTx/>
                  <a:uFillTx/>
                  <a:latin typeface="Cambria"/>
                  <a:ea typeface="Cambria"/>
                  <a:cs typeface="Cambria"/>
                  <a:sym typeface="Cambria"/>
                </a:rPr>
                <a:t>mimics</a:t>
              </a:r>
              <a:r>
                <a:rPr kumimoji="0" lang="en" sz="1500" b="1" i="1" u="none" strike="noStrike" kern="0" cap="none" spc="0" normalizeH="0" baseline="0" noProof="0">
                  <a:ln>
                    <a:noFill/>
                  </a:ln>
                  <a:solidFill>
                    <a:srgbClr val="558B3D"/>
                  </a:solidFill>
                  <a:effectLst/>
                  <a:uLnTx/>
                  <a:uFillTx/>
                  <a:latin typeface="Cambria"/>
                  <a:ea typeface="Cambria"/>
                  <a:cs typeface="Cambria"/>
                  <a:sym typeface="Cambria"/>
                </a:rPr>
                <a:t> </a:t>
              </a:r>
              <a:r>
                <a:rPr kumimoji="0" lang="en" sz="1500" b="0" i="1" u="none" strike="noStrike" kern="0" cap="none" spc="0" normalizeH="0" baseline="0" noProof="0">
                  <a:ln>
                    <a:noFill/>
                  </a:ln>
                  <a:solidFill>
                    <a:srgbClr val="000000"/>
                  </a:solidFill>
                  <a:effectLst/>
                  <a:uLnTx/>
                  <a:uFillTx/>
                  <a:latin typeface="Cambria"/>
                  <a:ea typeface="Cambria"/>
                  <a:cs typeface="Cambria"/>
                  <a:sym typeface="Cambria"/>
                </a:rPr>
                <a:t>the cell-to-SA connections as in the open-bitline architecture</a:t>
              </a:r>
              <a:endParaRPr kumimoji="0" sz="1500" b="1" i="1" u="none" strike="noStrike" kern="0" cap="none" spc="0" normalizeH="0" baseline="0" noProof="0">
                <a:ln>
                  <a:noFill/>
                </a:ln>
                <a:solidFill>
                  <a:srgbClr val="1C4587"/>
                </a:solidFill>
                <a:effectLst/>
                <a:uLnTx/>
                <a:uFillTx/>
                <a:latin typeface="Cambria"/>
                <a:ea typeface="Cambria"/>
                <a:cs typeface="Cambria"/>
                <a:sym typeface="Cambria"/>
              </a:endParaRPr>
            </a:p>
          </p:txBody>
        </p:sp>
        <p:grpSp>
          <p:nvGrpSpPr>
            <p:cNvPr id="252" name="Google Shape;252;p17"/>
            <p:cNvGrpSpPr/>
            <p:nvPr/>
          </p:nvGrpSpPr>
          <p:grpSpPr>
            <a:xfrm>
              <a:off x="1058410" y="2109179"/>
              <a:ext cx="877095" cy="698589"/>
              <a:chOff x="6320375" y="1622275"/>
              <a:chExt cx="1110950" cy="884850"/>
            </a:xfrm>
          </p:grpSpPr>
          <p:cxnSp>
            <p:nvCxnSpPr>
              <p:cNvPr id="253" name="Google Shape;253;p17"/>
              <p:cNvCxnSpPr/>
              <p:nvPr/>
            </p:nvCxnSpPr>
            <p:spPr>
              <a:xfrm rot="10800000">
                <a:off x="6320375"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254" name="Google Shape;254;p17"/>
              <p:cNvCxnSpPr/>
              <p:nvPr/>
            </p:nvCxnSpPr>
            <p:spPr>
              <a:xfrm>
                <a:off x="7431325" y="1961725"/>
                <a:ext cx="0" cy="545400"/>
              </a:xfrm>
              <a:prstGeom prst="straightConnector1">
                <a:avLst/>
              </a:prstGeom>
              <a:noFill/>
              <a:ln w="28575" cap="flat" cmpd="sng">
                <a:solidFill>
                  <a:srgbClr val="FF00FF"/>
                </a:solidFill>
                <a:prstDash val="solid"/>
                <a:round/>
                <a:headEnd type="none" w="med" len="med"/>
                <a:tailEnd type="triangle" w="med" len="med"/>
              </a:ln>
            </p:spPr>
          </p:cxnSp>
        </p:grpSp>
      </p:grpSp>
      <p:grpSp>
        <p:nvGrpSpPr>
          <p:cNvPr id="255" name="Google Shape;255;p17"/>
          <p:cNvGrpSpPr/>
          <p:nvPr/>
        </p:nvGrpSpPr>
        <p:grpSpPr>
          <a:xfrm>
            <a:off x="5842559" y="2036574"/>
            <a:ext cx="2040260" cy="2421067"/>
            <a:chOff x="3264814" y="1317299"/>
            <a:chExt cx="1892986" cy="2246304"/>
          </a:xfrm>
        </p:grpSpPr>
        <p:grpSp>
          <p:nvGrpSpPr>
            <p:cNvPr id="256" name="Google Shape;256;p17"/>
            <p:cNvGrpSpPr/>
            <p:nvPr/>
          </p:nvGrpSpPr>
          <p:grpSpPr>
            <a:xfrm>
              <a:off x="3264814" y="1650798"/>
              <a:ext cx="1892986" cy="1577332"/>
              <a:chOff x="5612800" y="989756"/>
              <a:chExt cx="2547075" cy="2122352"/>
            </a:xfrm>
          </p:grpSpPr>
          <p:grpSp>
            <p:nvGrpSpPr>
              <p:cNvPr id="257" name="Google Shape;257;p17"/>
              <p:cNvGrpSpPr/>
              <p:nvPr/>
            </p:nvGrpSpPr>
            <p:grpSpPr>
              <a:xfrm flipH="1">
                <a:off x="6433332" y="989762"/>
                <a:ext cx="169070" cy="453908"/>
                <a:chOff x="5013805" y="2895606"/>
                <a:chExt cx="167795" cy="457200"/>
              </a:xfrm>
            </p:grpSpPr>
            <p:sp>
              <p:nvSpPr>
                <p:cNvPr id="258" name="Google Shape;258;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59" name="Google Shape;259;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0" name="Google Shape;260;p17"/>
              <p:cNvGrpSpPr/>
              <p:nvPr/>
            </p:nvGrpSpPr>
            <p:grpSpPr>
              <a:xfrm>
                <a:off x="5612800" y="989756"/>
                <a:ext cx="2547075" cy="2122352"/>
                <a:chOff x="5612800" y="989756"/>
                <a:chExt cx="2547075" cy="2122352"/>
              </a:xfrm>
            </p:grpSpPr>
            <p:grpSp>
              <p:nvGrpSpPr>
                <p:cNvPr id="261" name="Google Shape;261;p17"/>
                <p:cNvGrpSpPr/>
                <p:nvPr/>
              </p:nvGrpSpPr>
              <p:grpSpPr>
                <a:xfrm>
                  <a:off x="5612800" y="1097213"/>
                  <a:ext cx="2547075" cy="1930138"/>
                  <a:chOff x="5612800" y="1097213"/>
                  <a:chExt cx="2547075" cy="1930138"/>
                </a:xfrm>
              </p:grpSpPr>
              <p:sp>
                <p:nvSpPr>
                  <p:cNvPr id="262" name="Google Shape;262;p17"/>
                  <p:cNvSpPr txBox="1"/>
                  <p:nvPr/>
                </p:nvSpPr>
                <p:spPr>
                  <a:xfrm>
                    <a:off x="5612800" y="2726150"/>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7"/>
                  <p:cNvSpPr txBox="1"/>
                  <p:nvPr/>
                </p:nvSpPr>
                <p:spPr>
                  <a:xfrm>
                    <a:off x="7293175" y="1097213"/>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rPr>
                      <a:t>Type 2</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4" name="Google Shape;264;p17"/>
                <p:cNvGrpSpPr/>
                <p:nvPr/>
              </p:nvGrpSpPr>
              <p:grpSpPr>
                <a:xfrm flipH="1">
                  <a:off x="6429357" y="2658200"/>
                  <a:ext cx="169070" cy="453908"/>
                  <a:chOff x="5013805" y="2895606"/>
                  <a:chExt cx="167795" cy="457200"/>
                </a:xfrm>
              </p:grpSpPr>
              <p:sp>
                <p:nvSpPr>
                  <p:cNvPr id="265" name="Google Shape;265;p17"/>
                  <p:cNvSpPr/>
                  <p:nvPr/>
                </p:nvSpPr>
                <p:spPr>
                  <a:xfrm>
                    <a:off x="5013805" y="2895606"/>
                    <a:ext cx="91608"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6" name="Google Shape;266;p17"/>
                  <p:cNvCxnSpPr/>
                  <p:nvPr/>
                </p:nvCxnSpPr>
                <p:spPr>
                  <a:xfrm>
                    <a:off x="5181600" y="3048000"/>
                    <a:ext cx="0" cy="152400"/>
                  </a:xfrm>
                  <a:prstGeom prst="straightConnector1">
                    <a:avLst/>
                  </a:prstGeom>
                  <a:noFill/>
                  <a:ln w="38100" cap="flat" cmpd="sng">
                    <a:solidFill>
                      <a:srgbClr val="558B3D"/>
                    </a:solidFill>
                    <a:prstDash val="solid"/>
                    <a:round/>
                    <a:headEnd type="none" w="med" len="med"/>
                    <a:tailEnd type="none" w="med" len="med"/>
                  </a:ln>
                </p:spPr>
              </p:cxnSp>
            </p:grpSp>
            <p:grpSp>
              <p:nvGrpSpPr>
                <p:cNvPr id="267" name="Google Shape;267;p17"/>
                <p:cNvGrpSpPr/>
                <p:nvPr/>
              </p:nvGrpSpPr>
              <p:grpSpPr>
                <a:xfrm>
                  <a:off x="7145184" y="2658194"/>
                  <a:ext cx="165633" cy="453908"/>
                  <a:chOff x="4983522" y="2890167"/>
                  <a:chExt cx="198078" cy="457200"/>
                </a:xfrm>
              </p:grpSpPr>
              <p:sp>
                <p:nvSpPr>
                  <p:cNvPr id="268" name="Google Shape;268;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69" name="Google Shape;269;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0" name="Google Shape;270;p17"/>
                <p:cNvSpPr txBox="1"/>
                <p:nvPr/>
              </p:nvSpPr>
              <p:spPr>
                <a:xfrm>
                  <a:off x="7289200" y="2726704"/>
                  <a:ext cx="866700" cy="301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nvGrpSpPr>
                <p:cNvPr id="271" name="Google Shape;271;p17"/>
                <p:cNvGrpSpPr/>
                <p:nvPr/>
              </p:nvGrpSpPr>
              <p:grpSpPr>
                <a:xfrm>
                  <a:off x="7149159" y="989756"/>
                  <a:ext cx="165633" cy="453908"/>
                  <a:chOff x="4983522" y="2890167"/>
                  <a:chExt cx="198078" cy="457200"/>
                </a:xfrm>
              </p:grpSpPr>
              <p:sp>
                <p:nvSpPr>
                  <p:cNvPr id="272" name="Google Shape;272;p17"/>
                  <p:cNvSpPr/>
                  <p:nvPr/>
                </p:nvSpPr>
                <p:spPr>
                  <a:xfrm>
                    <a:off x="4983522" y="2890167"/>
                    <a:ext cx="121874" cy="457200"/>
                  </a:xfrm>
                  <a:custGeom>
                    <a:avLst/>
                    <a:gdLst/>
                    <a:ahLst/>
                    <a:cxnLst/>
                    <a:rect l="l" t="t" r="r" b="b"/>
                    <a:pathLst>
                      <a:path w="6096" h="18288" extrusionOk="0">
                        <a:moveTo>
                          <a:pt x="0" y="0"/>
                        </a:moveTo>
                        <a:lnTo>
                          <a:pt x="0" y="6096"/>
                        </a:lnTo>
                        <a:lnTo>
                          <a:pt x="6096" y="6096"/>
                        </a:lnTo>
                        <a:lnTo>
                          <a:pt x="6096" y="12192"/>
                        </a:lnTo>
                        <a:lnTo>
                          <a:pt x="0" y="12192"/>
                        </a:lnTo>
                        <a:lnTo>
                          <a:pt x="0" y="18288"/>
                        </a:lnTo>
                      </a:path>
                    </a:pathLst>
                  </a:custGeom>
                  <a:noFill/>
                  <a:ln w="38100" cap="flat" cmpd="sng">
                    <a:solidFill>
                      <a:srgbClr val="558B3D"/>
                    </a:solidFill>
                    <a:prstDash val="solid"/>
                    <a:round/>
                    <a:headEnd type="none" w="med" len="med"/>
                    <a:tailEnd type="none" w="med" len="med"/>
                  </a:ln>
                </p:spPr>
              </p:sp>
              <p:cxnSp>
                <p:nvCxnSpPr>
                  <p:cNvPr id="273" name="Google Shape;273;p17"/>
                  <p:cNvCxnSpPr/>
                  <p:nvPr/>
                </p:nvCxnSpPr>
                <p:spPr>
                  <a:xfrm>
                    <a:off x="5181600" y="3042561"/>
                    <a:ext cx="0" cy="152400"/>
                  </a:xfrm>
                  <a:prstGeom prst="straightConnector1">
                    <a:avLst/>
                  </a:prstGeom>
                  <a:noFill/>
                  <a:ln w="38100" cap="flat" cmpd="sng">
                    <a:solidFill>
                      <a:srgbClr val="558B3D"/>
                    </a:solidFill>
                    <a:prstDash val="solid"/>
                    <a:round/>
                    <a:headEnd type="none" w="med" len="med"/>
                    <a:tailEnd type="none" w="med" len="med"/>
                  </a:ln>
                </p:spPr>
              </p:cxnSp>
            </p:grpSp>
            <p:sp>
              <p:nvSpPr>
                <p:cNvPr id="274" name="Google Shape;274;p17"/>
                <p:cNvSpPr txBox="1"/>
                <p:nvPr/>
              </p:nvSpPr>
              <p:spPr>
                <a:xfrm>
                  <a:off x="5616775" y="1097750"/>
                  <a:ext cx="866700" cy="23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5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rPr>
                    <a:t>Type 1</a:t>
                  </a:r>
                  <a:endParaRPr kumimoji="0" sz="1200" b="1" i="0" u="none" strike="noStrike" kern="0" cap="none" spc="0" normalizeH="0" baseline="0" noProof="0">
                    <a:ln>
                      <a:noFill/>
                    </a:ln>
                    <a:solidFill>
                      <a:srgbClr val="99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50000"/>
                    </a:lnSpc>
                    <a:spcBef>
                      <a:spcPts val="0"/>
                    </a:spcBef>
                    <a:spcAft>
                      <a:spcPts val="0"/>
                    </a:spcAft>
                    <a:buClr>
                      <a:srgbClr val="000000"/>
                    </a:buClr>
                    <a:buSzTx/>
                    <a:buFontTx/>
                    <a:buNone/>
                    <a:tabLst/>
                    <a:defRPr/>
                  </a:pPr>
                  <a:endParaRPr kumimoji="0" sz="1200" b="1" i="0" u="none" strike="noStrike" kern="0" cap="none" spc="0" normalizeH="0" baseline="0" noProof="0">
                    <a:ln>
                      <a:noFill/>
                    </a:ln>
                    <a:solidFill>
                      <a:srgbClr val="1C4587"/>
                    </a:solidFill>
                    <a:effectLst/>
                    <a:uLnTx/>
                    <a:uFillTx/>
                    <a:latin typeface="Times New Roman"/>
                    <a:ea typeface="Times New Roman"/>
                    <a:cs typeface="Times New Roman"/>
                    <a:sym typeface="Times New Roman"/>
                  </a:endParaRPr>
                </a:p>
              </p:txBody>
            </p:sp>
          </p:grpSp>
        </p:grpSp>
        <p:cxnSp>
          <p:nvCxnSpPr>
            <p:cNvPr id="275" name="Google Shape;275;p17"/>
            <p:cNvCxnSpPr/>
            <p:nvPr/>
          </p:nvCxnSpPr>
          <p:spPr>
            <a:xfrm>
              <a:off x="4360234" y="2357202"/>
              <a:ext cx="114900" cy="0"/>
            </a:xfrm>
            <a:prstGeom prst="straightConnector1">
              <a:avLst/>
            </a:prstGeom>
            <a:noFill/>
            <a:ln w="28575" cap="flat" cmpd="sng">
              <a:solidFill>
                <a:srgbClr val="000000"/>
              </a:solidFill>
              <a:prstDash val="solid"/>
              <a:round/>
              <a:headEnd type="none" w="med" len="med"/>
              <a:tailEnd type="none" w="med" len="med"/>
            </a:ln>
          </p:spPr>
        </p:cxnSp>
        <p:grpSp>
          <p:nvGrpSpPr>
            <p:cNvPr id="276" name="Google Shape;276;p17"/>
            <p:cNvGrpSpPr/>
            <p:nvPr/>
          </p:nvGrpSpPr>
          <p:grpSpPr>
            <a:xfrm>
              <a:off x="3950968" y="3445425"/>
              <a:ext cx="517713" cy="118178"/>
              <a:chOff x="6065025" y="1897413"/>
              <a:chExt cx="696600" cy="159013"/>
            </a:xfrm>
          </p:grpSpPr>
          <p:sp>
            <p:nvSpPr>
              <p:cNvPr id="277" name="Google Shape;277;p17"/>
              <p:cNvSpPr/>
              <p:nvPr/>
            </p:nvSpPr>
            <p:spPr>
              <a:xfrm>
                <a:off x="66026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79;p17"/>
            <p:cNvGrpSpPr/>
            <p:nvPr/>
          </p:nvGrpSpPr>
          <p:grpSpPr>
            <a:xfrm>
              <a:off x="3950968" y="3144885"/>
              <a:ext cx="514071" cy="118178"/>
              <a:chOff x="6065025" y="1897413"/>
              <a:chExt cx="691700" cy="159013"/>
            </a:xfrm>
          </p:grpSpPr>
          <p:sp>
            <p:nvSpPr>
              <p:cNvPr id="280" name="Google Shape;280;p17"/>
              <p:cNvSpPr/>
              <p:nvPr/>
            </p:nvSpPr>
            <p:spPr>
              <a:xfrm>
                <a:off x="659772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17"/>
            <p:cNvGrpSpPr/>
            <p:nvPr/>
          </p:nvGrpSpPr>
          <p:grpSpPr>
            <a:xfrm>
              <a:off x="3941418" y="1317299"/>
              <a:ext cx="523622" cy="118178"/>
              <a:chOff x="6065025" y="1897413"/>
              <a:chExt cx="704550" cy="159013"/>
            </a:xfrm>
          </p:grpSpPr>
          <p:sp>
            <p:nvSpPr>
              <p:cNvPr id="283" name="Google Shape;283;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17"/>
            <p:cNvGrpSpPr/>
            <p:nvPr/>
          </p:nvGrpSpPr>
          <p:grpSpPr>
            <a:xfrm>
              <a:off x="3941418" y="1614606"/>
              <a:ext cx="523622" cy="118178"/>
              <a:chOff x="6065025" y="1897413"/>
              <a:chExt cx="704550" cy="159013"/>
            </a:xfrm>
          </p:grpSpPr>
          <p:sp>
            <p:nvSpPr>
              <p:cNvPr id="286" name="Google Shape;286;p17"/>
              <p:cNvSpPr/>
              <p:nvPr/>
            </p:nvSpPr>
            <p:spPr>
              <a:xfrm>
                <a:off x="6610575" y="1897413"/>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7"/>
              <p:cNvSpPr/>
              <p:nvPr/>
            </p:nvSpPr>
            <p:spPr>
              <a:xfrm>
                <a:off x="6065025" y="1897425"/>
                <a:ext cx="159000" cy="1590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288" name="Google Shape;288;p17"/>
            <p:cNvCxnSpPr>
              <a:stCxn id="289" idx="0"/>
              <a:endCxn id="290" idx="0"/>
            </p:cNvCxnSpPr>
            <p:nvPr/>
          </p:nvCxnSpPr>
          <p:spPr>
            <a:xfrm rot="10800000">
              <a:off x="3999444" y="1937480"/>
              <a:ext cx="0" cy="735900"/>
            </a:xfrm>
            <a:prstGeom prst="straightConnector1">
              <a:avLst/>
            </a:prstGeom>
            <a:noFill/>
            <a:ln w="38100" cap="flat" cmpd="sng">
              <a:solidFill>
                <a:srgbClr val="000000"/>
              </a:solidFill>
              <a:prstDash val="solid"/>
              <a:round/>
              <a:headEnd type="none" w="med" len="med"/>
              <a:tailEnd type="none" w="med" len="med"/>
            </a:ln>
          </p:spPr>
        </p:cxnSp>
        <p:cxnSp>
          <p:nvCxnSpPr>
            <p:cNvPr id="291" name="Google Shape;291;p17"/>
            <p:cNvCxnSpPr>
              <a:stCxn id="292" idx="4"/>
            </p:cNvCxnSpPr>
            <p:nvPr/>
          </p:nvCxnSpPr>
          <p:spPr>
            <a:xfrm rot="10800000">
              <a:off x="4405773" y="2203280"/>
              <a:ext cx="0" cy="739800"/>
            </a:xfrm>
            <a:prstGeom prst="straightConnector1">
              <a:avLst/>
            </a:prstGeom>
            <a:noFill/>
            <a:ln w="38100" cap="flat" cmpd="sng">
              <a:solidFill>
                <a:srgbClr val="000000"/>
              </a:solidFill>
              <a:prstDash val="solid"/>
              <a:round/>
              <a:headEnd type="none" w="med" len="med"/>
              <a:tailEnd type="none" w="med" len="med"/>
            </a:ln>
          </p:spPr>
        </p:cxnSp>
        <p:sp>
          <p:nvSpPr>
            <p:cNvPr id="293" name="Google Shape;293;p17"/>
            <p:cNvSpPr/>
            <p:nvPr/>
          </p:nvSpPr>
          <p:spPr>
            <a:xfrm>
              <a:off x="3863544" y="1368263"/>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SA1</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4" name="Google Shape;294;p17"/>
            <p:cNvSpPr/>
            <p:nvPr/>
          </p:nvSpPr>
          <p:spPr>
            <a:xfrm>
              <a:off x="3863544" y="3200389"/>
              <a:ext cx="678300" cy="312000"/>
            </a:xfrm>
            <a:prstGeom prst="rect">
              <a:avLst/>
            </a:prstGeom>
            <a:solidFill>
              <a:srgbClr val="43434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a:ln>
                    <a:noFill/>
                  </a:ln>
                  <a:solidFill>
                    <a:srgbClr val="FFFFFF"/>
                  </a:solidFill>
                  <a:effectLst/>
                  <a:uLnTx/>
                  <a:uFillTx/>
                  <a:latin typeface="Arial"/>
                  <a:ea typeface="+mn-ea"/>
                  <a:cs typeface="Arial"/>
                  <a:sym typeface="Arial"/>
                </a:rPr>
                <a:t>SA2</a:t>
              </a:r>
              <a:endParaRPr kumimoji="0" sz="19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295" name="Google Shape;295;p17"/>
            <p:cNvSpPr txBox="1"/>
            <p:nvPr/>
          </p:nvSpPr>
          <p:spPr>
            <a:xfrm>
              <a:off x="3836604" y="2289796"/>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96" name="Google Shape;296;p17"/>
            <p:cNvSpPr txBox="1"/>
            <p:nvPr/>
          </p:nvSpPr>
          <p:spPr>
            <a:xfrm>
              <a:off x="4247430" y="2289805"/>
              <a:ext cx="324000" cy="301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B</a:t>
              </a:r>
              <a:endParaRPr kumimoji="0" sz="24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cxnSp>
          <p:nvCxnSpPr>
            <p:cNvPr id="297" name="Google Shape;297;p17"/>
            <p:cNvCxnSpPr/>
            <p:nvPr/>
          </p:nvCxnSpPr>
          <p:spPr>
            <a:xfrm>
              <a:off x="3627271" y="2440365"/>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8" name="Google Shape;298;p17"/>
            <p:cNvCxnSpPr/>
            <p:nvPr/>
          </p:nvCxnSpPr>
          <p:spPr>
            <a:xfrm>
              <a:off x="3627271" y="2808336"/>
              <a:ext cx="1132800" cy="0"/>
            </a:xfrm>
            <a:prstGeom prst="straightConnector1">
              <a:avLst/>
            </a:prstGeom>
            <a:noFill/>
            <a:ln w="38100" cap="flat" cmpd="sng">
              <a:solidFill>
                <a:srgbClr val="000000"/>
              </a:solidFill>
              <a:prstDash val="solid"/>
              <a:round/>
              <a:headEnd type="none" w="med" len="med"/>
              <a:tailEnd type="none" w="med" len="med"/>
            </a:ln>
          </p:spPr>
        </p:cxnSp>
        <p:cxnSp>
          <p:nvCxnSpPr>
            <p:cNvPr id="299" name="Google Shape;299;p17"/>
            <p:cNvCxnSpPr/>
            <p:nvPr/>
          </p:nvCxnSpPr>
          <p:spPr>
            <a:xfrm>
              <a:off x="3627271" y="2072464"/>
              <a:ext cx="1132800" cy="0"/>
            </a:xfrm>
            <a:prstGeom prst="straightConnector1">
              <a:avLst/>
            </a:prstGeom>
            <a:noFill/>
            <a:ln w="38100" cap="flat" cmpd="sng">
              <a:solidFill>
                <a:srgbClr val="000000"/>
              </a:solidFill>
              <a:prstDash val="solid"/>
              <a:round/>
              <a:headEnd type="none" w="med" len="med"/>
              <a:tailEnd type="none" w="med" len="med"/>
            </a:ln>
          </p:spPr>
        </p:cxnSp>
        <p:sp>
          <p:nvSpPr>
            <p:cNvPr id="300" name="Google Shape;300;p17"/>
            <p:cNvSpPr/>
            <p:nvPr/>
          </p:nvSpPr>
          <p:spPr>
            <a:xfrm>
              <a:off x="4269873"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7"/>
            <p:cNvSpPr/>
            <p:nvPr/>
          </p:nvSpPr>
          <p:spPr>
            <a:xfrm>
              <a:off x="4269873"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7"/>
            <p:cNvSpPr/>
            <p:nvPr/>
          </p:nvSpPr>
          <p:spPr>
            <a:xfrm>
              <a:off x="4269873"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7"/>
            <p:cNvSpPr/>
            <p:nvPr/>
          </p:nvSpPr>
          <p:spPr>
            <a:xfrm>
              <a:off x="3863544" y="1937549"/>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7"/>
            <p:cNvSpPr/>
            <p:nvPr/>
          </p:nvSpPr>
          <p:spPr>
            <a:xfrm>
              <a:off x="3863544" y="2673380"/>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7"/>
            <p:cNvSpPr/>
            <p:nvPr/>
          </p:nvSpPr>
          <p:spPr>
            <a:xfrm>
              <a:off x="3863544" y="2305465"/>
              <a:ext cx="271800" cy="269700"/>
            </a:xfrm>
            <a:prstGeom prst="ellipse">
              <a:avLst/>
            </a:prstGeom>
            <a:solidFill>
              <a:srgbClr val="F3F3F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3" name="Google Shape;303;p17"/>
            <p:cNvGrpSpPr/>
            <p:nvPr/>
          </p:nvGrpSpPr>
          <p:grpSpPr>
            <a:xfrm>
              <a:off x="3835753" y="2289841"/>
              <a:ext cx="734802" cy="301228"/>
              <a:chOff x="3496600" y="2825900"/>
              <a:chExt cx="988700" cy="405313"/>
            </a:xfrm>
          </p:grpSpPr>
          <p:grpSp>
            <p:nvGrpSpPr>
              <p:cNvPr id="304" name="Google Shape;304;p17"/>
              <p:cNvGrpSpPr/>
              <p:nvPr/>
            </p:nvGrpSpPr>
            <p:grpSpPr>
              <a:xfrm>
                <a:off x="3539500" y="2847046"/>
                <a:ext cx="912450" cy="363000"/>
                <a:chOff x="4225300" y="2237446"/>
                <a:chExt cx="912450" cy="363000"/>
              </a:xfrm>
            </p:grpSpPr>
            <p:sp>
              <p:nvSpPr>
                <p:cNvPr id="305" name="Google Shape;305;p17"/>
                <p:cNvSpPr/>
                <p:nvPr/>
              </p:nvSpPr>
              <p:spPr>
                <a:xfrm>
                  <a:off x="477205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7"/>
                <p:cNvSpPr/>
                <p:nvPr/>
              </p:nvSpPr>
              <p:spPr>
                <a:xfrm>
                  <a:off x="4225300" y="2237446"/>
                  <a:ext cx="365700" cy="363000"/>
                </a:xfrm>
                <a:prstGeom prst="ellipse">
                  <a:avLst/>
                </a:prstGeom>
                <a:solidFill>
                  <a:srgbClr val="A4C2F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07" name="Google Shape;307;p17"/>
                <p:cNvCxnSpPr/>
                <p:nvPr/>
              </p:nvCxnSpPr>
              <p:spPr>
                <a:xfrm>
                  <a:off x="4862463" y="2307000"/>
                  <a:ext cx="154500" cy="0"/>
                </a:xfrm>
                <a:prstGeom prst="straightConnector1">
                  <a:avLst/>
                </a:prstGeom>
                <a:noFill/>
                <a:ln w="28575" cap="flat" cmpd="sng">
                  <a:solidFill>
                    <a:srgbClr val="000000"/>
                  </a:solidFill>
                  <a:prstDash val="solid"/>
                  <a:round/>
                  <a:headEnd type="none" w="med" len="med"/>
                  <a:tailEnd type="none" w="med" len="med"/>
                </a:ln>
              </p:spPr>
            </p:cxnSp>
          </p:grpSp>
          <p:grpSp>
            <p:nvGrpSpPr>
              <p:cNvPr id="308" name="Google Shape;308;p17"/>
              <p:cNvGrpSpPr/>
              <p:nvPr/>
            </p:nvGrpSpPr>
            <p:grpSpPr>
              <a:xfrm>
                <a:off x="3496600" y="2825900"/>
                <a:ext cx="988700" cy="405313"/>
                <a:chOff x="6382400" y="1849612"/>
                <a:chExt cx="988700" cy="405313"/>
              </a:xfrm>
            </p:grpSpPr>
            <p:sp>
              <p:nvSpPr>
                <p:cNvPr id="309" name="Google Shape;309;p17"/>
                <p:cNvSpPr txBox="1"/>
                <p:nvPr/>
              </p:nvSpPr>
              <p:spPr>
                <a:xfrm>
                  <a:off x="6382400" y="1849612"/>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310" name="Google Shape;310;p17"/>
                <p:cNvSpPr txBox="1"/>
                <p:nvPr/>
              </p:nvSpPr>
              <p:spPr>
                <a:xfrm>
                  <a:off x="6935200" y="1849625"/>
                  <a:ext cx="435900" cy="40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A</a:t>
                  </a:r>
                  <a:endParaRPr kumimoji="0" sz="1800" b="1"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grpSp>
      <p:grpSp>
        <p:nvGrpSpPr>
          <p:cNvPr id="311" name="Google Shape;311;p17"/>
          <p:cNvGrpSpPr/>
          <p:nvPr/>
        </p:nvGrpSpPr>
        <p:grpSpPr>
          <a:xfrm rot="10800000">
            <a:off x="6336338" y="3134364"/>
            <a:ext cx="1052680" cy="436865"/>
            <a:chOff x="6225246" y="1622275"/>
            <a:chExt cx="1314207" cy="545400"/>
          </a:xfrm>
        </p:grpSpPr>
        <p:cxnSp>
          <p:nvCxnSpPr>
            <p:cNvPr id="312" name="Google Shape;312;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13" name="Google Shape;313;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grpSp>
        <p:nvGrpSpPr>
          <p:cNvPr id="314" name="Google Shape;314;p17"/>
          <p:cNvGrpSpPr/>
          <p:nvPr/>
        </p:nvGrpSpPr>
        <p:grpSpPr>
          <a:xfrm>
            <a:off x="4904412" y="2758670"/>
            <a:ext cx="2399837" cy="667462"/>
            <a:chOff x="4904411" y="1977620"/>
            <a:chExt cx="2399837" cy="667462"/>
          </a:xfrm>
        </p:grpSpPr>
        <p:grpSp>
          <p:nvGrpSpPr>
            <p:cNvPr id="315" name="Google Shape;315;p17"/>
            <p:cNvGrpSpPr/>
            <p:nvPr/>
          </p:nvGrpSpPr>
          <p:grpSpPr>
            <a:xfrm>
              <a:off x="4904411" y="1977620"/>
              <a:ext cx="1417049" cy="531063"/>
              <a:chOff x="4337036" y="1424428"/>
              <a:chExt cx="1769100" cy="663000"/>
            </a:xfrm>
          </p:grpSpPr>
          <p:sp>
            <p:nvSpPr>
              <p:cNvPr id="316" name="Google Shape;316;p17"/>
              <p:cNvSpPr txBox="1"/>
              <p:nvPr/>
            </p:nvSpPr>
            <p:spPr>
              <a:xfrm>
                <a:off x="4337036" y="1424428"/>
                <a:ext cx="1124400" cy="663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400" b="1" i="0" u="none" strike="noStrike" kern="0" cap="none" spc="0" normalizeH="0" baseline="0" noProof="0">
                    <a:ln>
                      <a:noFill/>
                    </a:ln>
                    <a:solidFill>
                      <a:srgbClr val="1C4587"/>
                    </a:solidFill>
                    <a:effectLst/>
                    <a:uLnTx/>
                    <a:uFillTx/>
                    <a:latin typeface="Cambria"/>
                    <a:ea typeface="Cambria"/>
                    <a:cs typeface="Cambria"/>
                    <a:sym typeface="Cambria"/>
                  </a:rPr>
                  <a:t>coupled cells</a:t>
                </a:r>
                <a:endParaRPr kumimoji="0" sz="1400" b="1" i="0" u="none" strike="noStrike" kern="0" cap="none" spc="0" normalizeH="0" baseline="0" noProof="0">
                  <a:ln>
                    <a:noFill/>
                  </a:ln>
                  <a:solidFill>
                    <a:srgbClr val="1C4587"/>
                  </a:solidFill>
                  <a:effectLst/>
                  <a:uLnTx/>
                  <a:uFillTx/>
                  <a:latin typeface="Cambria"/>
                  <a:ea typeface="Cambria"/>
                  <a:cs typeface="Cambria"/>
                  <a:sym typeface="Cambria"/>
                </a:endParaRPr>
              </a:p>
            </p:txBody>
          </p:sp>
          <p:cxnSp>
            <p:nvCxnSpPr>
              <p:cNvPr id="317" name="Google Shape;317;p17"/>
              <p:cNvCxnSpPr>
                <a:stCxn id="316" idx="3"/>
              </p:cNvCxnSpPr>
              <p:nvPr/>
            </p:nvCxnSpPr>
            <p:spPr>
              <a:xfrm>
                <a:off x="5461436" y="1755928"/>
                <a:ext cx="644700" cy="178800"/>
              </a:xfrm>
              <a:prstGeom prst="straightConnector1">
                <a:avLst/>
              </a:prstGeom>
              <a:noFill/>
              <a:ln w="28575" cap="flat" cmpd="sng">
                <a:solidFill>
                  <a:srgbClr val="1C4587"/>
                </a:solidFill>
                <a:prstDash val="solid"/>
                <a:round/>
                <a:headEnd type="none" w="med" len="med"/>
                <a:tailEnd type="stealth" w="med" len="med"/>
              </a:ln>
            </p:spPr>
          </p:cxnSp>
        </p:grpSp>
        <p:sp>
          <p:nvSpPr>
            <p:cNvPr id="318" name="Google Shape;318;p17"/>
            <p:cNvSpPr/>
            <p:nvPr/>
          </p:nvSpPr>
          <p:spPr>
            <a:xfrm>
              <a:off x="6403648" y="2281482"/>
              <a:ext cx="900600" cy="363600"/>
            </a:xfrm>
            <a:prstGeom prst="roundRect">
              <a:avLst>
                <a:gd name="adj" fmla="val 45572"/>
              </a:avLst>
            </a:prstGeom>
            <a:noFill/>
            <a:ln w="38100" cap="flat" cmpd="sng">
              <a:solidFill>
                <a:srgbClr val="1C4587"/>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9" name="Google Shape;319;p17"/>
          <p:cNvGrpSpPr/>
          <p:nvPr/>
        </p:nvGrpSpPr>
        <p:grpSpPr>
          <a:xfrm>
            <a:off x="6488453" y="2088783"/>
            <a:ext cx="730993" cy="2311102"/>
            <a:chOff x="6342450" y="762017"/>
            <a:chExt cx="912600" cy="2885271"/>
          </a:xfrm>
        </p:grpSpPr>
        <p:sp>
          <p:nvSpPr>
            <p:cNvPr id="320" name="Google Shape;320;p17"/>
            <p:cNvSpPr/>
            <p:nvPr/>
          </p:nvSpPr>
          <p:spPr>
            <a:xfrm>
              <a:off x="6342450" y="762017"/>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21" name="Google Shape;321;p17"/>
            <p:cNvSpPr/>
            <p:nvPr/>
          </p:nvSpPr>
          <p:spPr>
            <a:xfrm>
              <a:off x="6342450" y="3227288"/>
              <a:ext cx="912600" cy="420000"/>
            </a:xfrm>
            <a:prstGeom prst="rect">
              <a:avLst/>
            </a:prstGeom>
            <a:solidFill>
              <a:srgbClr val="434343"/>
            </a:solidFill>
            <a:ln w="381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FFFF"/>
                  </a:solidFill>
                  <a:effectLst/>
                  <a:uLnTx/>
                  <a:uFillTx/>
                  <a:latin typeface="Arial"/>
                  <a:ea typeface="+mn-ea"/>
                  <a:cs typeface="Arial"/>
                  <a:sym typeface="Arial"/>
                </a:rPr>
                <a:t>SA</a:t>
              </a:r>
              <a:endParaRPr kumimoji="0" sz="2000" b="1" i="0" u="none" strike="noStrike" kern="0" cap="none" spc="0" normalizeH="0" baseline="0" noProof="0">
                <a:ln>
                  <a:noFill/>
                </a:ln>
                <a:solidFill>
                  <a:srgbClr val="FFFFFF"/>
                </a:solidFill>
                <a:effectLst/>
                <a:uLnTx/>
                <a:uFillTx/>
                <a:latin typeface="Arial"/>
                <a:ea typeface="+mn-ea"/>
                <a:cs typeface="Arial"/>
                <a:sym typeface="Arial"/>
              </a:endParaRPr>
            </a:p>
          </p:txBody>
        </p:sp>
      </p:grpSp>
      <p:grpSp>
        <p:nvGrpSpPr>
          <p:cNvPr id="322" name="Google Shape;322;p17"/>
          <p:cNvGrpSpPr/>
          <p:nvPr/>
        </p:nvGrpSpPr>
        <p:grpSpPr>
          <a:xfrm>
            <a:off x="6336338" y="2915939"/>
            <a:ext cx="1052680" cy="436865"/>
            <a:chOff x="6225246" y="1622275"/>
            <a:chExt cx="1314207" cy="545400"/>
          </a:xfrm>
        </p:grpSpPr>
        <p:cxnSp>
          <p:nvCxnSpPr>
            <p:cNvPr id="323" name="Google Shape;323;p17"/>
            <p:cNvCxnSpPr/>
            <p:nvPr/>
          </p:nvCxnSpPr>
          <p:spPr>
            <a:xfrm rot="10800000">
              <a:off x="6225246" y="1622275"/>
              <a:ext cx="0" cy="545400"/>
            </a:xfrm>
            <a:prstGeom prst="straightConnector1">
              <a:avLst/>
            </a:prstGeom>
            <a:noFill/>
            <a:ln w="28575" cap="flat" cmpd="sng">
              <a:solidFill>
                <a:srgbClr val="FF00FF"/>
              </a:solidFill>
              <a:prstDash val="solid"/>
              <a:round/>
              <a:headEnd type="none" w="med" len="med"/>
              <a:tailEnd type="triangle" w="med" len="med"/>
            </a:ln>
          </p:spPr>
        </p:cxnSp>
        <p:cxnSp>
          <p:nvCxnSpPr>
            <p:cNvPr id="324" name="Google Shape;324;p17"/>
            <p:cNvCxnSpPr/>
            <p:nvPr/>
          </p:nvCxnSpPr>
          <p:spPr>
            <a:xfrm rot="10800000">
              <a:off x="7539454" y="1622275"/>
              <a:ext cx="0" cy="545400"/>
            </a:xfrm>
            <a:prstGeom prst="straightConnector1">
              <a:avLst/>
            </a:prstGeom>
            <a:noFill/>
            <a:ln w="28575" cap="flat" cmpd="sng">
              <a:solidFill>
                <a:srgbClr val="FF00FF"/>
              </a:solidFill>
              <a:prstDash val="solid"/>
              <a:round/>
              <a:headEnd type="none" w="med" len="med"/>
              <a:tailEnd type="triangle" w="med" len="med"/>
            </a:ln>
          </p:spPr>
        </p:cxnSp>
      </p:grpSp>
    </p:spTree>
    <p:extLst>
      <p:ext uri="{BB962C8B-B14F-4D97-AF65-F5344CB8AC3E}">
        <p14:creationId xmlns:p14="http://schemas.microsoft.com/office/powerpoint/2010/main" val="342437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0"/>
                                        </p:tgtEl>
                                        <p:attrNameLst>
                                          <p:attrName>style.visibility</p:attrName>
                                        </p:attrNameLst>
                                      </p:cBhvr>
                                      <p:to>
                                        <p:strVal val="visible"/>
                                      </p:to>
                                    </p:set>
                                    <p:animEffect transition="in" filter="fade">
                                      <p:cBhvr>
                                        <p:cTn id="15" dur="1000"/>
                                        <p:tgtEl>
                                          <p:spTgt spid="2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1000"/>
                                        <p:tgtEl>
                                          <p:spTgt spid="2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000"/>
                                        <p:tgtEl>
                                          <p:spTgt spid="24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255"/>
                                        </p:tgtEl>
                                        <p:attrNameLst>
                                          <p:attrName>style.visibility</p:attrName>
                                        </p:attrNameLst>
                                      </p:cBhvr>
                                      <p:to>
                                        <p:strVal val="visible"/>
                                      </p:to>
                                    </p:set>
                                    <p:animEffect transition="in" filter="fade">
                                      <p:cBhvr>
                                        <p:cTn id="29" dur="1000"/>
                                        <p:tgtEl>
                                          <p:spTgt spid="2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4"/>
                                        </p:tgtEl>
                                        <p:attrNameLst>
                                          <p:attrName>style.visibility</p:attrName>
                                        </p:attrNameLst>
                                      </p:cBhvr>
                                      <p:to>
                                        <p:strVal val="visible"/>
                                      </p:to>
                                    </p:set>
                                    <p:animEffect transition="in" filter="fade">
                                      <p:cBhvr>
                                        <p:cTn id="34" dur="1000"/>
                                        <p:tgtEl>
                                          <p:spTgt spid="314"/>
                                        </p:tgtEl>
                                      </p:cBhvr>
                                    </p:animEffect>
                                  </p:childTnLst>
                                </p:cTn>
                              </p:par>
                              <p:par>
                                <p:cTn id="35" presetID="10"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animEffect transition="in" filter="fade">
                                      <p:cBhvr>
                                        <p:cTn id="37" dur="10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9"/>
                                        </p:tgtEl>
                                        <p:attrNameLst>
                                          <p:attrName>style.visibility</p:attrName>
                                        </p:attrNameLst>
                                      </p:cBhvr>
                                      <p:to>
                                        <p:strVal val="visible"/>
                                      </p:to>
                                    </p:set>
                                    <p:animEffect transition="in" filter="fade">
                                      <p:cBhvr>
                                        <p:cTn id="42" dur="1000"/>
                                        <p:tgtEl>
                                          <p:spTgt spid="319"/>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244"/>
                                        </p:tgtEl>
                                        <p:attrNameLst>
                                          <p:attrName>style.visibility</p:attrName>
                                        </p:attrNameLst>
                                      </p:cBhvr>
                                      <p:to>
                                        <p:strVal val="visible"/>
                                      </p:to>
                                    </p:set>
                                    <p:animEffect transition="in" filter="fade">
                                      <p:cBhvr>
                                        <p:cTn id="46" dur="1000"/>
                                        <p:tgtEl>
                                          <p:spTgt spid="244"/>
                                        </p:tgtEl>
                                      </p:cBhvr>
                                    </p:animEffect>
                                  </p:childTnLst>
                                </p:cTn>
                              </p:par>
                              <p:par>
                                <p:cTn id="47" presetID="10" presetClass="entr" presetSubtype="0" fill="hold" nodeType="withEffect">
                                  <p:stCondLst>
                                    <p:cond delay="0"/>
                                  </p:stCondLst>
                                  <p:childTnLst>
                                    <p:set>
                                      <p:cBhvr>
                                        <p:cTn id="48" dur="1" fill="hold">
                                          <p:stCondLst>
                                            <p:cond delay="0"/>
                                          </p:stCondLst>
                                        </p:cTn>
                                        <p:tgtEl>
                                          <p:spTgt spid="322"/>
                                        </p:tgtEl>
                                        <p:attrNameLst>
                                          <p:attrName>style.visibility</p:attrName>
                                        </p:attrNameLst>
                                      </p:cBhvr>
                                      <p:to>
                                        <p:strVal val="visible"/>
                                      </p:to>
                                    </p:set>
                                    <p:animEffect transition="in" filter="fade">
                                      <p:cBhvr>
                                        <p:cTn id="49" dur="1200"/>
                                        <p:tgtEl>
                                          <p:spTgt spid="3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9"/>
                                        </p:tgtEl>
                                        <p:attrNameLst>
                                          <p:attrName>style.visibility</p:attrName>
                                        </p:attrNameLst>
                                      </p:cBhvr>
                                      <p:to>
                                        <p:strVal val="visible"/>
                                      </p:to>
                                    </p:set>
                                    <p:animEffect transition="in" filter="fade">
                                      <p:cBhvr>
                                        <p:cTn id="54"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8"/>
          <p:cNvSpPr/>
          <p:nvPr/>
        </p:nvSpPr>
        <p:spPr>
          <a:xfrm>
            <a:off x="0" y="857250"/>
            <a:ext cx="9144000" cy="4839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8"/>
          <p:cNvSpPr txBox="1">
            <a:spLocks noGrp="1"/>
          </p:cNvSpPr>
          <p:nvPr>
            <p:ph type="sldNum" idx="12"/>
          </p:nvPr>
        </p:nvSpPr>
        <p:spPr>
          <a:xfrm>
            <a:off x="8472458" y="5520467"/>
            <a:ext cx="548700" cy="393600"/>
          </a:xfrm>
          <a:prstGeom prst="rect">
            <a:avLst/>
          </a:prstGeom>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303</a:t>
            </a:fld>
            <a:endParaRPr kumimoji="0" sz="1000" b="0" i="0" u="none" strike="noStrike" kern="0" cap="none" spc="0" normalizeH="0" baseline="0" noProof="0">
              <a:ln>
                <a:noFill/>
              </a:ln>
              <a:solidFill>
                <a:srgbClr val="595959"/>
              </a:solidFill>
              <a:effectLst/>
              <a:uLnTx/>
              <a:uFillTx/>
              <a:latin typeface="Arial"/>
              <a:ea typeface="+mn-ea"/>
              <a:cs typeface="Arial"/>
              <a:sym typeface="Arial"/>
            </a:endParaRPr>
          </a:p>
        </p:txBody>
      </p:sp>
      <p:pic>
        <p:nvPicPr>
          <p:cNvPr id="331" name="Google Shape;331;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6249" y="5586175"/>
            <a:ext cx="1134466" cy="327900"/>
          </a:xfrm>
          <a:prstGeom prst="rect">
            <a:avLst/>
          </a:prstGeom>
          <a:noFill/>
          <a:ln>
            <a:noFill/>
          </a:ln>
        </p:spPr>
      </p:pic>
      <p:sp>
        <p:nvSpPr>
          <p:cNvPr id="332" name="Google Shape;332;p18"/>
          <p:cNvSpPr txBox="1"/>
          <p:nvPr/>
        </p:nvSpPr>
        <p:spPr>
          <a:xfrm>
            <a:off x="103900" y="935250"/>
            <a:ext cx="7471200" cy="32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2300" b="1" i="0" u="none" strike="noStrike" kern="0" cap="none" spc="0" normalizeH="0" baseline="0" noProof="0">
                <a:ln>
                  <a:noFill/>
                </a:ln>
                <a:solidFill>
                  <a:srgbClr val="F3F3F3"/>
                </a:solidFill>
                <a:effectLst/>
                <a:uLnTx/>
                <a:uFillTx/>
                <a:latin typeface="Cambria"/>
                <a:ea typeface="Cambria"/>
                <a:cs typeface="Cambria"/>
                <a:sym typeface="Cambria"/>
              </a:rPr>
              <a:t>Key Results</a:t>
            </a:r>
            <a:endParaRPr kumimoji="0" sz="2300" b="1" i="0" u="none" strike="noStrike" kern="0" cap="none" spc="0" normalizeH="0" baseline="0" noProof="0">
              <a:ln>
                <a:noFill/>
              </a:ln>
              <a:solidFill>
                <a:srgbClr val="F3F3F3"/>
              </a:solidFill>
              <a:effectLst/>
              <a:uLnTx/>
              <a:uFillTx/>
              <a:latin typeface="Cambria"/>
              <a:ea typeface="Cambria"/>
              <a:cs typeface="Cambria"/>
              <a:sym typeface="Cambria"/>
            </a:endParaRPr>
          </a:p>
        </p:txBody>
      </p:sp>
      <p:sp>
        <p:nvSpPr>
          <p:cNvPr id="333" name="Google Shape;333;p18"/>
          <p:cNvSpPr txBox="1"/>
          <p:nvPr/>
        </p:nvSpPr>
        <p:spPr>
          <a:xfrm>
            <a:off x="0" y="1341138"/>
            <a:ext cx="4766700" cy="2409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DRAM Latency Reduction</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Activation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tRCD</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60.1%</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Restoration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tRAS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64.2%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Precharge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tRP</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46.4%</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Write-recovery latency (</a:t>
            </a:r>
            <a:r>
              <a:rPr kumimoji="0" lang="en" sz="1800" b="1" i="0" u="none" strike="noStrike" kern="0" cap="none" spc="0" normalizeH="0" baseline="0" noProof="0">
                <a:ln>
                  <a:noFill/>
                </a:ln>
                <a:solidFill>
                  <a:srgbClr val="000000"/>
                </a:solidFill>
                <a:effectLst/>
                <a:uLnTx/>
                <a:uFillTx/>
                <a:latin typeface="Cambria"/>
                <a:ea typeface="Cambria"/>
                <a:cs typeface="Cambria"/>
                <a:sym typeface="Cambria"/>
              </a:rPr>
              <a:t>tWR</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 by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35.2%</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p:txBody>
      </p:sp>
      <p:sp>
        <p:nvSpPr>
          <p:cNvPr id="334" name="Google Shape;334;p18"/>
          <p:cNvSpPr txBox="1"/>
          <p:nvPr/>
        </p:nvSpPr>
        <p:spPr>
          <a:xfrm>
            <a:off x="0" y="3431200"/>
            <a:ext cx="4766700" cy="2157300"/>
          </a:xfrm>
          <a:prstGeom prst="rect">
            <a:avLst/>
          </a:prstGeom>
          <a:noFill/>
          <a:ln>
            <a:noFill/>
          </a:ln>
        </p:spPr>
        <p:txBody>
          <a:bodyPr spcFirstLastPara="1" wrap="square" lIns="91425" tIns="45700" rIns="91425" bIns="45700" anchor="ctr" anchorCtr="0">
            <a:noAutofit/>
          </a:bodyPr>
          <a:lstStyle/>
          <a:p>
            <a:pPr marL="342900" marR="0" lvl="0" indent="-228600" algn="l" defTabSz="914400" rtl="0" eaLnBrk="1" fontAlgn="auto" latinLnBrk="0" hangingPunct="1">
              <a:lnSpc>
                <a:spcPct val="150000"/>
              </a:lnSpc>
              <a:spcBef>
                <a:spcPts val="0"/>
              </a:spcBef>
              <a:spcAft>
                <a:spcPts val="0"/>
              </a:spcAft>
              <a:buClr>
                <a:srgbClr val="000000"/>
              </a:buClr>
              <a:buSzPts val="1800"/>
              <a:buFont typeface="Arial"/>
              <a:buChar char="●"/>
              <a:tabLst/>
              <a:defRPr/>
            </a:pPr>
            <a:r>
              <a:rPr kumimoji="0" lang="en" sz="1800" b="1" i="0" u="sng" strike="noStrike" kern="0" cap="none" spc="0" normalizeH="0" baseline="0" noProof="0">
                <a:ln>
                  <a:noFill/>
                </a:ln>
                <a:solidFill>
                  <a:srgbClr val="000000"/>
                </a:solidFill>
                <a:effectLst/>
                <a:uLnTx/>
                <a:uFillTx/>
                <a:latin typeface="Cambria"/>
                <a:ea typeface="Cambria"/>
                <a:cs typeface="Cambria"/>
                <a:sym typeface="Cambria"/>
              </a:rPr>
              <a:t>System-level Benefits</a:t>
            </a: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a:t>
            </a:r>
            <a:r>
              <a:rPr kumimoji="0" lang="en" sz="1800" b="0" i="0" u="none" strike="noStrike" kern="0" cap="none" spc="0" normalizeH="0" baseline="0" noProof="0">
                <a:ln>
                  <a:noFill/>
                </a:ln>
                <a:solidFill>
                  <a:srgbClr val="38761D"/>
                </a:solidFill>
                <a:effectLst/>
                <a:uLnTx/>
                <a:uFillTx/>
                <a:latin typeface="Cambria"/>
                <a:ea typeface="Cambria"/>
                <a:cs typeface="Cambria"/>
                <a:sym typeface="Cambria"/>
              </a:rPr>
              <a:t> </a:t>
            </a:r>
            <a:endParaRPr kumimoji="0" sz="1800" b="0" i="0" u="none" strike="noStrike" kern="0" cap="none" spc="0" normalizeH="0" baseline="0" noProof="0">
              <a:ln>
                <a:noFill/>
              </a:ln>
              <a:solidFill>
                <a:srgbClr val="38761D"/>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Performance improvement: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18.6%</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29.7%</a:t>
            </a:r>
            <a:endParaRPr kumimoji="0" sz="1800" b="1" i="0" u="none" strike="noStrike" kern="0" cap="none" spc="0" normalizeH="0" baseline="0" noProof="0">
              <a:ln>
                <a:noFill/>
              </a:ln>
              <a:solidFill>
                <a:srgbClr val="980000"/>
              </a:solidFill>
              <a:effectLst/>
              <a:uLnTx/>
              <a:uFillTx/>
              <a:latin typeface="Cambria"/>
              <a:ea typeface="Cambria"/>
              <a:cs typeface="Cambria"/>
              <a:sym typeface="Cambria"/>
            </a:endParaRPr>
          </a:p>
          <a:p>
            <a:pPr marL="628650" marR="0" lvl="1" indent="-342900" algn="l" defTabSz="914400" rtl="0" eaLnBrk="1" fontAlgn="auto" latinLnBrk="0" hangingPunct="1">
              <a:lnSpc>
                <a:spcPct val="115000"/>
              </a:lnSpc>
              <a:spcBef>
                <a:spcPts val="0"/>
              </a:spcBef>
              <a:spcAft>
                <a:spcPts val="0"/>
              </a:spcAft>
              <a:buClr>
                <a:srgbClr val="000000"/>
              </a:buClr>
              <a:buSzPts val="1800"/>
              <a:buFont typeface="Cambria"/>
              <a:buChar char="○"/>
              <a:tabLst/>
              <a:defRPr/>
            </a:pPr>
            <a:r>
              <a:rPr kumimoji="0" lang="en" sz="1800" b="0" i="0" u="none" strike="noStrike" kern="0" cap="none" spc="0" normalizeH="0" baseline="0" noProof="0">
                <a:ln>
                  <a:noFill/>
                </a:ln>
                <a:solidFill>
                  <a:srgbClr val="000000"/>
                </a:solidFill>
                <a:effectLst/>
                <a:uLnTx/>
                <a:uFillTx/>
                <a:latin typeface="Cambria"/>
                <a:ea typeface="Cambria"/>
                <a:cs typeface="Cambria"/>
                <a:sym typeface="Cambria"/>
              </a:rPr>
              <a:t>DRAM refresh energy reduction: </a:t>
            </a:r>
            <a:r>
              <a:rPr kumimoji="0" lang="en" sz="1800" b="1" i="0" u="none" strike="noStrike" kern="0" cap="none" spc="0" normalizeH="0" baseline="0" noProof="0">
                <a:ln>
                  <a:noFill/>
                </a:ln>
                <a:solidFill>
                  <a:srgbClr val="980000"/>
                </a:solidFill>
                <a:effectLst/>
                <a:uLnTx/>
                <a:uFillTx/>
                <a:latin typeface="Cambria"/>
                <a:ea typeface="Cambria"/>
                <a:cs typeface="Cambria"/>
                <a:sym typeface="Cambria"/>
              </a:rPr>
              <a:t>66.1%</a:t>
            </a:r>
            <a:endParaRPr kumimoji="0" sz="18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nvGrpSpPr>
          <p:cNvPr id="335" name="Google Shape;335;p18"/>
          <p:cNvGrpSpPr/>
          <p:nvPr/>
        </p:nvGrpSpPr>
        <p:grpSpPr>
          <a:xfrm>
            <a:off x="5140062" y="1495300"/>
            <a:ext cx="4033489" cy="2419800"/>
            <a:chOff x="5140061" y="638050"/>
            <a:chExt cx="4033489" cy="2419800"/>
          </a:xfrm>
        </p:grpSpPr>
        <p:pic>
          <p:nvPicPr>
            <p:cNvPr id="336" name="Google Shape;336;p18" title="Chart"/>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40061" y="638050"/>
              <a:ext cx="3397863" cy="2101012"/>
            </a:xfrm>
            <a:prstGeom prst="rect">
              <a:avLst/>
            </a:prstGeom>
            <a:noFill/>
            <a:ln>
              <a:noFill/>
            </a:ln>
          </p:spPr>
        </p:pic>
        <p:cxnSp>
          <p:nvCxnSpPr>
            <p:cNvPr id="337" name="Google Shape;337;p18"/>
            <p:cNvCxnSpPr/>
            <p:nvPr/>
          </p:nvCxnSpPr>
          <p:spPr>
            <a:xfrm>
              <a:off x="5810550" y="1075000"/>
              <a:ext cx="2619900" cy="0"/>
            </a:xfrm>
            <a:prstGeom prst="straightConnector1">
              <a:avLst/>
            </a:prstGeom>
            <a:noFill/>
            <a:ln w="19050" cap="flat" cmpd="sng">
              <a:solidFill>
                <a:srgbClr val="FF0000"/>
              </a:solidFill>
              <a:prstDash val="solid"/>
              <a:round/>
              <a:headEnd type="none" w="med" len="med"/>
              <a:tailEnd type="none" w="med" len="med"/>
            </a:ln>
          </p:spPr>
        </p:cxnSp>
        <p:grpSp>
          <p:nvGrpSpPr>
            <p:cNvPr id="338" name="Google Shape;338;p18"/>
            <p:cNvGrpSpPr/>
            <p:nvPr/>
          </p:nvGrpSpPr>
          <p:grpSpPr>
            <a:xfrm>
              <a:off x="5748821" y="2573950"/>
              <a:ext cx="1572704" cy="483900"/>
              <a:chOff x="494796" y="1712125"/>
              <a:chExt cx="1572704" cy="483900"/>
            </a:xfrm>
          </p:grpSpPr>
          <p:sp>
            <p:nvSpPr>
              <p:cNvPr id="339" name="Google Shape;339;p18"/>
              <p:cNvSpPr/>
              <p:nvPr/>
            </p:nvSpPr>
            <p:spPr>
              <a:xfrm>
                <a:off x="494796" y="1811725"/>
                <a:ext cx="151800" cy="1515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8"/>
              <p:cNvSpPr txBox="1"/>
              <p:nvPr/>
            </p:nvSpPr>
            <p:spPr>
              <a:xfrm>
                <a:off x="686300" y="1712125"/>
                <a:ext cx="13812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Max-capacity</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nvGrpSpPr>
            <p:cNvPr id="341" name="Google Shape;341;p18"/>
            <p:cNvGrpSpPr/>
            <p:nvPr/>
          </p:nvGrpSpPr>
          <p:grpSpPr>
            <a:xfrm>
              <a:off x="7041147" y="2573950"/>
              <a:ext cx="2132403" cy="483900"/>
              <a:chOff x="487997" y="1712125"/>
              <a:chExt cx="2132403" cy="483900"/>
            </a:xfrm>
          </p:grpSpPr>
          <p:sp>
            <p:nvSpPr>
              <p:cNvPr id="342" name="Google Shape;342;p18"/>
              <p:cNvSpPr/>
              <p:nvPr/>
            </p:nvSpPr>
            <p:spPr>
              <a:xfrm>
                <a:off x="487997" y="1811725"/>
                <a:ext cx="158700" cy="158400"/>
              </a:xfrm>
              <a:prstGeom prst="rect">
                <a:avLst/>
              </a:prstGeom>
              <a:solidFill>
                <a:srgbClr val="34A8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8"/>
              <p:cNvSpPr txBox="1"/>
              <p:nvPr/>
            </p:nvSpPr>
            <p:spPr>
              <a:xfrm>
                <a:off x="686300" y="1712125"/>
                <a:ext cx="1934100" cy="48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000000"/>
                    </a:solidFill>
                    <a:effectLst/>
                    <a:uLnTx/>
                    <a:uFillTx/>
                    <a:latin typeface="Cambria"/>
                    <a:ea typeface="Cambria"/>
                    <a:cs typeface="Cambria"/>
                    <a:sym typeface="Cambria"/>
                  </a:rPr>
                  <a:t>High-performance</a:t>
                </a:r>
                <a:endParaRPr kumimoji="0" sz="1200" b="0" i="0" u="none" strike="noStrike" kern="0" cap="none" spc="0" normalizeH="0" baseline="0" noProof="0">
                  <a:ln>
                    <a:noFill/>
                  </a:ln>
                  <a:solidFill>
                    <a:srgbClr val="000000"/>
                  </a:solidFill>
                  <a:effectLst/>
                  <a:uLnTx/>
                  <a:uFillTx/>
                  <a:latin typeface="Cambria"/>
                  <a:ea typeface="Cambria"/>
                  <a:cs typeface="Cambria"/>
                  <a:sym typeface="Cambria"/>
                </a:endParaRPr>
              </a:p>
            </p:txBody>
          </p:sp>
        </p:grpSp>
      </p:grpSp>
      <p:sp>
        <p:nvSpPr>
          <p:cNvPr id="344" name="Google Shape;344;p18"/>
          <p:cNvSpPr txBox="1"/>
          <p:nvPr/>
        </p:nvSpPr>
        <p:spPr>
          <a:xfrm>
            <a:off x="4835375" y="3946275"/>
            <a:ext cx="4033500" cy="13170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500" b="1" i="0" u="none" strike="noStrike" kern="0" cap="none" spc="0" normalizeH="0" baseline="0" noProof="0">
                <a:ln>
                  <a:noFill/>
                </a:ln>
                <a:solidFill>
                  <a:srgbClr val="0070C0"/>
                </a:solidFill>
                <a:effectLst/>
                <a:uLnTx/>
                <a:uFillTx/>
                <a:latin typeface="Cambria"/>
                <a:ea typeface="Cambria"/>
                <a:cs typeface="Cambria"/>
                <a:sym typeface="Cambria"/>
              </a:rPr>
              <a:t>We hope that CLR-DRAM can be exploited to develop more flexible systems that can adapt to the diverse and changing DRAM capacity and latency demands of workloads.</a:t>
            </a:r>
            <a:endParaRPr kumimoji="0" sz="1200" b="1" i="0" u="none" strike="noStrike" kern="0" cap="none" spc="0" normalizeH="0" baseline="0" noProof="0">
              <a:ln>
                <a:noFill/>
              </a:ln>
              <a:solidFill>
                <a:srgbClr val="0070C0"/>
              </a:solidFill>
              <a:effectLst/>
              <a:uLnTx/>
              <a:uFillTx/>
              <a:latin typeface="Cambria"/>
              <a:ea typeface="Cambria"/>
              <a:cs typeface="Cambria"/>
              <a:sym typeface="Cambria"/>
            </a:endParaRPr>
          </a:p>
        </p:txBody>
      </p:sp>
    </p:spTree>
    <p:extLst>
      <p:ext uri="{BB962C8B-B14F-4D97-AF65-F5344CB8AC3E}">
        <p14:creationId xmlns:p14="http://schemas.microsoft.com/office/powerpoint/2010/main" val="154829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5"/>
                                        </p:tgtEl>
                                        <p:attrNameLst>
                                          <p:attrName>style.visibility</p:attrName>
                                        </p:attrNameLst>
                                      </p:cBhvr>
                                      <p:to>
                                        <p:strVal val="visible"/>
                                      </p:to>
                                    </p:set>
                                    <p:animEffect transition="in" filter="fade">
                                      <p:cBhvr>
                                        <p:cTn id="10" dur="1000"/>
                                        <p:tgtEl>
                                          <p:spTgt spid="3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1000"/>
                                        <p:tgtEl>
                                          <p:spTgt spid="33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4"/>
                                        </p:tgtEl>
                                        <p:attrNameLst>
                                          <p:attrName>style.visibility</p:attrName>
                                        </p:attrNameLst>
                                      </p:cBhvr>
                                      <p:to>
                                        <p:strVal val="visible"/>
                                      </p:to>
                                    </p:set>
                                    <p:animEffect transition="in" filter="fade">
                                      <p:cBhvr>
                                        <p:cTn id="20"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03BB-C474-3743-9AED-4F8E5978E0F9}"/>
              </a:ext>
            </a:extLst>
          </p:cNvPr>
          <p:cNvSpPr>
            <a:spLocks noGrp="1"/>
          </p:cNvSpPr>
          <p:nvPr>
            <p:ph type="title"/>
          </p:nvPr>
        </p:nvSpPr>
        <p:spPr>
          <a:xfrm>
            <a:off x="228600" y="152400"/>
            <a:ext cx="8915400" cy="1066800"/>
          </a:xfrm>
        </p:spPr>
        <p:txBody>
          <a:bodyPr/>
          <a:lstStyle/>
          <a:p>
            <a:r>
              <a:rPr lang="en-US" sz="3600" dirty="0"/>
              <a:t>More on CLR-DRAM</a:t>
            </a:r>
          </a:p>
        </p:txBody>
      </p:sp>
      <p:sp>
        <p:nvSpPr>
          <p:cNvPr id="3" name="Content Placeholder 2">
            <a:extLst>
              <a:ext uri="{FF2B5EF4-FFF2-40B4-BE49-F238E27FC236}">
                <a16:creationId xmlns:a16="http://schemas.microsoft.com/office/drawing/2014/main" id="{46338C27-AA63-F346-9B31-7ED0FA9A86DD}"/>
              </a:ext>
            </a:extLst>
          </p:cNvPr>
          <p:cNvSpPr>
            <a:spLocks noGrp="1"/>
          </p:cNvSpPr>
          <p:nvPr>
            <p:ph idx="1"/>
          </p:nvPr>
        </p:nvSpPr>
        <p:spPr/>
        <p:txBody>
          <a:bodyPr/>
          <a:lstStyle/>
          <a:p>
            <a:r>
              <a:rPr lang="en-US" sz="2200" dirty="0" err="1"/>
              <a:t>Haocong</a:t>
            </a:r>
            <a:r>
              <a:rPr lang="en-US" sz="2200" dirty="0"/>
              <a:t> Luo, Taha </a:t>
            </a:r>
            <a:r>
              <a:rPr lang="en-US" sz="2200" dirty="0" err="1"/>
              <a:t>Shahroodi</a:t>
            </a:r>
            <a:r>
              <a:rPr lang="en-US" sz="2200" dirty="0"/>
              <a:t>, Hasan Hassan, Minesh Patel, A. </a:t>
            </a:r>
            <a:r>
              <a:rPr lang="en-US" sz="2200" dirty="0" err="1"/>
              <a:t>Giray</a:t>
            </a:r>
            <a:r>
              <a:rPr lang="en-US" sz="2200" dirty="0"/>
              <a:t> </a:t>
            </a:r>
            <a:r>
              <a:rPr lang="en-US" sz="2200" dirty="0" err="1"/>
              <a:t>Yaglikci</a:t>
            </a:r>
            <a:r>
              <a:rPr lang="en-US" sz="2200" dirty="0"/>
              <a:t>, Lois </a:t>
            </a:r>
            <a:r>
              <a:rPr lang="en-US" sz="2200" dirty="0" err="1"/>
              <a:t>Orosa</a:t>
            </a:r>
            <a:r>
              <a:rPr lang="en-US" sz="2200" dirty="0"/>
              <a:t>, Jisung Park, and Onur Mutlu,</a:t>
            </a:r>
            <a:br>
              <a:rPr lang="en-US" sz="2200" dirty="0"/>
            </a:br>
            <a:r>
              <a:rPr lang="en-US" sz="2200" b="1" dirty="0">
                <a:hlinkClick r:id="rId2"/>
              </a:rPr>
              <a:t>"CLR-DRAM: A Low-Cost DRAM Architecture Enabling Dynamic Capacity-Latency Trade-Off"</a:t>
            </a:r>
            <a:br>
              <a:rPr lang="en-US" sz="2200" dirty="0"/>
            </a:br>
            <a:r>
              <a:rPr lang="en-US" sz="2200" i="1" dirty="0"/>
              <a:t>Proceedings of the </a:t>
            </a:r>
            <a:r>
              <a:rPr lang="en-US" sz="2200" i="1" dirty="0">
                <a:hlinkClick r:id="rId3"/>
              </a:rPr>
              <a:t>47th International Symposium on Computer Architecture</a:t>
            </a:r>
            <a:r>
              <a:rPr lang="en-US" sz="2200" i="1" dirty="0"/>
              <a:t> (</a:t>
            </a:r>
            <a:r>
              <a:rPr lang="en-US" sz="2200" b="1" i="1" dirty="0"/>
              <a:t>ISCA</a:t>
            </a:r>
            <a:r>
              <a:rPr lang="en-US" sz="2200" i="1" dirty="0"/>
              <a:t>)</a:t>
            </a:r>
            <a:r>
              <a:rPr lang="en-US" sz="2200" dirty="0"/>
              <a:t>, Valencia, Spain, June 2020.</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a:t>
            </a:r>
            <a:br>
              <a:rPr lang="en-US" sz="2200" dirty="0"/>
            </a:br>
            <a:r>
              <a:rPr lang="en-US" sz="2200" dirty="0"/>
              <a:t>[</a:t>
            </a:r>
            <a:r>
              <a:rPr lang="en-US" sz="2200" dirty="0">
                <a:hlinkClick r:id="rId6"/>
              </a:rPr>
              <a:t>Lightning Talk Slides (pptx)</a:t>
            </a:r>
            <a:r>
              <a:rPr lang="en-US" sz="2200" dirty="0"/>
              <a:t> </a:t>
            </a:r>
            <a:r>
              <a:rPr lang="en-US" sz="2200" dirty="0">
                <a:hlinkClick r:id="rId7"/>
              </a:rPr>
              <a:t>(pdf)</a:t>
            </a:r>
            <a:r>
              <a:rPr lang="en-US" sz="2200" dirty="0"/>
              <a:t>]</a:t>
            </a:r>
            <a:br>
              <a:rPr lang="en-US" sz="2200" dirty="0"/>
            </a:br>
            <a:r>
              <a:rPr lang="en-US" sz="2200" dirty="0"/>
              <a:t>[</a:t>
            </a:r>
            <a:r>
              <a:rPr lang="en-US" sz="2200" dirty="0">
                <a:hlinkClick r:id="rId8"/>
              </a:rPr>
              <a:t>Talk Video</a:t>
            </a:r>
            <a:r>
              <a:rPr lang="en-US" sz="2200" dirty="0"/>
              <a:t> (20 minutes)]</a:t>
            </a:r>
            <a:br>
              <a:rPr lang="en-US" sz="2200" dirty="0"/>
            </a:br>
            <a:r>
              <a:rPr lang="en-US" sz="2200" dirty="0"/>
              <a:t>[</a:t>
            </a:r>
            <a:r>
              <a:rPr lang="en-US" sz="2200" dirty="0">
                <a:hlinkClick r:id="rId9"/>
              </a:rPr>
              <a:t>Lightning Talk Video</a:t>
            </a:r>
            <a:r>
              <a:rPr lang="en-US" sz="2200" dirty="0"/>
              <a:t> (3 minutes)]</a:t>
            </a:r>
          </a:p>
          <a:p>
            <a:pPr marL="0" indent="0">
              <a:buNone/>
            </a:pPr>
            <a:endParaRPr lang="en-US" sz="2200" dirty="0"/>
          </a:p>
        </p:txBody>
      </p:sp>
      <p:sp>
        <p:nvSpPr>
          <p:cNvPr id="4" name="Slide Number Placeholder 3">
            <a:extLst>
              <a:ext uri="{FF2B5EF4-FFF2-40B4-BE49-F238E27FC236}">
                <a16:creationId xmlns:a16="http://schemas.microsoft.com/office/drawing/2014/main" id="{BE9F525C-1573-0943-86E0-ACEB4B8A31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0F14FA1-CD5D-204C-A4F6-152CF334C6AE}"/>
              </a:ext>
            </a:extLst>
          </p:cNvPr>
          <p:cNvPicPr>
            <a:picLocks noChangeAspect="1"/>
          </p:cNvPicPr>
          <p:nvPr/>
        </p:nvPicPr>
        <p:blipFill>
          <a:blip r:embed="rId10"/>
          <a:stretch>
            <a:fillRect/>
          </a:stretch>
        </p:blipFill>
        <p:spPr>
          <a:xfrm>
            <a:off x="1330142" y="4692650"/>
            <a:ext cx="6489700" cy="1854200"/>
          </a:xfrm>
          <a:prstGeom prst="rect">
            <a:avLst/>
          </a:prstGeom>
        </p:spPr>
      </p:pic>
    </p:spTree>
    <p:extLst>
      <p:ext uri="{BB962C8B-B14F-4D97-AF65-F5344CB8AC3E}">
        <p14:creationId xmlns:p14="http://schemas.microsoft.com/office/powerpoint/2010/main" val="296617342"/>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17129"/>
            <a:ext cx="9144000" cy="2376167"/>
          </a:xfrm>
          <a:prstGeom prst="rect">
            <a:avLst/>
          </a:prstGeom>
        </p:spPr>
      </p:pic>
    </p:spTree>
    <p:extLst>
      <p:ext uri="{BB962C8B-B14F-4D97-AF65-F5344CB8AC3E}">
        <p14:creationId xmlns:p14="http://schemas.microsoft.com/office/powerpoint/2010/main" val="128089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3537277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310898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372785"/>
            <a:ext cx="9144000" cy="1864527"/>
          </a:xfrm>
          <a:prstGeom prst="rect">
            <a:avLst/>
          </a:prstGeom>
        </p:spPr>
      </p:pic>
    </p:spTree>
    <p:extLst>
      <p:ext uri="{BB962C8B-B14F-4D97-AF65-F5344CB8AC3E}">
        <p14:creationId xmlns:p14="http://schemas.microsoft.com/office/powerpoint/2010/main" val="131239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1600" dirty="0"/>
              <a:t>Saugata Ghose, A. </a:t>
            </a:r>
            <a:r>
              <a:rPr lang="en-US" sz="1600" dirty="0" err="1"/>
              <a:t>Giray</a:t>
            </a:r>
            <a:r>
              <a:rPr lang="en-US" sz="1600" dirty="0"/>
              <a:t> </a:t>
            </a:r>
            <a:r>
              <a:rPr lang="en-US" sz="1600" dirty="0" err="1"/>
              <a:t>Yaglikci</a:t>
            </a:r>
            <a:r>
              <a:rPr lang="en-US" sz="1600" dirty="0"/>
              <a:t>, Raghav Gupta, </a:t>
            </a:r>
            <a:r>
              <a:rPr lang="en-US" sz="1600" dirty="0" err="1"/>
              <a:t>Donghyuk</a:t>
            </a:r>
            <a:r>
              <a:rPr lang="en-US" sz="1600" dirty="0"/>
              <a:t> Lee, Kais </a:t>
            </a:r>
            <a:r>
              <a:rPr lang="en-US" sz="1600" dirty="0" err="1"/>
              <a:t>Kudrolli</a:t>
            </a:r>
            <a:r>
              <a:rPr lang="en-US" sz="1600" dirty="0"/>
              <a:t>, William X. Liu, Hasan Hassan, Kevin K. Chang, </a:t>
            </a:r>
            <a:r>
              <a:rPr lang="en-US" sz="1600" dirty="0" err="1"/>
              <a:t>Niladrish</a:t>
            </a:r>
            <a:r>
              <a:rPr lang="en-US" sz="1600" dirty="0"/>
              <a:t> Chatterjee, Aditya Agrawal, Mike O'Connor, and Onur Mutlu,</a:t>
            </a:r>
            <a:br>
              <a:rPr lang="en-US" sz="1600" dirty="0"/>
            </a:br>
            <a:r>
              <a:rPr lang="en-US" sz="1600" b="1" dirty="0">
                <a:hlinkClick r:id="rId2"/>
              </a:rPr>
              <a:t>"What Your DRAM Power Models Are Not Telling You: Lessons from a Detailed Experimental Study"</a:t>
            </a:r>
            <a:br>
              <a:rPr lang="en-US" sz="1600" dirty="0"/>
            </a:br>
            <a:r>
              <a:rPr lang="en-US" sz="1600" i="1" dirty="0"/>
              <a:t>Proceedings of the </a:t>
            </a:r>
            <a:r>
              <a:rPr lang="en-US" sz="1600" i="1" dirty="0">
                <a:hlinkClick r:id="rId3"/>
              </a:rPr>
              <a:t>ACM International Conference on Measurement and Modeling of Computer Systems</a:t>
            </a:r>
            <a:r>
              <a:rPr lang="en-US" sz="1600" i="1" dirty="0"/>
              <a:t> (</a:t>
            </a:r>
            <a:r>
              <a:rPr lang="en-US" sz="1600" b="1" i="1" dirty="0"/>
              <a:t>SIGMETRICS</a:t>
            </a:r>
            <a:r>
              <a:rPr lang="en-US" sz="1600" i="1" dirty="0"/>
              <a:t>)</a:t>
            </a:r>
            <a:r>
              <a:rPr lang="en-US" sz="1600" dirty="0"/>
              <a:t>, Irvine, CA, USA, June 2018.</a:t>
            </a:r>
            <a:br>
              <a:rPr lang="en-US" sz="1600" dirty="0"/>
            </a:br>
            <a:r>
              <a:rPr lang="en-US" sz="1600" dirty="0"/>
              <a:t>[</a:t>
            </a:r>
            <a:r>
              <a:rPr lang="en-US" sz="1600" dirty="0">
                <a:hlinkClick r:id="rId4"/>
              </a:rPr>
              <a:t>Abstract</a:t>
            </a:r>
            <a:r>
              <a:rPr lang="en-US" sz="1600" dirty="0"/>
              <a:t>]</a:t>
            </a:r>
            <a:br>
              <a:rPr lang="en-US" sz="1600" dirty="0"/>
            </a:br>
            <a:r>
              <a:rPr lang="en-US" sz="1600" dirty="0"/>
              <a:t>[</a:t>
            </a:r>
            <a:r>
              <a:rPr lang="en-US" sz="1600" dirty="0">
                <a:hlinkClick r:id="rId5"/>
              </a:rPr>
              <a:t>POMACS Journal Version (same content, different format)</a:t>
            </a:r>
            <a:r>
              <a:rPr lang="en-US" sz="1600" dirty="0"/>
              <a:t>]</a:t>
            </a:r>
            <a:br>
              <a:rPr lang="en-US" sz="1600" dirty="0"/>
            </a:br>
            <a:r>
              <a:rPr lang="en-US" sz="1600" dirty="0"/>
              <a:t>[</a:t>
            </a:r>
            <a:r>
              <a:rPr lang="en-US" sz="1600" dirty="0">
                <a:hlinkClick r:id="rId6"/>
              </a:rPr>
              <a:t>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VAMPIRE DRAM Power Model</a:t>
            </a:r>
            <a:r>
              <a:rPr lang="en-US" sz="1600" dirty="0"/>
              <a:t>]</a:t>
            </a:r>
          </a:p>
          <a:p>
            <a:pPr marL="0" indent="0">
              <a:buNone/>
            </a:pP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005064"/>
            <a:ext cx="9144000" cy="2425744"/>
          </a:xfrm>
          <a:prstGeom prst="rect">
            <a:avLst/>
          </a:prstGeom>
        </p:spPr>
      </p:pic>
    </p:spTree>
    <p:extLst>
      <p:ext uri="{BB962C8B-B14F-4D97-AF65-F5344CB8AC3E}">
        <p14:creationId xmlns:p14="http://schemas.microsoft.com/office/powerpoint/2010/main" val="4074158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993784885"/>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119857883"/>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83506625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68875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4265069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113075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Curious Discovery </a:t>
            </a:r>
            <a:r>
              <a:rPr lang="en-US" sz="3000" b="1" dirty="0"/>
              <a:t>[Kim et al., ISCA 2014]</a:t>
            </a:r>
          </a:p>
        </p:txBody>
      </p:sp>
      <p:sp>
        <p:nvSpPr>
          <p:cNvPr id="3" name="Content Placeholder 2"/>
          <p:cNvSpPr>
            <a:spLocks noGrp="1"/>
          </p:cNvSpPr>
          <p:nvPr>
            <p:ph idx="1"/>
          </p:nvPr>
        </p:nvSpPr>
        <p:spPr>
          <a:xfrm>
            <a:off x="228600" y="1288504"/>
            <a:ext cx="8610600" cy="4876800"/>
          </a:xfrm>
        </p:spPr>
        <p:txBody>
          <a:bodyPr/>
          <a:lstStyle/>
          <a:p>
            <a:endParaRPr lang="en-US" dirty="0"/>
          </a:p>
          <a:p>
            <a:pPr marL="0" indent="0">
              <a:buNone/>
            </a:pPr>
            <a:endParaRPr lang="en-US" dirty="0"/>
          </a:p>
          <a:p>
            <a:pPr marL="0" indent="0" algn="ctr">
              <a:buNone/>
            </a:pPr>
            <a:r>
              <a:rPr lang="en-US" sz="4400" dirty="0"/>
              <a:t>One can </a:t>
            </a:r>
          </a:p>
          <a:p>
            <a:pPr marL="0" indent="0" algn="ctr">
              <a:buNone/>
            </a:pPr>
            <a:r>
              <a:rPr lang="en-US" sz="4400" dirty="0">
                <a:solidFill>
                  <a:srgbClr val="0000FF"/>
                </a:solidFill>
              </a:rPr>
              <a:t>predictably</a:t>
            </a:r>
            <a:r>
              <a:rPr lang="en-US" sz="4400" dirty="0"/>
              <a:t> </a:t>
            </a:r>
            <a:r>
              <a:rPr lang="en-US" sz="4400" dirty="0">
                <a:solidFill>
                  <a:srgbClr val="FF0000"/>
                </a:solidFill>
              </a:rPr>
              <a:t>induce errors </a:t>
            </a:r>
          </a:p>
          <a:p>
            <a:pPr marL="0" indent="0" algn="ctr">
              <a:buNone/>
            </a:pPr>
            <a:r>
              <a:rPr lang="en-US" sz="4400" dirty="0"/>
              <a:t>in </a:t>
            </a:r>
            <a:r>
              <a:rPr lang="en-US" sz="4400" dirty="0">
                <a:solidFill>
                  <a:srgbClr val="0000FF"/>
                </a:solidFill>
              </a:rPr>
              <a:t>most</a:t>
            </a:r>
            <a:r>
              <a:rPr lang="en-US" sz="4400" dirty="0"/>
              <a:t> DRAM </a:t>
            </a:r>
            <a:r>
              <a:rPr lang="en-US" sz="4400" dirty="0">
                <a:solidFill>
                  <a:srgbClr val="0000FF"/>
                </a:solidFill>
              </a:rPr>
              <a:t>memory</a:t>
            </a:r>
            <a:r>
              <a:rPr lang="en-US" sz="4400" dirty="0"/>
              <a:t> chips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20209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mn-ea"/>
                <a:cs typeface="+mn-cs"/>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mn-ea"/>
                <a:cs typeface="+mn-cs"/>
              </a:rPr>
              <a:t> Row</a:t>
            </a:r>
          </a:p>
        </p:txBody>
      </p:sp>
      <p:sp>
        <p:nvSpPr>
          <p:cNvPr id="20" name="TextBox 19"/>
          <p:cNvSpPr txBox="1"/>
          <p:nvPr/>
        </p:nvSpPr>
        <p:spPr>
          <a:xfrm>
            <a:off x="5943600" y="14478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lumMod val="65000"/>
                    <a:lumOff val="35000"/>
                  </a:prstClr>
                </a:solidFill>
                <a:effectLst/>
                <a:uLnTx/>
                <a:uFillTx/>
                <a:latin typeface="Calibri Light"/>
                <a:ea typeface="ＭＳ Ｐゴシック" charset="0"/>
                <a:cs typeface="ＭＳ Ｐゴシック" charset="0"/>
              </a:rPr>
              <a:t> V</a:t>
            </a:r>
            <a:r>
              <a:rPr kumimoji="0" lang="en-US" sz="48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rPr>
              <a:t>LOW</a:t>
            </a:r>
            <a:endParaRPr kumimoji="0" lang="en-US" sz="4400" b="1" i="1" u="none" strike="noStrike" kern="1200" cap="none" spc="0" normalizeH="0" baseline="-20000" noProof="0">
              <a:ln>
                <a:noFill/>
              </a:ln>
              <a:solidFill>
                <a:prstClr val="black">
                  <a:lumMod val="65000"/>
                  <a:lumOff val="35000"/>
                </a:prstClr>
              </a:solidFill>
              <a:effectLst/>
              <a:uLnTx/>
              <a:uFillTx/>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 </a:t>
            </a:r>
            <a:r>
              <a:rPr kumimoji="0" lang="en-US" sz="4400" b="1" i="1" u="none" strike="noStrike" kern="1200" cap="none" spc="0" normalizeH="0" baseline="0" noProof="0">
                <a:ln>
                  <a:noFill/>
                </a:ln>
                <a:solidFill>
                  <a:srgbClr val="FF0000"/>
                </a:solidFill>
                <a:effectLst/>
                <a:uLnTx/>
                <a:uFillTx/>
                <a:latin typeface="Calibri Light"/>
                <a:ea typeface="ＭＳ Ｐゴシック" charset="0"/>
                <a:cs typeface="ＭＳ Ｐゴシック" charset="0"/>
              </a:rPr>
              <a:t>V</a:t>
            </a:r>
            <a:r>
              <a:rPr kumimoji="0" lang="en-US" sz="48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rPr>
              <a:t>HIGH</a:t>
            </a:r>
            <a:endParaRPr kumimoji="0" lang="en-US" sz="4400" b="1" i="1" u="none" strike="noStrike" kern="1200" cap="none" spc="0" normalizeH="0" baseline="-20000" noProof="0">
              <a:ln>
                <a:noFill/>
              </a:ln>
              <a:solidFill>
                <a:srgbClr val="FF0000"/>
              </a:solidFill>
              <a:effectLst/>
              <a:uLnTx/>
              <a:uFillTx/>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a:t>
            </a:r>
            <a:r>
              <a:rPr kumimoji="0" lang="en-US" sz="3600" b="1" i="0" u="none" strike="noStrike" kern="1200" cap="none" spc="0" normalizeH="0" baseline="0" noProof="0" dirty="0">
                <a:ln>
                  <a:noFill/>
                </a:ln>
                <a:solidFill>
                  <a:prstClr val="black"/>
                </a:solidFill>
                <a:effectLst/>
                <a:uLnTx/>
                <a:uFillTx/>
                <a:latin typeface="Calibri Light"/>
                <a:ea typeface="+mn-ea"/>
                <a:cs typeface="+mn-cs"/>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Light"/>
                <a:ea typeface="+mn-ea"/>
                <a:cs typeface="+mn-cs"/>
              </a:rPr>
              <a:t> Hammered Row</a:t>
            </a:r>
          </a:p>
        </p:txBody>
      </p:sp>
      <p:sp>
        <p:nvSpPr>
          <p:cNvPr id="34" name="Punchline"/>
          <p:cNvSpPr txBox="1"/>
          <p:nvPr/>
        </p:nvSpPr>
        <p:spPr>
          <a:xfrm>
            <a:off x="395288" y="4953000"/>
            <a:ext cx="8359775" cy="1143000"/>
          </a:xfrm>
          <a:prstGeom prst="rect">
            <a:avLst/>
          </a:prstGeom>
          <a:noFill/>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Repeatedly</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reading</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 row enough times (before memory gets refreshed) induces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disturbance errors</a:t>
            </a:r>
            <a:r>
              <a:rPr kumimoji="0" lang="en-US" sz="2600" b="0"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 </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in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adjacent</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a:t>
            </a:r>
            <a:r>
              <a:rPr kumimoji="0" lang="en-US" sz="2600" b="1"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rows</a:t>
            </a:r>
            <a:r>
              <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rPr>
              <a:t> in </a:t>
            </a:r>
            <a:r>
              <a:rPr kumimoji="0" lang="en-US" sz="2600" b="1" i="0" u="none" strike="noStrike" kern="1200" cap="none" spc="0" normalizeH="0" baseline="0" noProof="0" dirty="0">
                <a:ln>
                  <a:noFill/>
                </a:ln>
                <a:solidFill>
                  <a:srgbClr val="FF0000"/>
                </a:solidFill>
                <a:effectLst/>
                <a:uLnTx/>
                <a:uFillTx/>
                <a:latin typeface="Calibri Light"/>
                <a:ea typeface="ＭＳ Ｐゴシック" charset="0"/>
                <a:cs typeface="ＭＳ Ｐゴシック" charset="0"/>
              </a:rPr>
              <a:t>most real DRAM chips you can buy today</a:t>
            </a:r>
            <a:endParaRPr kumimoji="0" lang="en-US" sz="2600" b="0" i="0" u="none" strike="noStrike" kern="1200" cap="none" spc="0" normalizeH="0" baseline="0" noProof="0" dirty="0">
              <a:ln>
                <a:noFill/>
              </a:ln>
              <a:solidFill>
                <a:prstClr val="black"/>
              </a:solidFill>
              <a:effectLst/>
              <a:uLnTx/>
              <a:uFillTx/>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prstClr val="black"/>
                </a:solidFill>
                <a:effectLst/>
                <a:uLnTx/>
                <a:uFillTx/>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3EFCF5-C8B9-AF45-B0E3-7DB4F7D988EA}" type="slidenum">
              <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2000" b="0" i="0" u="none" strike="noStrike" kern="1200" cap="none" spc="0" normalizeH="0" baseline="0" noProof="0">
              <a:ln>
                <a:noFill/>
              </a:ln>
              <a:solidFill>
                <a:srgbClr val="898989"/>
              </a:solidFill>
              <a:effectLst/>
              <a:uLnTx/>
              <a:uFillTx/>
              <a:latin typeface="Cambria Math" charset="0"/>
              <a:ea typeface="ＭＳ Ｐゴシック"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600" b="0" dirty="0">
                <a:solidFill>
                  <a:schemeClr val="accent6">
                    <a:lumMod val="50000"/>
                  </a:schemeClr>
                </a:solidFill>
                <a:latin typeface="Garamond" charset="0"/>
              </a:rPr>
              <a:t>Modern DRAM is Prone to Disturbance Errors</a:t>
            </a:r>
          </a:p>
        </p:txBody>
      </p:sp>
      <p:sp>
        <p:nvSpPr>
          <p:cNvPr id="30" name="Rectangle 29"/>
          <p:cNvSpPr/>
          <p:nvPr/>
        </p:nvSpPr>
        <p:spPr>
          <a:xfrm>
            <a:off x="107950" y="6239053"/>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3"/>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4154009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83%</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88%</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solidFill>
                <a:effectLst/>
                <a:uLnTx/>
                <a:uFillTx/>
                <a:latin typeface="Calibri Light"/>
                <a:ea typeface="+mn-ea"/>
                <a:cs typeface="+mn-cs"/>
              </a:rPr>
              <a:t>A</a:t>
            </a:r>
            <a:r>
              <a:rPr kumimoji="0" lang="en-US" sz="4000" b="1" i="0" u="none" strike="noStrike" kern="1200" cap="none" spc="0" normalizeH="0" baseline="0" noProof="0">
                <a:ln>
                  <a:noFill/>
                </a:ln>
                <a:solidFill>
                  <a:srgbClr val="5B9BD5"/>
                </a:solidFill>
                <a:effectLst/>
                <a:uLnTx/>
                <a:uFillTx/>
                <a:latin typeface="Calibri Light"/>
                <a:ea typeface="+mn-ea"/>
                <a:cs typeface="+mn-cs"/>
              </a:rPr>
              <a:t> </a:t>
            </a:r>
            <a:r>
              <a:rPr kumimoji="0" lang="en-US" sz="3200" b="0" i="0" u="none" strike="noStrike" kern="1200" cap="none" spc="0" normalizeH="0" baseline="0" noProof="0">
                <a:ln>
                  <a:noFill/>
                </a:ln>
                <a:solidFill>
                  <a:srgbClr val="5B9BD5"/>
                </a:solidFill>
                <a:effectLst/>
                <a:uLnTx/>
                <a:uFillTx/>
                <a:latin typeface="Calibri Light"/>
                <a:ea typeface="+mn-ea"/>
                <a:cs typeface="+mn-cs"/>
              </a:rPr>
              <a:t>company</a:t>
            </a:r>
            <a:endParaRPr kumimoji="0" lang="en-US" sz="4000" b="0" i="0" u="none" strike="noStrike" kern="1200" cap="none" spc="0" normalizeH="0" baseline="0" noProof="0">
              <a:ln>
                <a:noFill/>
              </a:ln>
              <a:solidFill>
                <a:srgbClr val="5B9BD5"/>
              </a:solidFill>
              <a:effectLst/>
              <a:uLnTx/>
              <a:uFillTx/>
              <a:latin typeface="Calibri Light"/>
              <a:ea typeface="+mn-ea"/>
              <a:cs typeface="+mn-cs"/>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D7D31"/>
                </a:solidFill>
                <a:effectLst/>
                <a:uLnTx/>
                <a:uFillTx/>
                <a:latin typeface="Calibri Light"/>
                <a:ea typeface="+mn-ea"/>
                <a:cs typeface="+mn-cs"/>
              </a:rPr>
              <a:t>B</a:t>
            </a:r>
            <a:r>
              <a:rPr kumimoji="0" lang="en-US" sz="4000" b="0" i="0" u="none" strike="noStrike" kern="1200" cap="none" spc="0" normalizeH="0" baseline="0" noProof="0">
                <a:ln>
                  <a:noFill/>
                </a:ln>
                <a:solidFill>
                  <a:srgbClr val="ED7D31"/>
                </a:solidFill>
                <a:effectLst/>
                <a:uLnTx/>
                <a:uFillTx/>
                <a:latin typeface="Calibri Light"/>
                <a:ea typeface="+mn-ea"/>
                <a:cs typeface="+mn-cs"/>
              </a:rPr>
              <a:t> </a:t>
            </a:r>
            <a:r>
              <a:rPr kumimoji="0" lang="en-US" sz="3200" b="0" i="0" u="none" strike="noStrike" kern="1200" cap="none" spc="0" normalizeH="0" baseline="0" noProof="0">
                <a:ln>
                  <a:noFill/>
                </a:ln>
                <a:solidFill>
                  <a:srgbClr val="ED7D31"/>
                </a:solidFill>
                <a:effectLst/>
                <a:uLnTx/>
                <a:uFillTx/>
                <a:latin typeface="Calibri Light"/>
                <a:ea typeface="+mn-ea"/>
                <a:cs typeface="+mn-cs"/>
              </a:rPr>
              <a:t>company</a:t>
            </a:r>
            <a:endParaRPr kumimoji="0" lang="en-US" sz="4000" b="0" i="0" u="none" strike="noStrike" kern="1200" cap="none" spc="0" normalizeH="0" baseline="0" noProof="0">
              <a:ln>
                <a:noFill/>
              </a:ln>
              <a:solidFill>
                <a:srgbClr val="ED7D31"/>
              </a:solidFill>
              <a:effectLst/>
              <a:uLnTx/>
              <a:uFillTx/>
              <a:latin typeface="Calibri Light"/>
              <a:ea typeface="+mn-ea"/>
              <a:cs typeface="+mn-cs"/>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AD47"/>
                </a:solidFill>
                <a:effectLst/>
                <a:uLnTx/>
                <a:uFillTx/>
                <a:latin typeface="Calibri Light"/>
                <a:ea typeface="+mn-ea"/>
                <a:cs typeface="+mn-cs"/>
              </a:rPr>
              <a:t>C </a:t>
            </a:r>
            <a:r>
              <a:rPr kumimoji="0" lang="en-US" sz="3200" b="0" i="0" u="none" strike="noStrike" kern="1200" cap="none" spc="0" normalizeH="0" baseline="0" noProof="0">
                <a:ln>
                  <a:noFill/>
                </a:ln>
                <a:solidFill>
                  <a:srgbClr val="70AD47"/>
                </a:solidFill>
                <a:effectLst/>
                <a:uLnTx/>
                <a:uFillTx/>
                <a:latin typeface="Calibri Light"/>
                <a:ea typeface="+mn-ea"/>
                <a:cs typeface="+mn-cs"/>
              </a:rPr>
              <a:t>company</a:t>
            </a:r>
            <a:endParaRPr kumimoji="0" lang="en-US" sz="4000" b="0" i="0" u="none" strike="noStrike" kern="1200" cap="none" spc="0" normalizeH="0" baseline="0" noProof="0">
              <a:ln>
                <a:noFill/>
              </a:ln>
              <a:solidFill>
                <a:srgbClr val="70AD47"/>
              </a:solidFill>
              <a:effectLst/>
              <a:uLnTx/>
              <a:uFillTx/>
              <a:latin typeface="Calibri Light"/>
              <a:ea typeface="+mn-ea"/>
              <a:cs typeface="+mn-cs"/>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1.0×10</a:t>
            </a:r>
            <a:r>
              <a:rPr kumimoji="0" lang="en-US" sz="4400" b="1" i="0" u="none" strike="noStrike" kern="1200" cap="none" spc="0" normalizeH="0" baseline="3000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7</a:t>
            </a:r>
            <a: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5B9BD5"/>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5B9BD5"/>
                </a:solidFill>
                <a:effectLst/>
                <a:uLnTx/>
                <a:uFillTx/>
                <a:latin typeface="Calibri Light"/>
                <a:ea typeface="+mn-ea"/>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2.7×10</a:t>
            </a:r>
            <a:r>
              <a:rPr kumimoji="0" lang="en-US" sz="4400" b="1" i="0" u="none" strike="noStrike" kern="1200" cap="none" spc="0" normalizeH="0" baseline="3000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t>6</a:t>
            </a:r>
            <a:br>
              <a:rPr kumimoji="0" lang="en-US" sz="3600" b="0" i="0" u="none" strike="noStrike" kern="1200" cap="none" spc="0" normalizeH="0" baseline="0" noProof="0" dirty="0">
                <a:ln>
                  <a:noFill/>
                </a:ln>
                <a:solidFill>
                  <a:srgbClr val="ED7D31"/>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ED7D31"/>
                </a:solidFill>
                <a:effectLst/>
                <a:uLnTx/>
                <a:uFillTx/>
                <a:latin typeface="Calibri Light"/>
                <a:ea typeface="+mn-ea"/>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Up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3.3×10</a:t>
            </a:r>
            <a:r>
              <a:rPr kumimoji="0" lang="en-US" sz="4400" b="1" i="0" u="none" strike="noStrike" kern="1200" cap="none" spc="0" normalizeH="0" baseline="3000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5</a:t>
            </a:r>
            <a: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t> </a:t>
            </a:r>
            <a:br>
              <a:rPr kumimoji="0" lang="en-US" sz="3600" b="0" i="0" u="none" strike="noStrike" kern="1200" cap="none" spc="0" normalizeH="0" baseline="0" noProof="0" dirty="0">
                <a:ln>
                  <a:noFill/>
                </a:ln>
                <a:solidFill>
                  <a:srgbClr val="70AD47"/>
                </a:solidFill>
                <a:effectLst/>
                <a:uLnTx/>
                <a:uFillTx/>
                <a:latin typeface="Cambria Math" panose="02040503050406030204" pitchFamily="18" charset="0"/>
                <a:ea typeface="Cambria Math" panose="02040503050406030204" pitchFamily="18" charset="0"/>
                <a:cs typeface="Courier New" panose="02070309020205020404" pitchFamily="49" charset="0"/>
              </a:rPr>
            </a:br>
            <a:r>
              <a:rPr kumimoji="0" lang="en-US" sz="3600" b="0" i="0" u="none" strike="noStrike" kern="1200" cap="none" spc="0" normalizeH="0" baseline="0" noProof="0" dirty="0">
                <a:ln>
                  <a:noFill/>
                </a:ln>
                <a:solidFill>
                  <a:srgbClr val="70AD47"/>
                </a:solidFill>
                <a:effectLst/>
                <a:uLnTx/>
                <a:uFillTx/>
                <a:latin typeface="Calibri Light"/>
                <a:ea typeface="+mn-ea"/>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48" name="Title 1"/>
          <p:cNvSpPr>
            <a:spLocks noGrp="1"/>
          </p:cNvSpPr>
          <p:nvPr>
            <p:ph type="title"/>
          </p:nvPr>
        </p:nvSpPr>
        <p:spPr>
          <a:xfrm>
            <a:off x="228600" y="-27384"/>
            <a:ext cx="8610600" cy="1066800"/>
          </a:xfrm>
        </p:spPr>
        <p:txBody>
          <a:bodyPr/>
          <a:lstStyle/>
          <a:p>
            <a:r>
              <a:rPr lang="en-US" sz="4400" b="0" dirty="0">
                <a:solidFill>
                  <a:srgbClr val="1A5712"/>
                </a:solidFill>
                <a:latin typeface="Garamond" charset="0"/>
                <a:ea typeface="ＭＳ Ｐゴシック" charset="0"/>
                <a:cs typeface="ＭＳ Ｐゴシック" charset="0"/>
              </a:rPr>
              <a:t>Most DRAM Modules Are Vulnerable</a:t>
            </a:r>
          </a:p>
        </p:txBody>
      </p:sp>
      <p:sp>
        <p:nvSpPr>
          <p:cNvPr id="44" name="Rectangle 43"/>
          <p:cNvSpPr/>
          <p:nvPr/>
        </p:nvSpPr>
        <p:spPr>
          <a:xfrm>
            <a:off x="107950" y="6165304"/>
            <a:ext cx="85685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hlinkClick r:id="rId5"/>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Calibri"/>
                <a:ea typeface="ＭＳ Ｐゴシック" charset="0"/>
                <a:cs typeface="ＭＳ Ｐゴシック" charset="0"/>
              </a:rPr>
              <a:t>,</a:t>
            </a:r>
            <a:r>
              <a:rPr kumimoji="0" lang="en-US" sz="1800" b="0" i="0" u="none" strike="noStrike" kern="1200" cap="none" spc="0" normalizeH="0" baseline="0" noProof="0" dirty="0">
                <a:ln>
                  <a:noFill/>
                </a:ln>
                <a:solidFill>
                  <a:prstClr val="black"/>
                </a:solidFill>
                <a:effectLst/>
                <a:uLnTx/>
                <a:uFillTx/>
                <a:latin typeface="Tahoma" charset="0"/>
                <a:ea typeface="ＭＳ Ｐゴシック" charset="0"/>
                <a:cs typeface="ＭＳ Ｐゴシック" charset="0"/>
              </a:rPr>
              <a:t> </a:t>
            </a:r>
            <a:r>
              <a:rPr kumimoji="0" lang="en-US" sz="1800" b="0" i="0" u="none" strike="noStrike" kern="1200" cap="none" spc="0" normalizeH="0" baseline="0" noProof="0" dirty="0">
                <a:ln>
                  <a:noFill/>
                </a:ln>
                <a:solidFill>
                  <a:prstClr val="black"/>
                </a:solidFill>
                <a:effectLst/>
                <a:uLnTx/>
                <a:uFillTx/>
                <a:latin typeface="Calibri"/>
                <a:ea typeface="ＭＳ Ｐゴシック" charset="0"/>
                <a:cs typeface="ＭＳ Ｐゴシック" charset="0"/>
              </a:rPr>
              <a:t>(Kim et al., ISCA 2014)</a:t>
            </a:r>
          </a:p>
        </p:txBody>
      </p:sp>
    </p:spTree>
    <p:extLst>
      <p:ext uri="{BB962C8B-B14F-4D97-AF65-F5344CB8AC3E}">
        <p14:creationId xmlns:p14="http://schemas.microsoft.com/office/powerpoint/2010/main" val="1571361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13682" y="990600"/>
            <a:ext cx="6731875" cy="4651892"/>
          </a:xfrm>
        </p:spPr>
      </p:pic>
      <p:pic>
        <p:nvPicPr>
          <p:cNvPr id="8" name="AllError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4985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2624056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2835525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Are</a:t>
            </a:r>
            <a:r>
              <a:rPr lang="en-US" dirty="0"/>
              <a:t> Real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35496" y="4071630"/>
            <a:ext cx="9144000" cy="2359092"/>
          </a:xfrm>
          <a:prstGeom prst="rect">
            <a:avLst/>
          </a:prstGeom>
        </p:spPr>
      </p:pic>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Yoongu</a:t>
            </a:r>
            <a:r>
              <a:rPr lang="en-US" sz="2000" dirty="0"/>
              <a:t> Kim, Ross Daly, </a:t>
            </a:r>
            <a:r>
              <a:rPr lang="en-US" sz="2000" dirty="0" err="1"/>
              <a:t>Jeremie</a:t>
            </a:r>
            <a:r>
              <a:rPr lang="en-US" sz="2000" dirty="0"/>
              <a:t> Kim, Chris </a:t>
            </a:r>
            <a:r>
              <a:rPr lang="en-US" sz="2000" dirty="0" err="1"/>
              <a:t>Fallin</a:t>
            </a:r>
            <a:r>
              <a:rPr lang="en-US" sz="2000" dirty="0"/>
              <a:t>, </a:t>
            </a:r>
            <a:r>
              <a:rPr lang="en-US" sz="2000" dirty="0" err="1"/>
              <a:t>Ji</a:t>
            </a:r>
            <a:r>
              <a:rPr lang="en-US" sz="2000" dirty="0"/>
              <a:t> </a:t>
            </a:r>
            <a:r>
              <a:rPr lang="en-US" sz="2000" dirty="0" err="1"/>
              <a:t>Hye</a:t>
            </a:r>
            <a:r>
              <a:rPr lang="en-US" sz="2000" dirty="0"/>
              <a:t> Lee, </a:t>
            </a:r>
            <a:r>
              <a:rPr lang="en-US" sz="2000" dirty="0" err="1"/>
              <a:t>Donghyuk</a:t>
            </a:r>
            <a:r>
              <a:rPr lang="en-US" sz="2000" dirty="0"/>
              <a:t> Lee, Chris Wilkerson, </a:t>
            </a:r>
            <a:r>
              <a:rPr lang="en-US" sz="2000" dirty="0" err="1"/>
              <a:t>Konrad</a:t>
            </a:r>
            <a:r>
              <a:rPr lang="en-US" sz="2000" dirty="0"/>
              <a:t> Lai, and Onur Mutlu,</a:t>
            </a:r>
            <a:br>
              <a:rPr lang="en-US" sz="2000" dirty="0"/>
            </a:br>
            <a:r>
              <a:rPr lang="en-US" sz="2000" b="1" dirty="0">
                <a:hlinkClick r:id="rId3"/>
              </a:rPr>
              <a:t>"Flipping Bits in Memory Without Accessing Them: An Experimental Study of DRAM Disturbance Errors"</a:t>
            </a:r>
            <a:br>
              <a:rPr lang="en-US" sz="2000" dirty="0"/>
            </a:br>
            <a:r>
              <a:rPr lang="en-US" sz="2000" i="1" dirty="0"/>
              <a:t>Proceedings of the </a:t>
            </a:r>
            <a:r>
              <a:rPr lang="en-US" sz="2000" i="1" dirty="0">
                <a:hlinkClick r:id="rId4"/>
              </a:rPr>
              <a:t>41st International Symposium on Computer Architecture</a:t>
            </a:r>
            <a:r>
              <a:rPr lang="en-US" sz="2000" i="1" dirty="0"/>
              <a:t> (</a:t>
            </a:r>
            <a:r>
              <a:rPr lang="en-US" sz="2000" b="1" i="1" dirty="0"/>
              <a:t>ISCA</a:t>
            </a:r>
            <a:r>
              <a:rPr lang="en-US" sz="2000" i="1" dirty="0"/>
              <a:t>)</a:t>
            </a:r>
            <a:r>
              <a:rPr lang="en-US" sz="2000" dirty="0"/>
              <a:t>, Minneapolis, MN, June 2014.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 [</a:t>
            </a:r>
            <a:r>
              <a:rPr lang="en-US" sz="2000" dirty="0">
                <a:hlinkClick r:id="rId9"/>
              </a:rPr>
              <a:t>Source Code and Data</a:t>
            </a:r>
            <a:r>
              <a:rPr lang="en-US" sz="2000" dirty="0"/>
              <a:t>]</a:t>
            </a:r>
          </a:p>
        </p:txBody>
      </p:sp>
    </p:spTree>
    <p:extLst>
      <p:ext uri="{BB962C8B-B14F-4D97-AF65-F5344CB8AC3E}">
        <p14:creationId xmlns:p14="http://schemas.microsoft.com/office/powerpoint/2010/main" val="5592589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hlinkClick r:id="rId2"/>
              </a:rPr>
              <a:t>"RowHammer: A Retrospective"</a:t>
            </a:r>
            <a:br>
              <a:rPr lang="en-US" dirty="0"/>
            </a:br>
            <a:r>
              <a:rPr lang="en-US" i="1" dirty="0">
                <a:hlinkClick r:id="rId3"/>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4"/>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5"/>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89127747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RowHammer in 2020 (I)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err="1"/>
              <a:t>Jeremie</a:t>
            </a:r>
            <a:r>
              <a:rPr lang="en-US" sz="2000" dirty="0"/>
              <a:t> S. Kim, Minesh Patel, A. </a:t>
            </a:r>
            <a:r>
              <a:rPr lang="en-US" sz="2000" dirty="0" err="1"/>
              <a:t>Giray</a:t>
            </a:r>
            <a:r>
              <a:rPr lang="en-US" sz="2000" dirty="0"/>
              <a:t> </a:t>
            </a:r>
            <a:r>
              <a:rPr lang="en-US" sz="2000" dirty="0" err="1"/>
              <a:t>Yaglikci</a:t>
            </a:r>
            <a:r>
              <a:rPr lang="en-US" sz="2000" dirty="0"/>
              <a:t>, Hasan Hassan, </a:t>
            </a:r>
            <a:r>
              <a:rPr lang="en-US" sz="2000" dirty="0" err="1"/>
              <a:t>Roknoddin</a:t>
            </a:r>
            <a:r>
              <a:rPr lang="en-US" sz="2000" dirty="0"/>
              <a:t> Azizi, Lois </a:t>
            </a:r>
            <a:r>
              <a:rPr lang="en-US" sz="2000" dirty="0" err="1"/>
              <a:t>Orosa</a:t>
            </a:r>
            <a:r>
              <a:rPr lang="en-US" sz="2000" dirty="0"/>
              <a:t>, and Onur Mutlu,</a:t>
            </a:r>
            <a:br>
              <a:rPr lang="en-US" sz="2000" dirty="0"/>
            </a:br>
            <a:r>
              <a:rPr lang="en-US" sz="2000" b="1" dirty="0">
                <a:hlinkClick r:id="rId2"/>
              </a:rPr>
              <a:t>"Revisiting RowHammer: An Experimental Analysis of Modern Devices and Mitigation Techniques"</a:t>
            </a:r>
            <a:br>
              <a:rPr lang="en-US" sz="2000" dirty="0"/>
            </a:br>
            <a:r>
              <a:rPr lang="en-US" sz="2000" i="1" dirty="0"/>
              <a:t>Proceedings of the </a:t>
            </a:r>
            <a:r>
              <a:rPr lang="en-US" sz="2000" i="1" dirty="0">
                <a:hlinkClick r:id="rId3"/>
              </a:rPr>
              <a:t>47th International Symposium on Computer Architecture</a:t>
            </a:r>
            <a:r>
              <a:rPr lang="en-US" sz="2000" i="1" dirty="0"/>
              <a:t> (</a:t>
            </a:r>
            <a:r>
              <a:rPr lang="en-US" sz="2000" b="1" i="1" dirty="0"/>
              <a:t>ISCA</a:t>
            </a:r>
            <a:r>
              <a:rPr lang="en-US" sz="2000" i="1" dirty="0"/>
              <a:t>)</a:t>
            </a:r>
            <a:r>
              <a:rPr lang="en-US" sz="2000" dirty="0"/>
              <a:t>, Valencia, Spain, June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Talk Video</a:t>
            </a:r>
            <a:r>
              <a:rPr lang="en-US" sz="2000" dirty="0"/>
              <a:t> (20 minutes)]</a:t>
            </a:r>
            <a:br>
              <a:rPr lang="en-US" sz="2000" dirty="0"/>
            </a:br>
            <a:r>
              <a:rPr lang="en-US" sz="2000" dirty="0"/>
              <a:t>[</a:t>
            </a:r>
            <a:r>
              <a:rPr lang="en-US" sz="2000" dirty="0">
                <a:hlinkClick r:id="rId9"/>
              </a:rPr>
              <a:t>Lightning Talk Video</a:t>
            </a:r>
            <a:r>
              <a:rPr lang="en-US" sz="2000" dirty="0"/>
              <a:t> (3 minutes)]</a:t>
            </a: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D358FA82-42F6-114C-8941-25DAEAA640A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445871"/>
            <a:ext cx="9144000" cy="2374232"/>
          </a:xfrm>
          <a:prstGeom prst="rect">
            <a:avLst/>
          </a:prstGeom>
        </p:spPr>
      </p:pic>
    </p:spTree>
    <p:extLst>
      <p:ext uri="{BB962C8B-B14F-4D97-AF65-F5344CB8AC3E}">
        <p14:creationId xmlns:p14="http://schemas.microsoft.com/office/powerpoint/2010/main" val="289515729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5578-D2FD-AF4C-A6C4-BB619E262F7C}"/>
              </a:ext>
            </a:extLst>
          </p:cNvPr>
          <p:cNvSpPr>
            <a:spLocks noGrp="1"/>
          </p:cNvSpPr>
          <p:nvPr>
            <p:ph type="title"/>
          </p:nvPr>
        </p:nvSpPr>
        <p:spPr/>
        <p:txBody>
          <a:bodyPr/>
          <a:lstStyle/>
          <a:p>
            <a:r>
              <a:rPr lang="en-US" sz="4700" b="1" dirty="0"/>
              <a:t>Key Takeaways from 1580 Chips</a:t>
            </a:r>
          </a:p>
        </p:txBody>
      </p:sp>
      <p:sp>
        <p:nvSpPr>
          <p:cNvPr id="3" name="Content Placeholder 2">
            <a:extLst>
              <a:ext uri="{FF2B5EF4-FFF2-40B4-BE49-F238E27FC236}">
                <a16:creationId xmlns:a16="http://schemas.microsoft.com/office/drawing/2014/main" id="{2B726EE3-660B-D447-A591-D2EDD8ADAAF1}"/>
              </a:ext>
            </a:extLst>
          </p:cNvPr>
          <p:cNvSpPr>
            <a:spLocks noGrp="1"/>
          </p:cNvSpPr>
          <p:nvPr>
            <p:ph idx="1"/>
          </p:nvPr>
        </p:nvSpPr>
        <p:spPr>
          <a:xfrm>
            <a:off x="75991" y="911224"/>
            <a:ext cx="8879750" cy="5318753"/>
          </a:xfrm>
        </p:spPr>
        <p:txBody>
          <a:bodyPr/>
          <a:lstStyle/>
          <a:p>
            <a:r>
              <a:rPr lang="en-US" sz="2800" dirty="0"/>
              <a:t>Chips of newer DRAM technology nodes are </a:t>
            </a:r>
            <a:r>
              <a:rPr lang="en-US" sz="2800" b="1" dirty="0">
                <a:solidFill>
                  <a:srgbClr val="C00000"/>
                </a:solidFill>
              </a:rPr>
              <a:t>more vulnerable</a:t>
            </a:r>
            <a:r>
              <a:rPr lang="en-US" sz="2800" dirty="0"/>
              <a:t> to </a:t>
            </a:r>
            <a:r>
              <a:rPr lang="en-US" sz="2800" dirty="0" err="1"/>
              <a:t>RowHammer</a:t>
            </a:r>
            <a:endParaRPr lang="en-US" sz="2800" dirty="0"/>
          </a:p>
          <a:p>
            <a:endParaRPr lang="en-US" sz="2800" dirty="0"/>
          </a:p>
          <a:p>
            <a:r>
              <a:rPr lang="en-US" sz="2800" dirty="0"/>
              <a:t>There are chips today whose weakest cells fail after </a:t>
            </a:r>
            <a:r>
              <a:rPr lang="en-US" sz="2800" b="1" dirty="0">
                <a:solidFill>
                  <a:schemeClr val="accent2">
                    <a:lumMod val="75000"/>
                  </a:schemeClr>
                </a:solidFill>
              </a:rPr>
              <a:t>only 4800 hammers</a:t>
            </a:r>
            <a:r>
              <a:rPr lang="en-US" sz="2800" dirty="0">
                <a:solidFill>
                  <a:schemeClr val="accent2">
                    <a:lumMod val="75000"/>
                  </a:schemeClr>
                </a:solidFill>
              </a:rPr>
              <a:t> </a:t>
            </a:r>
          </a:p>
          <a:p>
            <a:endParaRPr lang="en-US" sz="2800" dirty="0"/>
          </a:p>
          <a:p>
            <a:r>
              <a:rPr lang="en-US" sz="2800" dirty="0"/>
              <a:t>Chips of newer DRAM technology nodes can exhibit RowHammer bit flips 1) in </a:t>
            </a:r>
            <a:r>
              <a:rPr lang="en-US" sz="2800" b="1" dirty="0">
                <a:solidFill>
                  <a:schemeClr val="accent5">
                    <a:lumMod val="75000"/>
                  </a:schemeClr>
                </a:solidFill>
              </a:rPr>
              <a:t>more rows </a:t>
            </a:r>
            <a:r>
              <a:rPr lang="en-US" sz="2800" dirty="0"/>
              <a:t>and 2) </a:t>
            </a:r>
            <a:r>
              <a:rPr lang="en-US" sz="2800" b="1" dirty="0">
                <a:solidFill>
                  <a:schemeClr val="accent5">
                    <a:lumMod val="75000"/>
                  </a:schemeClr>
                </a:solidFill>
              </a:rPr>
              <a:t>farther away </a:t>
            </a:r>
            <a:r>
              <a:rPr lang="en-US" sz="2800" dirty="0"/>
              <a:t>from the victim row. </a:t>
            </a:r>
          </a:p>
          <a:p>
            <a:endParaRPr lang="en-US" sz="2800" dirty="0"/>
          </a:p>
          <a:p>
            <a:r>
              <a:rPr lang="en-US" sz="2800" dirty="0"/>
              <a:t>Existing mitigation mechanisms are not effective</a:t>
            </a:r>
          </a:p>
          <a:p>
            <a:endParaRPr lang="en-US" sz="2800" dirty="0"/>
          </a:p>
        </p:txBody>
      </p:sp>
    </p:spTree>
    <p:extLst>
      <p:ext uri="{BB962C8B-B14F-4D97-AF65-F5344CB8AC3E}">
        <p14:creationId xmlns:p14="http://schemas.microsoft.com/office/powerpoint/2010/main" val="2384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Pietro </a:t>
            </a:r>
            <a:r>
              <a:rPr lang="en-US" sz="2000" dirty="0" err="1"/>
              <a:t>Frigo</a:t>
            </a:r>
            <a:r>
              <a:rPr lang="en-US" sz="2000" dirty="0"/>
              <a:t>, Emanuele </a:t>
            </a:r>
            <a:r>
              <a:rPr lang="en-US" sz="2000" dirty="0" err="1"/>
              <a:t>Vannacci</a:t>
            </a:r>
            <a:r>
              <a:rPr lang="en-US" sz="2000" dirty="0"/>
              <a:t>, Hasan Hassan, Victor van der Veen, Onur Mutlu, Cristiano Giuffrida, Herbert Bos, and Kaveh </a:t>
            </a:r>
            <a:r>
              <a:rPr lang="en-US" sz="2000" dirty="0" err="1"/>
              <a:t>Razavi</a:t>
            </a:r>
            <a:r>
              <a:rPr lang="en-US" sz="2000" dirty="0"/>
              <a:t>,</a:t>
            </a:r>
            <a:br>
              <a:rPr lang="en-US" sz="2000" dirty="0"/>
            </a:br>
            <a:r>
              <a:rPr lang="en-US" sz="2000" b="1" dirty="0">
                <a:hlinkClick r:id="rId2"/>
              </a:rPr>
              <a:t>"TRRespass: Exploiting the Many Sides of Target Row Refresh"</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br>
              <a:rPr lang="en-US" sz="2000" dirty="0"/>
            </a:br>
            <a:r>
              <a:rPr lang="en-US" sz="2000" dirty="0"/>
              <a:t>[</a:t>
            </a:r>
            <a:r>
              <a:rPr lang="en-US" sz="2000" dirty="0">
                <a:hlinkClick r:id="rId7"/>
              </a:rPr>
              <a:t>Source Code</a:t>
            </a:r>
            <a:r>
              <a:rPr lang="en-US" sz="2000" dirty="0"/>
              <a:t>]</a:t>
            </a:r>
            <a:br>
              <a:rPr lang="en-US" sz="2000" dirty="0"/>
            </a:br>
            <a:r>
              <a:rPr lang="en-US" sz="2000" dirty="0"/>
              <a:t>[</a:t>
            </a:r>
            <a:r>
              <a:rPr lang="en-US" sz="2000" dirty="0">
                <a:hlinkClick r:id="rId8"/>
              </a:rPr>
              <a:t>Web Article</a:t>
            </a:r>
            <a:r>
              <a:rPr lang="en-US" sz="2000" dirty="0"/>
              <a:t>]</a:t>
            </a:r>
            <a:br>
              <a:rPr lang="en-US" sz="2000" dirty="0"/>
            </a:br>
            <a:r>
              <a:rPr lang="en-US" sz="2000" b="1" i="1" dirty="0">
                <a:solidFill>
                  <a:srgbClr val="FF0000"/>
                </a:solidFill>
              </a:rPr>
              <a:t>Best paper award.</a:t>
            </a:r>
            <a:endParaRPr lang="en-US" sz="2000" dirty="0">
              <a:solidFill>
                <a:srgbClr val="FF0000"/>
              </a:solidFill>
            </a:endParaRPr>
          </a:p>
          <a:p>
            <a:pPr marL="0" indent="0">
              <a:buNone/>
            </a:pP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07B803B-2519-824E-AF70-2C1BC2D531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335202"/>
            <a:ext cx="9144000" cy="2595247"/>
          </a:xfrm>
          <a:prstGeom prst="rect">
            <a:avLst/>
          </a:prstGeom>
        </p:spPr>
      </p:pic>
    </p:spTree>
    <p:extLst>
      <p:ext uri="{BB962C8B-B14F-4D97-AF65-F5344CB8AC3E}">
        <p14:creationId xmlns:p14="http://schemas.microsoft.com/office/powerpoint/2010/main" val="76431843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solidFill>
                  <a:srgbClr val="006633"/>
                </a:solidFill>
              </a:rPr>
              <a:t>RowHammer in 2020 (III)</a:t>
            </a:r>
            <a:endParaRPr lang="en-US" sz="3600" dirty="0"/>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a:xfrm>
            <a:off x="228600" y="964912"/>
            <a:ext cx="8610600" cy="5153025"/>
          </a:xfrm>
        </p:spPr>
        <p:txBody>
          <a:bodyPr/>
          <a:lstStyle/>
          <a:p>
            <a:r>
              <a:rPr lang="en-US" sz="2000" dirty="0"/>
              <a:t>Lucian </a:t>
            </a:r>
            <a:r>
              <a:rPr lang="en-US" sz="2000" dirty="0" err="1"/>
              <a:t>Cojocar</a:t>
            </a:r>
            <a:r>
              <a:rPr lang="en-US" sz="2000" dirty="0"/>
              <a:t>, </a:t>
            </a:r>
            <a:r>
              <a:rPr lang="en-US" sz="2000" dirty="0" err="1"/>
              <a:t>Jeremie</a:t>
            </a:r>
            <a:r>
              <a:rPr lang="en-US" sz="2000" dirty="0"/>
              <a:t> Kim, Minesh Patel, Lillian Tsai, Stefan </a:t>
            </a:r>
            <a:r>
              <a:rPr lang="en-US" sz="2000" dirty="0" err="1"/>
              <a:t>Saroiu</a:t>
            </a:r>
            <a:r>
              <a:rPr lang="en-US" sz="2000" dirty="0"/>
              <a:t>, Alec Wolman, and Onur Mutlu,</a:t>
            </a:r>
            <a:br>
              <a:rPr lang="en-US" sz="2000" dirty="0"/>
            </a:br>
            <a:r>
              <a:rPr lang="en-US" sz="2000" b="1" dirty="0">
                <a:hlinkClick r:id="rId2"/>
              </a:rPr>
              <a:t>"Are We Susceptible to Rowhammer? An End-to-End Methodology for Cloud Providers"</a:t>
            </a:r>
            <a:br>
              <a:rPr lang="en-US" sz="2000" dirty="0"/>
            </a:br>
            <a:r>
              <a:rPr lang="en-US" sz="2000" i="1" dirty="0"/>
              <a:t>Proceedings of the </a:t>
            </a:r>
            <a:r>
              <a:rPr lang="en-US" sz="2000" i="1" dirty="0">
                <a:hlinkClick r:id="rId3"/>
              </a:rPr>
              <a:t>41st IEEE Symposium on Security and Privacy</a:t>
            </a:r>
            <a:r>
              <a:rPr lang="en-US" sz="2000" i="1" dirty="0"/>
              <a:t> (</a:t>
            </a:r>
            <a:r>
              <a:rPr lang="en-US" sz="2000" b="1" i="1" dirty="0"/>
              <a:t>S&amp;P</a:t>
            </a:r>
            <a:r>
              <a:rPr lang="en-US" sz="2000" i="1" dirty="0"/>
              <a:t>)</a:t>
            </a:r>
            <a:r>
              <a:rPr lang="en-US" sz="2000" dirty="0"/>
              <a:t>, San Francisco, CA, USA, May 2020.</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(17 minutes)]</a:t>
            </a:r>
          </a:p>
          <a:p>
            <a:pPr marL="0" indent="0">
              <a:buNone/>
            </a:pPr>
            <a:br>
              <a:rPr lang="en-US" sz="2000" dirty="0"/>
            </a:br>
            <a:br>
              <a:rPr lang="en-US" sz="2000" dirty="0"/>
            </a:br>
            <a:br>
              <a:rPr lang="en-US" sz="2000" dirty="0"/>
            </a:br>
            <a:endParaRPr lang="en-US" sz="2000" dirty="0"/>
          </a:p>
          <a:p>
            <a:endParaRPr lang="en-US" sz="2000" dirty="0"/>
          </a:p>
          <a:p>
            <a:endParaRPr lang="en-US" sz="2000"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FCA3E838-8085-B447-B8F6-3CEFA5A1BF16}"/>
              </a:ext>
            </a:extLst>
          </p:cNvPr>
          <p:cNvPicPr>
            <a:picLocks noChangeAspect="1"/>
          </p:cNvPicPr>
          <p:nvPr/>
        </p:nvPicPr>
        <p:blipFill>
          <a:blip r:embed="rId7"/>
          <a:stretch>
            <a:fillRect/>
          </a:stretch>
        </p:blipFill>
        <p:spPr>
          <a:xfrm>
            <a:off x="192658" y="4038671"/>
            <a:ext cx="8887842" cy="2079266"/>
          </a:xfrm>
          <a:prstGeom prst="rect">
            <a:avLst/>
          </a:prstGeom>
        </p:spPr>
      </p:pic>
    </p:spTree>
    <p:extLst>
      <p:ext uri="{BB962C8B-B14F-4D97-AF65-F5344CB8AC3E}">
        <p14:creationId xmlns:p14="http://schemas.microsoft.com/office/powerpoint/2010/main" val="14278776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7808940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8" y="152400"/>
            <a:ext cx="9540552" cy="1066800"/>
          </a:xfrm>
        </p:spPr>
        <p:txBody>
          <a:bodyPr/>
          <a:lstStyle/>
          <a:p>
            <a:r>
              <a:rPr lang="en-US" dirty="0"/>
              <a:t>Data Retention in Memory </a:t>
            </a:r>
            <a:r>
              <a:rPr lang="en-US" sz="3000" b="1" dirty="0">
                <a:solidFill>
                  <a:srgbClr val="006633"/>
                </a:solidFill>
              </a:rPr>
              <a:t>[Liu et al., ISCA 2013]</a:t>
            </a:r>
            <a:endParaRPr lang="en-US" dirty="0"/>
          </a:p>
        </p:txBody>
      </p:sp>
      <p:sp>
        <p:nvSpPr>
          <p:cNvPr id="3" name="Content Placeholder 2"/>
          <p:cNvSpPr>
            <a:spLocks noGrp="1"/>
          </p:cNvSpPr>
          <p:nvPr>
            <p:ph idx="1"/>
          </p:nvPr>
        </p:nvSpPr>
        <p:spPr>
          <a:xfrm>
            <a:off x="228600" y="1124744"/>
            <a:ext cx="8610600" cy="4876800"/>
          </a:xfrm>
        </p:spPr>
        <p:txBody>
          <a:bodyPr/>
          <a:lstStyle/>
          <a:p>
            <a:r>
              <a:rPr lang="en-US" dirty="0">
                <a:solidFill>
                  <a:srgbClr val="0000FF"/>
                </a:solidFill>
              </a:rPr>
              <a:t>Retention Time Profile of DRAM looks like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6FF2-CC60-CB43-AE88-3EA463621049}"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64539"/>
            <a:ext cx="9144000" cy="4372773"/>
          </a:xfrm>
          <a:prstGeom prst="rect">
            <a:avLst/>
          </a:prstGeom>
        </p:spPr>
      </p:pic>
      <p:sp>
        <p:nvSpPr>
          <p:cNvPr id="6" name="TextBox 5"/>
          <p:cNvSpPr txBox="1"/>
          <p:nvPr/>
        </p:nvSpPr>
        <p:spPr>
          <a:xfrm>
            <a:off x="5468024" y="5385990"/>
            <a:ext cx="372409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Location</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Stored value pattern </a:t>
            </a:r>
            <a:r>
              <a:rPr kumimoji="0" lang="en-US" sz="1800" b="0" i="0" u="none" strike="noStrike" kern="1200" cap="none" spc="0" normalizeH="0" baseline="0" noProof="0" dirty="0">
                <a:ln>
                  <a:noFill/>
                </a:ln>
                <a:solidFill>
                  <a:srgbClr val="FF0000"/>
                </a:solidFill>
                <a:effectLst/>
                <a:uLnTx/>
                <a:uFillTx/>
                <a:latin typeface="Tahoma"/>
                <a:ea typeface="+mn-ea"/>
                <a:cs typeface="+mn-cs"/>
              </a:rPr>
              <a:t>dependent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Time</a:t>
            </a:r>
            <a:r>
              <a:rPr kumimoji="0" lang="en-US" sz="1800" b="0" i="0" u="none" strike="noStrike" kern="1200" cap="none" spc="0" normalizeH="0" baseline="0" noProof="0" dirty="0">
                <a:ln>
                  <a:noFill/>
                </a:ln>
                <a:solidFill>
                  <a:srgbClr val="FF0000"/>
                </a:solidFill>
                <a:effectLst/>
                <a:uLnTx/>
                <a:uFillTx/>
                <a:latin typeface="Tahoma"/>
                <a:ea typeface="+mn-ea"/>
                <a:cs typeface="+mn-cs"/>
              </a:rPr>
              <a:t> dependent</a:t>
            </a:r>
          </a:p>
        </p:txBody>
      </p:sp>
    </p:spTree>
    <p:extLst>
      <p:ext uri="{BB962C8B-B14F-4D97-AF65-F5344CB8AC3E}">
        <p14:creationId xmlns:p14="http://schemas.microsoft.com/office/powerpoint/2010/main" val="3474872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More on DRAM Refresh (I)</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253696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(II)</a:t>
            </a:r>
          </a:p>
        </p:txBody>
      </p:sp>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a:t>
            </a:r>
            <a:r>
              <a:rPr lang="en-US" sz="1800" u="sng" dirty="0"/>
              <a:t>Onur Mutlu</a:t>
            </a:r>
            <a:r>
              <a:rPr lang="en-US" sz="1800" dirty="0"/>
              <a:t>,</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Tree>
    <p:extLst>
      <p:ext uri="{BB962C8B-B14F-4D97-AF65-F5344CB8AC3E}">
        <p14:creationId xmlns:p14="http://schemas.microsoft.com/office/powerpoint/2010/main" val="94215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Samira Khan, Donghyuk Lee, Yoongu Kim, </a:t>
            </a:r>
            <a:r>
              <a:rPr lang="en-US" sz="1800" dirty="0" err="1"/>
              <a:t>Alaa</a:t>
            </a:r>
            <a:r>
              <a:rPr lang="en-US" sz="1800" dirty="0"/>
              <a:t> </a:t>
            </a:r>
            <a:r>
              <a:rPr lang="en-US" sz="1800" dirty="0" err="1"/>
              <a:t>Alameldeen</a:t>
            </a:r>
            <a:r>
              <a:rPr lang="en-US" sz="1800" dirty="0"/>
              <a:t>, Chris Wilkerson, and Onur Mutlu,</a:t>
            </a:r>
            <a:br>
              <a:rPr lang="en-US" sz="1800" dirty="0"/>
            </a:br>
            <a:r>
              <a:rPr lang="en-US" sz="1800" b="1" dirty="0">
                <a:hlinkClick r:id="rId2"/>
              </a:rPr>
              <a:t>"The Efficacy of Error Mitigation Techniques for DRAM Retention Failures: A Comparative Experimental Study"</a:t>
            </a:r>
            <a:r>
              <a:rPr lang="en-US" sz="1800" dirty="0"/>
              <a:t> </a:t>
            </a:r>
            <a:br>
              <a:rPr lang="en-US" sz="1800" dirty="0"/>
            </a:br>
            <a:r>
              <a:rPr lang="en-US" sz="1800" i="1" dirty="0"/>
              <a:t>Proceedings of the </a:t>
            </a:r>
            <a:r>
              <a:rPr lang="en-US" sz="1800" i="1" dirty="0">
                <a:hlinkClick r:id="rId3"/>
              </a:rPr>
              <a:t>ACM International Conference on Measurement and Modeling of Computer Systems </a:t>
            </a:r>
            <a:r>
              <a:rPr lang="en-US" sz="1800" i="1" dirty="0"/>
              <a:t>(</a:t>
            </a:r>
            <a:r>
              <a:rPr lang="en-US" sz="1800" b="1" i="1" dirty="0"/>
              <a:t>SIGMETRICS</a:t>
            </a:r>
            <a:r>
              <a:rPr lang="en-US" sz="1800" i="1" dirty="0"/>
              <a:t>)</a:t>
            </a:r>
            <a:r>
              <a:rPr lang="en-US" sz="1800" dirty="0"/>
              <a:t>, Austin, TX, June 2014.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Poster (pptx)</a:t>
            </a:r>
            <a:r>
              <a:rPr lang="en-US" sz="1800" dirty="0"/>
              <a:t> </a:t>
            </a:r>
            <a:r>
              <a:rPr lang="en-US" sz="1800" dirty="0">
                <a:hlinkClick r:id="rId7"/>
              </a:rPr>
              <a:t>(pdf)</a:t>
            </a:r>
            <a:r>
              <a:rPr lang="en-US" sz="1800" dirty="0"/>
              <a:t>] [</a:t>
            </a:r>
            <a:r>
              <a:rPr lang="en-US" sz="1800" dirty="0">
                <a:hlinkClick r:id="rId8"/>
              </a:rPr>
              <a:t>Full data sets</a:t>
            </a:r>
            <a:r>
              <a:rPr lang="en-US" sz="1800" dirty="0"/>
              <a:t>] </a:t>
            </a:r>
          </a:p>
          <a:p>
            <a:endParaRPr lang="en-US" dirty="0"/>
          </a:p>
        </p:txBody>
      </p:sp>
      <p:pic>
        <p:nvPicPr>
          <p:cNvPr id="5" name="Picture 4"/>
          <p:cNvPicPr>
            <a:picLocks noChangeAspect="1"/>
          </p:cNvPicPr>
          <p:nvPr/>
        </p:nvPicPr>
        <p:blipFill>
          <a:blip r:embed="rId9"/>
          <a:stretch>
            <a:fillRect/>
          </a:stretch>
        </p:blipFill>
        <p:spPr>
          <a:xfrm>
            <a:off x="0" y="3645024"/>
            <a:ext cx="9144000" cy="2872292"/>
          </a:xfrm>
          <a:prstGeom prst="rect">
            <a:avLst/>
          </a:prstGeom>
        </p:spPr>
      </p:pic>
      <p:sp>
        <p:nvSpPr>
          <p:cNvPr id="7" name="Title 1"/>
          <p:cNvSpPr>
            <a:spLocks noGrp="1"/>
          </p:cNvSpPr>
          <p:nvPr>
            <p:ph type="title"/>
          </p:nvPr>
        </p:nvSpPr>
        <p:spPr>
          <a:xfrm>
            <a:off x="107504" y="152400"/>
            <a:ext cx="9036496" cy="1066800"/>
          </a:xfrm>
        </p:spPr>
        <p:txBody>
          <a:bodyPr/>
          <a:lstStyle/>
          <a:p>
            <a:r>
              <a:rPr lang="en-US" dirty="0"/>
              <a:t>More on DRAM Refresh (III)</a:t>
            </a:r>
            <a:endParaRPr lang="en-US" sz="2600" b="1" dirty="0"/>
          </a:p>
        </p:txBody>
      </p:sp>
    </p:spTree>
    <p:extLst>
      <p:ext uri="{BB962C8B-B14F-4D97-AF65-F5344CB8AC3E}">
        <p14:creationId xmlns:p14="http://schemas.microsoft.com/office/powerpoint/2010/main" val="350995049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err="1"/>
              <a:t>Moinuddin</a:t>
            </a:r>
            <a:r>
              <a:rPr lang="en-US" sz="1800" dirty="0"/>
              <a:t> Qureshi, </a:t>
            </a:r>
            <a:r>
              <a:rPr lang="en-US" sz="1800" dirty="0" err="1"/>
              <a:t>Dae</a:t>
            </a:r>
            <a:r>
              <a:rPr lang="en-US" sz="1800" dirty="0"/>
              <a:t> Hyun Kim, Samira Khan, Prashant Nair, and Onur Mutlu,</a:t>
            </a:r>
            <a:br>
              <a:rPr lang="en-US" sz="1800" dirty="0"/>
            </a:br>
            <a:r>
              <a:rPr lang="en-US" sz="1800" b="1" dirty="0">
                <a:hlinkClick r:id="rId3"/>
              </a:rPr>
              <a:t>"AVATAR: A Variable-Retention-Time (VRT) Aware Refresh for DRAM Systems"</a:t>
            </a:r>
            <a:r>
              <a:rPr lang="en-US" sz="1800" dirty="0"/>
              <a:t> </a:t>
            </a:r>
            <a:br>
              <a:rPr lang="en-US" sz="1800" dirty="0"/>
            </a:br>
            <a:r>
              <a:rPr lang="en-US" sz="1800" i="1" dirty="0"/>
              <a:t>Proceedings of the </a:t>
            </a:r>
            <a:r>
              <a:rPr lang="en-US" sz="1800" i="1" dirty="0">
                <a:hlinkClick r:id="rId4"/>
              </a:rPr>
              <a:t>45th Annual IEEE/IFIP International Conference on Dependable Systems and Networks</a:t>
            </a:r>
            <a:r>
              <a:rPr lang="en-US" sz="1800" i="1" dirty="0"/>
              <a:t> (</a:t>
            </a:r>
            <a:r>
              <a:rPr lang="en-US" sz="1800" b="1" i="1" dirty="0"/>
              <a:t>DSN</a:t>
            </a:r>
            <a:r>
              <a:rPr lang="en-US" sz="1800" i="1" dirty="0"/>
              <a:t>)</a:t>
            </a:r>
            <a:r>
              <a:rPr lang="en-US" sz="1800" dirty="0"/>
              <a:t>, Rio de Janeiro, Brazil, June 2015.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a:t>
            </a:r>
            <a:endParaRPr lang="en-US" dirty="0"/>
          </a:p>
        </p:txBody>
      </p:sp>
      <p:sp>
        <p:nvSpPr>
          <p:cNvPr id="9" name="Title 1"/>
          <p:cNvSpPr>
            <a:spLocks noGrp="1"/>
          </p:cNvSpPr>
          <p:nvPr>
            <p:ph type="title"/>
          </p:nvPr>
        </p:nvSpPr>
        <p:spPr>
          <a:xfrm>
            <a:off x="228600" y="152400"/>
            <a:ext cx="8915400" cy="884238"/>
          </a:xfrm>
        </p:spPr>
        <p:txBody>
          <a:bodyPr/>
          <a:lstStyle/>
          <a:p>
            <a:r>
              <a:rPr lang="en-US" dirty="0"/>
              <a:t>More on DRAM Refresh (IV)</a:t>
            </a:r>
            <a:endParaRPr lang="en-US" sz="3400" dirty="0"/>
          </a:p>
        </p:txBody>
      </p:sp>
      <p:pic>
        <p:nvPicPr>
          <p:cNvPr id="10" name="Picture 9"/>
          <p:cNvPicPr>
            <a:picLocks noChangeAspect="1"/>
          </p:cNvPicPr>
          <p:nvPr/>
        </p:nvPicPr>
        <p:blipFill>
          <a:blip r:embed="rId7"/>
          <a:stretch>
            <a:fillRect/>
          </a:stretch>
        </p:blipFill>
        <p:spPr>
          <a:xfrm>
            <a:off x="0" y="3933056"/>
            <a:ext cx="9144000" cy="1642219"/>
          </a:xfrm>
          <a:prstGeom prst="rect">
            <a:avLst/>
          </a:prstGeom>
        </p:spPr>
      </p:pic>
    </p:spTree>
    <p:extLst>
      <p:ext uri="{BB962C8B-B14F-4D97-AF65-F5344CB8AC3E}">
        <p14:creationId xmlns:p14="http://schemas.microsoft.com/office/powerpoint/2010/main" val="35852496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a:t>
            </a:r>
            <a:r>
              <a:rPr lang="en-US" sz="1800" dirty="0" err="1"/>
              <a:t>Donghyuk</a:t>
            </a:r>
            <a:r>
              <a:rPr lang="en-US" sz="1800" dirty="0"/>
              <a:t> Lee, and Onur Mutlu,</a:t>
            </a:r>
            <a:br>
              <a:rPr lang="en-US" sz="1800" dirty="0"/>
            </a:br>
            <a:r>
              <a:rPr lang="en-US" sz="1800" b="1" dirty="0">
                <a:hlinkClick r:id="rId2"/>
              </a:rPr>
              <a:t>"PARBOR: An Efficient System-Level Technique to Detect Data-Dependent Failures in DRAM"</a:t>
            </a:r>
            <a:r>
              <a:rPr lang="en-US" sz="1800" dirty="0"/>
              <a:t> </a:t>
            </a:r>
            <a:br>
              <a:rPr lang="en-US" sz="1800" dirty="0"/>
            </a:br>
            <a:r>
              <a:rPr lang="en-US" sz="1800" i="1" dirty="0"/>
              <a:t>Proceedings of the </a:t>
            </a:r>
            <a:r>
              <a:rPr lang="en-US" sz="1800" i="1" dirty="0">
                <a:hlinkClick r:id="rId3"/>
              </a:rPr>
              <a:t>45th Annual IEEE/IFIP International Conference on Dependable Systems and Networks</a:t>
            </a:r>
            <a:r>
              <a:rPr lang="en-US" sz="1800" i="1" dirty="0"/>
              <a:t> (</a:t>
            </a:r>
            <a:r>
              <a:rPr lang="en-US" sz="1800" b="1" i="1" dirty="0"/>
              <a:t>DSN</a:t>
            </a:r>
            <a:r>
              <a:rPr lang="en-US" sz="1800" i="1" dirty="0"/>
              <a:t>)</a:t>
            </a:r>
            <a:r>
              <a:rPr lang="en-US" sz="1800" dirty="0"/>
              <a:t>, Toulouse, France, June 2016.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endParaRPr lang="en-US" dirty="0"/>
          </a:p>
        </p:txBody>
      </p:sp>
      <p:sp>
        <p:nvSpPr>
          <p:cNvPr id="7" name="Title 1"/>
          <p:cNvSpPr>
            <a:spLocks noGrp="1"/>
          </p:cNvSpPr>
          <p:nvPr>
            <p:ph type="title"/>
          </p:nvPr>
        </p:nvSpPr>
        <p:spPr>
          <a:xfrm>
            <a:off x="228600" y="152400"/>
            <a:ext cx="8610600" cy="1066800"/>
          </a:xfrm>
        </p:spPr>
        <p:txBody>
          <a:bodyPr/>
          <a:lstStyle/>
          <a:p>
            <a:r>
              <a:rPr lang="en-US" dirty="0"/>
              <a:t>More on DRAM Refresh (V)</a:t>
            </a: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893823"/>
            <a:ext cx="9144000" cy="1839433"/>
          </a:xfrm>
          <a:prstGeom prst="rect">
            <a:avLst/>
          </a:prstGeom>
        </p:spPr>
      </p:pic>
    </p:spTree>
    <p:extLst>
      <p:ext uri="{BB962C8B-B14F-4D97-AF65-F5344CB8AC3E}">
        <p14:creationId xmlns:p14="http://schemas.microsoft.com/office/powerpoint/2010/main" val="133109719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851900" cy="5153025"/>
          </a:xfrm>
        </p:spPr>
        <p:txBody>
          <a:bodyPr/>
          <a:lstStyle/>
          <a:p>
            <a:r>
              <a:rPr lang="en-US" sz="1800" dirty="0"/>
              <a:t>Samira Khan, Chris Wilkerson, </a:t>
            </a:r>
            <a:r>
              <a:rPr lang="en-US" sz="1800" dirty="0" err="1"/>
              <a:t>Zhe</a:t>
            </a:r>
            <a:r>
              <a:rPr lang="en-US" sz="1800" dirty="0"/>
              <a:t> Wang, </a:t>
            </a:r>
            <a:r>
              <a:rPr lang="en-US" sz="1800" dirty="0" err="1"/>
              <a:t>Alaa</a:t>
            </a:r>
            <a:r>
              <a:rPr lang="en-US" sz="1800" dirty="0"/>
              <a:t> R. </a:t>
            </a:r>
            <a:r>
              <a:rPr lang="en-US" sz="1800" dirty="0" err="1"/>
              <a:t>Alameldeen</a:t>
            </a:r>
            <a:r>
              <a:rPr lang="en-US" sz="1800" dirty="0"/>
              <a:t>, </a:t>
            </a:r>
            <a:r>
              <a:rPr lang="en-US" sz="1800" dirty="0" err="1"/>
              <a:t>Donghyuk</a:t>
            </a:r>
            <a:r>
              <a:rPr lang="en-US" sz="1800" dirty="0"/>
              <a:t> Lee, and Onur Mutlu,</a:t>
            </a:r>
            <a:br>
              <a:rPr lang="en-US" sz="1800" dirty="0"/>
            </a:br>
            <a:r>
              <a:rPr lang="en-US" sz="1800" b="1" dirty="0">
                <a:hlinkClick r:id="rId2"/>
              </a:rPr>
              <a:t>"Detecting and Mitigating Data-Dependent DRAM Failures by Exploiting Current Memory Content"</a:t>
            </a:r>
            <a:br>
              <a:rPr lang="en-US" sz="1800" dirty="0"/>
            </a:br>
            <a:r>
              <a:rPr lang="en-US" sz="1800" i="1" dirty="0"/>
              <a:t>Proceedings of the </a:t>
            </a:r>
            <a:r>
              <a:rPr lang="en-US" sz="1800" i="1" dirty="0">
                <a:hlinkClick r:id="rId3"/>
              </a:rPr>
              <a:t>50th International Symposium on Microarchitecture</a:t>
            </a:r>
            <a:r>
              <a:rPr lang="en-US" sz="1800" i="1" dirty="0"/>
              <a:t> (</a:t>
            </a:r>
            <a:r>
              <a:rPr lang="en-US" sz="1800" b="1" i="1" dirty="0"/>
              <a:t>MICRO</a:t>
            </a:r>
            <a:r>
              <a:rPr lang="en-US" sz="1800" i="1" dirty="0"/>
              <a:t>)</a:t>
            </a:r>
            <a:r>
              <a:rPr lang="en-US" sz="1800" dirty="0"/>
              <a:t>, Boston, MA, USA, October 2017. </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endParaRPr lang="en-US" dirty="0"/>
          </a:p>
        </p:txBody>
      </p:sp>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4042310"/>
            <a:ext cx="9144000" cy="1618938"/>
          </a:xfrm>
          <a:prstGeom prst="rect">
            <a:avLst/>
          </a:prstGeom>
        </p:spPr>
      </p:pic>
      <p:sp>
        <p:nvSpPr>
          <p:cNvPr id="9" name="Title 1"/>
          <p:cNvSpPr>
            <a:spLocks noGrp="1"/>
          </p:cNvSpPr>
          <p:nvPr>
            <p:ph type="title"/>
          </p:nvPr>
        </p:nvSpPr>
        <p:spPr>
          <a:xfrm>
            <a:off x="107504" y="152400"/>
            <a:ext cx="9036496" cy="1066800"/>
          </a:xfrm>
        </p:spPr>
        <p:txBody>
          <a:bodyPr/>
          <a:lstStyle/>
          <a:p>
            <a:r>
              <a:rPr lang="en-US" dirty="0"/>
              <a:t>More on DRAM Refresh (VI)</a:t>
            </a:r>
          </a:p>
        </p:txBody>
      </p:sp>
    </p:spTree>
    <p:extLst>
      <p:ext uri="{BB962C8B-B14F-4D97-AF65-F5344CB8AC3E}">
        <p14:creationId xmlns:p14="http://schemas.microsoft.com/office/powerpoint/2010/main" val="15876640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More on DRAM Refresh (VII)</a:t>
            </a:r>
            <a:endParaRPr lang="en-US" sz="3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2202274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DRAM Refresh (VIII)</a:t>
            </a:r>
          </a:p>
        </p:txBody>
      </p:sp>
      <p:sp>
        <p:nvSpPr>
          <p:cNvPr id="3" name="Content Placeholder 2"/>
          <p:cNvSpPr>
            <a:spLocks noGrp="1"/>
          </p:cNvSpPr>
          <p:nvPr>
            <p:ph idx="1"/>
          </p:nvPr>
        </p:nvSpPr>
        <p:spPr>
          <a:xfrm>
            <a:off x="228600" y="935524"/>
            <a:ext cx="8610600" cy="5193723"/>
          </a:xfrm>
        </p:spPr>
        <p:txBody>
          <a:bodyPr/>
          <a:lstStyle/>
          <a:p>
            <a:r>
              <a:rPr lang="en-US" sz="2000" dirty="0"/>
              <a:t>Minesh Patel, </a:t>
            </a:r>
            <a:r>
              <a:rPr lang="en-US" sz="2000" dirty="0" err="1"/>
              <a:t>Jeremie</a:t>
            </a:r>
            <a:r>
              <a:rPr lang="en-US" sz="2000" dirty="0"/>
              <a:t> S. Kim, Hasan Hassan, and Onur Mutlu,</a:t>
            </a:r>
            <a:br>
              <a:rPr lang="en-US" sz="2000" dirty="0"/>
            </a:br>
            <a:r>
              <a:rPr lang="en-US" sz="2000" b="1" dirty="0">
                <a:hlinkClick r:id="rId2"/>
              </a:rPr>
              <a:t>"Understanding and Modeling On-Die Error Correction in Modern DRAM: An Experimental Study Using Real Devices"</a:t>
            </a:r>
            <a:br>
              <a:rPr lang="en-US" sz="2000" dirty="0"/>
            </a:br>
            <a:r>
              <a:rPr lang="en-US" sz="2000" i="1" dirty="0"/>
              <a:t>Proceedings of the </a:t>
            </a:r>
            <a:r>
              <a:rPr lang="en-US" sz="2000" i="1" dirty="0">
                <a:hlinkClick r:id="rId3"/>
              </a:rPr>
              <a:t>49th Annual IEEE/IFIP International Conference on Dependable Systems and Networks</a:t>
            </a:r>
            <a:r>
              <a:rPr lang="en-US" sz="2000" i="1" dirty="0"/>
              <a:t> (</a:t>
            </a:r>
            <a:r>
              <a:rPr lang="en-US" sz="2000" b="1" i="1" dirty="0"/>
              <a:t>DSN</a:t>
            </a:r>
            <a:r>
              <a:rPr lang="en-US" sz="2000" i="1" dirty="0"/>
              <a:t>)</a:t>
            </a:r>
            <a:r>
              <a:rPr lang="en-US" sz="2000" dirty="0"/>
              <a:t>, Portland, OR, USA, June 2019.</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Talk Video</a:t>
            </a:r>
            <a:r>
              <a:rPr lang="en-US" sz="2000" dirty="0"/>
              <a:t> (26 minutes)]</a:t>
            </a:r>
            <a:br>
              <a:rPr lang="en-US" sz="2000" dirty="0"/>
            </a:br>
            <a:r>
              <a:rPr lang="en-US" sz="2000" dirty="0"/>
              <a:t>[</a:t>
            </a:r>
            <a:r>
              <a:rPr lang="en-US" sz="2000" dirty="0">
                <a:hlinkClick r:id="rId7"/>
              </a:rPr>
              <a:t>Full Talk Lecture</a:t>
            </a:r>
            <a:r>
              <a:rPr lang="en-US" sz="2000" dirty="0"/>
              <a:t> (29 minutes)]</a:t>
            </a:r>
            <a:br>
              <a:rPr lang="en-US" sz="2000" dirty="0"/>
            </a:br>
            <a:r>
              <a:rPr lang="en-US" sz="2000" dirty="0"/>
              <a:t>[</a:t>
            </a:r>
            <a:r>
              <a:rPr lang="en-US" sz="2000" dirty="0">
                <a:hlinkClick r:id="rId8"/>
              </a:rPr>
              <a:t>Source Code for EINSim, the Error Inference Simulator</a:t>
            </a:r>
            <a:r>
              <a:rPr lang="en-US" sz="2000" dirty="0"/>
              <a:t>]</a:t>
            </a:r>
            <a:br>
              <a:rPr lang="en-US" sz="2000" dirty="0"/>
            </a:br>
            <a:r>
              <a:rPr lang="en-US" sz="2000" b="1" i="1" dirty="0">
                <a:solidFill>
                  <a:srgbClr val="FF0000"/>
                </a:solidFill>
              </a:rPr>
              <a:t>Best paper award.</a:t>
            </a:r>
            <a:br>
              <a:rPr lang="en-US" sz="1750" dirty="0">
                <a:solidFill>
                  <a:srgbClr val="FF0000"/>
                </a:solidFill>
              </a:rPr>
            </a:br>
            <a:endParaRPr lang="en-US" sz="1750"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a:extLst>
              <a:ext uri="{FF2B5EF4-FFF2-40B4-BE49-F238E27FC236}">
                <a16:creationId xmlns:a16="http://schemas.microsoft.com/office/drawing/2014/main" id="{ECD4E60D-143E-C24B-94E9-81BC576FF0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445" y="4665312"/>
            <a:ext cx="9144000" cy="1688841"/>
          </a:xfrm>
          <a:prstGeom prst="rect">
            <a:avLst/>
          </a:prstGeom>
        </p:spPr>
      </p:pic>
    </p:spTree>
    <p:extLst>
      <p:ext uri="{BB962C8B-B14F-4D97-AF65-F5344CB8AC3E}">
        <p14:creationId xmlns:p14="http://schemas.microsoft.com/office/powerpoint/2010/main" val="252794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2400"/>
            <a:ext cx="8925209" cy="884238"/>
          </a:xfrm>
        </p:spPr>
        <p:txBody>
          <a:bodyPr/>
          <a:lstStyle/>
          <a:p>
            <a:r>
              <a:rPr lang="en-US" dirty="0"/>
              <a:t>More on DRAM Refresh (IX)</a:t>
            </a:r>
            <a:endParaRPr lang="en-US" sz="2600" b="1" dirty="0"/>
          </a:p>
        </p:txBody>
      </p:sp>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Taha </a:t>
            </a:r>
            <a:r>
              <a:rPr lang="en-US" sz="1800" dirty="0" err="1"/>
              <a:t>Shahroodi</a:t>
            </a:r>
            <a:r>
              <a:rPr lang="en-US" sz="1800" dirty="0"/>
              <a:t>, Hasan Hassan, and Onur Mutlu,</a:t>
            </a:r>
            <a:br>
              <a:rPr lang="en-US" sz="1800" dirty="0"/>
            </a:br>
            <a:r>
              <a:rPr lang="en-US" sz="1800" b="1" dirty="0">
                <a:hlinkClick r:id="rId2"/>
              </a:rPr>
              <a:t>"Bit-Exact ECC Recovery (BEER): Determining DRAM On-Die ECC Functions by Exploiting DRAM Data Retention Characteristics"</a:t>
            </a:r>
            <a:br>
              <a:rPr lang="en-US" sz="1800" dirty="0"/>
            </a:br>
            <a:r>
              <a:rPr lang="en-US" sz="1800" i="1" dirty="0"/>
              <a:t>Proceedings of the </a:t>
            </a:r>
            <a:r>
              <a:rPr lang="en-US" sz="1800" i="1" dirty="0">
                <a:hlinkClick r:id="rId3"/>
              </a:rPr>
              <a:t>53rd International Symposium on Microarchitecture</a:t>
            </a:r>
            <a:r>
              <a:rPr lang="en-US" sz="1800" i="1" dirty="0"/>
              <a:t> (</a:t>
            </a:r>
            <a:r>
              <a:rPr lang="en-US" sz="1800" b="1" i="1" dirty="0"/>
              <a:t>MICRO</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(15 minutes)]</a:t>
            </a:r>
            <a:br>
              <a:rPr lang="en-US" sz="1800" dirty="0"/>
            </a:br>
            <a:r>
              <a:rPr lang="en-US" sz="1800" dirty="0"/>
              <a:t>[</a:t>
            </a:r>
            <a:r>
              <a:rPr lang="en-US" sz="1800" dirty="0">
                <a:hlinkClick r:id="rId9"/>
              </a:rPr>
              <a:t>Lightning Talk Video</a:t>
            </a:r>
            <a:r>
              <a:rPr lang="en-US" sz="1800" dirty="0"/>
              <a:t> (1.5 minutes)]</a:t>
            </a:r>
          </a:p>
          <a:p>
            <a:pPr marL="0" indent="0">
              <a:buNone/>
            </a:pPr>
            <a:r>
              <a:rPr lang="en-US" sz="1800" b="1" i="1" dirty="0">
                <a:solidFill>
                  <a:srgbClr val="FF0000"/>
                </a:solidFill>
              </a:rPr>
              <a:t>     Best paper award. </a:t>
            </a:r>
            <a:r>
              <a:rPr lang="en-US" sz="1800" dirty="0"/>
              <a:t>	</a:t>
            </a:r>
            <a:br>
              <a:rPr lang="en-US" sz="1800" dirty="0"/>
            </a:br>
            <a:br>
              <a:rPr lang="en-US" sz="1800" dirty="0"/>
            </a:br>
            <a:br>
              <a:rPr lang="en-US" sz="1800" dirty="0"/>
            </a:br>
            <a:endParaRPr lang="en-US" sz="1800" dirty="0">
              <a:solidFill>
                <a:srgbClr val="FF0000"/>
              </a:solidFill>
            </a:endParaRPr>
          </a:p>
        </p:txBody>
      </p:sp>
      <p:pic>
        <p:nvPicPr>
          <p:cNvPr id="4" name="Picture 3">
            <a:extLst>
              <a:ext uri="{FF2B5EF4-FFF2-40B4-BE49-F238E27FC236}">
                <a16:creationId xmlns:a16="http://schemas.microsoft.com/office/drawing/2014/main" id="{F4E3146B-CAAE-014D-B813-8C101D531849}"/>
              </a:ext>
            </a:extLst>
          </p:cNvPr>
          <p:cNvPicPr>
            <a:picLocks noChangeAspect="1"/>
          </p:cNvPicPr>
          <p:nvPr/>
        </p:nvPicPr>
        <p:blipFill>
          <a:blip r:embed="rId10"/>
          <a:stretch>
            <a:fillRect/>
          </a:stretch>
        </p:blipFill>
        <p:spPr>
          <a:xfrm>
            <a:off x="279400" y="3962400"/>
            <a:ext cx="8509000" cy="2298700"/>
          </a:xfrm>
          <a:prstGeom prst="rect">
            <a:avLst/>
          </a:prstGeom>
        </p:spPr>
      </p:pic>
    </p:spTree>
    <p:extLst>
      <p:ext uri="{BB962C8B-B14F-4D97-AF65-F5344CB8AC3E}">
        <p14:creationId xmlns:p14="http://schemas.microsoft.com/office/powerpoint/2010/main" val="391167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233486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Industry Is Writing Papers About It, Too</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spTree>
    <p:extLst>
      <p:ext uri="{BB962C8B-B14F-4D97-AF65-F5344CB8AC3E}">
        <p14:creationId xmlns:p14="http://schemas.microsoft.com/office/powerpoint/2010/main" val="826525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16" y="152400"/>
            <a:ext cx="8972996" cy="884238"/>
          </a:xfrm>
        </p:spPr>
        <p:txBody>
          <a:bodyPr/>
          <a:lstStyle/>
          <a:p>
            <a:r>
              <a:rPr lang="en-US" dirty="0"/>
              <a:t>Call for Intelligent Memory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258877034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Memory Systems</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DRAM</a:t>
            </a:r>
          </a:p>
        </p:txBody>
      </p:sp>
      <p:sp>
        <p:nvSpPr>
          <p:cNvPr id="14" name="TextBox 13"/>
          <p:cNvSpPr txBox="1"/>
          <p:nvPr/>
        </p:nvSpPr>
        <p:spPr>
          <a:xfrm>
            <a:off x="5070391" y="2364939"/>
            <a:ext cx="27419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
                <a:cs typeface="+mn-cs"/>
              </a:rPr>
              <a:t>Technology X (e.g., PCM)</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
                <a:cs typeface="+mn-cs"/>
              </a:rPr>
              <a:t>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00853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29487476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09103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Key Systems Trends</a:t>
            </a:r>
          </a:p>
        </p:txBody>
      </p:sp>
      <p:sp>
        <p:nvSpPr>
          <p:cNvPr id="3" name="Content Placeholder 2"/>
          <p:cNvSpPr>
            <a:spLocks noGrp="1"/>
          </p:cNvSpPr>
          <p:nvPr>
            <p:ph idx="1"/>
          </p:nvPr>
        </p:nvSpPr>
        <p:spPr>
          <a:xfrm>
            <a:off x="228600" y="1403629"/>
            <a:ext cx="8610600" cy="5193723"/>
          </a:xfrm>
        </p:spPr>
        <p:txBody>
          <a:bodyPr/>
          <a:lstStyle/>
          <a:p>
            <a:pPr marL="0" indent="0">
              <a:buNone/>
            </a:pPr>
            <a:r>
              <a:rPr lang="en-US" sz="3200" dirty="0">
                <a:solidFill>
                  <a:srgbClr val="0000FF"/>
                </a:solidFill>
              </a:rPr>
              <a:t>1. Data access is a major bottleneck</a:t>
            </a:r>
          </a:p>
          <a:p>
            <a:pPr lvl="1"/>
            <a:r>
              <a:rPr lang="en-US" dirty="0"/>
              <a:t>Applications are increasingly data hungry</a:t>
            </a:r>
          </a:p>
          <a:p>
            <a:pPr lvl="1"/>
            <a:endParaRPr lang="en-US" dirty="0"/>
          </a:p>
          <a:p>
            <a:pPr lvl="1"/>
            <a:endParaRPr lang="en-US" dirty="0"/>
          </a:p>
          <a:p>
            <a:pPr marL="0" indent="0">
              <a:buNone/>
            </a:pPr>
            <a:r>
              <a:rPr lang="en-US" sz="3200" dirty="0">
                <a:solidFill>
                  <a:srgbClr val="0000FF"/>
                </a:solidFill>
              </a:rPr>
              <a:t>2. Energy consumption is a key limiter</a:t>
            </a:r>
          </a:p>
          <a:p>
            <a:endParaRPr lang="en-US" dirty="0"/>
          </a:p>
          <a:p>
            <a:endParaRPr lang="en-US" dirty="0"/>
          </a:p>
          <a:p>
            <a:pPr marL="0" indent="0">
              <a:buNone/>
            </a:pPr>
            <a:r>
              <a:rPr lang="en-US" sz="3200" dirty="0">
                <a:solidFill>
                  <a:srgbClr val="0000FF"/>
                </a:solidFill>
              </a:rPr>
              <a:t>3. Data movement energy dominates compute</a:t>
            </a:r>
          </a:p>
          <a:p>
            <a:pPr lvl="1"/>
            <a:r>
              <a:rPr lang="en-US" dirty="0"/>
              <a:t>Especially true for off-chip to on-chip movement</a:t>
            </a:r>
          </a:p>
          <a:p>
            <a:pPr marL="344487" lvl="1"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472823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1295400"/>
            <a:ext cx="6502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13891"/>
            <a:ext cx="8763000" cy="495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429000"/>
            <a:ext cx="72263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672" y="3861048"/>
            <a:ext cx="1312168" cy="127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dim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557"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558"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In-DRAM Bulk Bitwise AND/OR Operation</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C </a:t>
            </a:r>
          </a:p>
          <a:p>
            <a:r>
              <a:rPr lang="en-US" dirty="0"/>
              <a:t>Semantics: Perform a bitwise AND of two rows A and B and store the result in row C</a:t>
            </a:r>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a:t>1. RowClone  A  into  D1		</a:t>
            </a:r>
          </a:p>
          <a:p>
            <a:pPr marL="0" indent="0">
              <a:buNone/>
            </a:pPr>
            <a:r>
              <a:rPr lang="en-US" dirty="0"/>
              <a:t>2. RowClone  B  into  D2		</a:t>
            </a:r>
          </a:p>
          <a:p>
            <a:pPr marL="0" indent="0">
              <a:buNone/>
            </a:pPr>
            <a:r>
              <a:rPr lang="en-US" dirty="0"/>
              <a:t>3. RowClone  R0  into  D3		</a:t>
            </a:r>
          </a:p>
          <a:p>
            <a:pPr marL="0" indent="0">
              <a:buNone/>
            </a:pPr>
            <a:r>
              <a:rPr lang="en-US" dirty="0"/>
              <a:t>4. ACTIVATE  D1,D2,D3		</a:t>
            </a:r>
          </a:p>
          <a:p>
            <a:pPr marL="0" indent="0">
              <a:buNone/>
            </a:pPr>
            <a:r>
              <a:rPr lang="en-US" dirty="0"/>
              <a:t>5. RowClone  Result  into  C</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569874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8|4.7|6.4"/>
</p:tagLst>
</file>

<file path=ppt/tags/tag2.xml><?xml version="1.0" encoding="utf-8"?>
<p:tagLst xmlns:a="http://schemas.openxmlformats.org/drawingml/2006/main" xmlns:r="http://schemas.openxmlformats.org/officeDocument/2006/relationships" xmlns:p="http://schemas.openxmlformats.org/presentationml/2006/main">
  <p:tag name="TIMING" val="|0.7|8.6"/>
</p:tagLst>
</file>

<file path=ppt/tags/tag3.xml><?xml version="1.0" encoding="utf-8"?>
<p:tagLst xmlns:a="http://schemas.openxmlformats.org/drawingml/2006/main" xmlns:r="http://schemas.openxmlformats.org/officeDocument/2006/relationships" xmlns:p="http://schemas.openxmlformats.org/presentationml/2006/main">
  <p:tag name="TIMING" val="|19.9|10.3"/>
</p:tagLst>
</file>

<file path=ppt/tags/tag4.xml><?xml version="1.0" encoding="utf-8"?>
<p:tagLst xmlns:a="http://schemas.openxmlformats.org/drawingml/2006/main" xmlns:r="http://schemas.openxmlformats.org/officeDocument/2006/relationships" xmlns:p="http://schemas.openxmlformats.org/presentationml/2006/main">
  <p:tag name="TIMING" val="|8.4|5|6.7|4.9|9.2|10.8"/>
</p:tagLst>
</file>

<file path=ppt/tags/tag5.xml><?xml version="1.0" encoding="utf-8"?>
<p:tagLst xmlns:a="http://schemas.openxmlformats.org/drawingml/2006/main" xmlns:r="http://schemas.openxmlformats.org/officeDocument/2006/relationships" xmlns:p="http://schemas.openxmlformats.org/presentationml/2006/main">
  <p:tag name="TIMING" val="|6.4|6.4"/>
</p:tagLst>
</file>

<file path=ppt/theme/_rels/theme3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CMU-SAFARI">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F497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U-SAFARI" id="{B15788EB-35F8-49D3-8BDF-2EB8D26A72D0}" vid="{7C2D58BB-235D-4341-930F-6DE16E8DC665}"/>
    </a:ext>
  </a:extLst>
</a:theme>
</file>

<file path=ppt/theme/theme75.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77.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221259</TotalTime>
  <Words>20094</Words>
  <Application>Microsoft Macintosh PowerPoint</Application>
  <PresentationFormat>On-screen Show (4:3)</PresentationFormat>
  <Paragraphs>2861</Paragraphs>
  <Slides>311</Slides>
  <Notes>44</Notes>
  <HiddenSlides>0</HiddenSlides>
  <MMClips>6</MMClips>
  <ScaleCrop>false</ScaleCrop>
  <HeadingPairs>
    <vt:vector size="8" baseType="variant">
      <vt:variant>
        <vt:lpstr>Fonts Used</vt:lpstr>
      </vt:variant>
      <vt:variant>
        <vt:i4>26</vt:i4>
      </vt:variant>
      <vt:variant>
        <vt:lpstr>Theme</vt:lpstr>
      </vt:variant>
      <vt:variant>
        <vt:i4>83</vt:i4>
      </vt:variant>
      <vt:variant>
        <vt:lpstr>Embedded OLE Servers</vt:lpstr>
      </vt:variant>
      <vt:variant>
        <vt:i4>1</vt:i4>
      </vt:variant>
      <vt:variant>
        <vt:lpstr>Slide Titles</vt:lpstr>
      </vt:variant>
      <vt:variant>
        <vt:i4>311</vt:i4>
      </vt:variant>
    </vt:vector>
  </HeadingPairs>
  <TitlesOfParts>
    <vt:vector size="421" baseType="lpstr">
      <vt:lpstr>Adobe Garamond Pro</vt:lpstr>
      <vt:lpstr>Adobe Garamond Pro Bold</vt:lpstr>
      <vt:lpstr>Arial</vt:lpstr>
      <vt:lpstr>Arial Narrow</vt:lpstr>
      <vt:lpstr>Calibri</vt:lpstr>
      <vt:lpstr>Calibri Light</vt:lpstr>
      <vt:lpstr>Cambria</vt:lpstr>
      <vt:lpstr>Cambria Math</vt:lpstr>
      <vt:lpstr>Chalkduster</vt:lpstr>
      <vt:lpstr>Corbel</vt:lpstr>
      <vt:lpstr>europa</vt:lpstr>
      <vt:lpstr>Futura Medium</vt:lpstr>
      <vt:lpstr>Garamond</vt:lpstr>
      <vt:lpstr>Gill Sans</vt:lpstr>
      <vt:lpstr>Gill Sans MT</vt:lpstr>
      <vt:lpstr>Lucida Grande</vt:lpstr>
      <vt:lpstr>Myriad Pro Bold Cond</vt:lpstr>
      <vt:lpstr>Myriad Pro Cond</vt:lpstr>
      <vt:lpstr>Palatino Linotype</vt:lpstr>
      <vt:lpstr>Tahoma</vt:lpstr>
      <vt:lpstr>Times New Roman</vt:lpstr>
      <vt:lpstr>Whitney-Bold</vt:lpstr>
      <vt:lpstr>Whitney-Medium</vt:lpstr>
      <vt:lpstr>Whitney-Semibold SC</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Simple Light</vt:lpstr>
      <vt:lpstr>15_Edge</vt:lpstr>
      <vt:lpstr>19_Office Theme</vt:lpstr>
      <vt:lpstr>16_Edge</vt:lpstr>
      <vt:lpstr>Office Theme</vt:lpstr>
      <vt:lpstr>99_Edge</vt:lpstr>
      <vt:lpstr>137_Edge</vt:lpstr>
      <vt:lpstr>24_Edge</vt:lpstr>
      <vt:lpstr>155_Edge</vt:lpstr>
      <vt:lpstr>25_Edge</vt:lpstr>
      <vt:lpstr>62_Edge</vt:lpstr>
      <vt:lpstr>27_Edge</vt:lpstr>
      <vt:lpstr>28_Edge</vt:lpstr>
      <vt:lpstr>24_Office Theme</vt:lpstr>
      <vt:lpstr>100_Edge</vt:lpstr>
      <vt:lpstr>29_Edge</vt:lpstr>
      <vt:lpstr>41_Edge</vt:lpstr>
      <vt:lpstr>101_Edge</vt:lpstr>
      <vt:lpstr>CMU-SAFARI</vt:lpstr>
      <vt:lpstr>102_Edge</vt:lpstr>
      <vt:lpstr>5_Office Theme</vt:lpstr>
      <vt:lpstr>21_Office Theme</vt:lpstr>
      <vt:lpstr>22_Edge</vt:lpstr>
      <vt:lpstr>1_Office Theme</vt:lpstr>
      <vt:lpstr>1_Simple Light</vt:lpstr>
      <vt:lpstr>6_Office Theme</vt:lpstr>
      <vt:lpstr>20_Edge</vt:lpstr>
      <vt:lpstr>21_Edge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New Genome Sequencing Technologies</vt:lpstr>
      <vt:lpstr>Accelerating Genome Analysis</vt:lpstr>
      <vt:lpstr>GenASM Framework [MICRO 2020]</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Processing in/near Memory: An Old Idea</vt:lpstr>
      <vt:lpstr>Why In-Memory Computation Today?</vt:lpstr>
      <vt:lpstr>Why In-Memory Computation Today?</vt:lpstr>
      <vt:lpstr>Memory Scaling Issues Were Real</vt:lpstr>
      <vt:lpstr>As Memory Scales, It Becomes Unreliable</vt:lpstr>
      <vt:lpstr>Large-Scale Failure Analysis of DRAM Chips</vt:lpstr>
      <vt:lpstr>Infrastructures to Understand Such Issues</vt:lpstr>
      <vt:lpstr>Infrastructures to Understand Such Issues</vt:lpstr>
      <vt:lpstr>SoftMC: Open Source DRAM Infrastructure</vt:lpstr>
      <vt:lpstr>SoftMC</vt:lpstr>
      <vt:lpstr>A Curious Discovery [Kim et al., ISCA 2014]</vt:lpstr>
      <vt:lpstr>The Story of RowHammer </vt:lpstr>
      <vt:lpstr>Modern DRAM is Prone to Disturbance Errors</vt:lpstr>
      <vt:lpstr>Most DRAM Modules Are Vulnerable</vt:lpstr>
      <vt:lpstr>Recent DRAM Is More Vulnerable</vt:lpstr>
      <vt:lpstr>One Can Take Over an Otherwise-Secure System</vt:lpstr>
      <vt:lpstr>The Push from Circuits and Devices</vt:lpstr>
      <vt:lpstr>Memory Scaling Issues Are Real</vt:lpstr>
      <vt:lpstr>Memory Scaling Issues Are Real</vt:lpstr>
      <vt:lpstr>RowHammer in 2020 (I)</vt:lpstr>
      <vt:lpstr>Key Takeaways from 1580 Chips</vt:lpstr>
      <vt:lpstr>RowHammer in 2020 (II)</vt:lpstr>
      <vt:lpstr>RowHammer in 2020 (III)</vt:lpstr>
      <vt:lpstr>The Push from Circuits and Devices</vt:lpstr>
      <vt:lpstr>Data Retention in Memory [Liu et al., ISCA 2013]</vt:lpstr>
      <vt:lpstr>More on DRAM Refresh (I)</vt:lpstr>
      <vt:lpstr>More on DRAM Refresh (II)</vt:lpstr>
      <vt:lpstr>More on DRAM Refresh (III)</vt:lpstr>
      <vt:lpstr>More on DRAM Refresh (IV)</vt:lpstr>
      <vt:lpstr>More on DRAM Refresh (V)</vt:lpstr>
      <vt:lpstr>More on DRAM Refresh (VI)</vt:lpstr>
      <vt:lpstr>More on DRAM Refresh (VII)</vt:lpstr>
      <vt:lpstr>More on DRAM Refresh (VIII)</vt:lpstr>
      <vt:lpstr>More on DRAM Refresh (IX)</vt:lpstr>
      <vt:lpstr>The Push from Circuits and Devices</vt:lpstr>
      <vt:lpstr>Industry Is Writing Papers About It, Too</vt:lpstr>
      <vt:lpstr>Call for Intelligent Memory Controllers</vt:lpstr>
      <vt:lpstr>Hybrid Memory Systems</vt:lpstr>
      <vt:lpstr>The Push from Circuits and Devices</vt:lpstr>
      <vt:lpstr>Why In-Memory Computation Today?</vt:lpstr>
      <vt:lpstr>Three Key Systems Trends</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Bulk Bitwise AND/OR Operation</vt:lpstr>
      <vt:lpstr>In-DRAM NOT: Dual Contact Cell</vt:lpstr>
      <vt:lpstr>Ambit vs. DDR3: Performance and Energy</vt:lpstr>
      <vt:lpstr>Bulk Bitwise Operations in Workloads</vt:lpstr>
      <vt:lpstr>Performance: Bitmap Index on Ambit</vt:lpstr>
      <vt:lpstr>Performance: BitWeaving on Ambit</vt:lpstr>
      <vt:lpstr>More on In-DRAM Bulk AND/OR</vt:lpstr>
      <vt:lpstr>More on Ambit</vt:lpstr>
      <vt:lpstr>In-DRAM Bulk Bitwise Execution</vt:lpstr>
      <vt:lpstr>RowClone &amp; Bitwise Ops in Real DRAM Chips</vt:lpstr>
      <vt:lpstr>Pinatubo: RowClone and Bitwise Ops in PCM</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PIM on Mobile Devices</vt:lpstr>
      <vt:lpstr>Consumer Devices</vt:lpstr>
      <vt:lpstr>Four Important Workloads</vt:lpstr>
      <vt:lpstr>Energy Cost of Data Movement</vt:lpstr>
      <vt:lpstr>Simple PIM on Mobile Workloads</vt:lpstr>
      <vt:lpstr>Workload Analysis</vt:lpstr>
      <vt:lpstr>TensorFlow Mobile</vt:lpstr>
      <vt:lpstr>Packing</vt:lpstr>
      <vt:lpstr>Quantization</vt:lpstr>
      <vt:lpstr>Normalized Energy </vt:lpstr>
      <vt:lpstr>Normalized Runtime</vt:lpstr>
      <vt:lpstr>More on PIM for Mobile Devices</vt:lpstr>
      <vt:lpstr>Truly Distributed GPU Processing with PIM?</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Time Series Analysis</vt:lpstr>
      <vt:lpstr>Two Key Questions in 3D-Stacked PIM</vt:lpstr>
      <vt:lpstr>PEI: PIM-Enabled Instructions (Ideas)</vt:lpstr>
      <vt:lpstr>PEI: PIM-Enabled Instructions (Example)</vt:lpstr>
      <vt:lpstr>PEI: Initial Evaluation Results</vt:lpstr>
      <vt:lpstr>PEI Performance Delta: Large Data Sets</vt:lpstr>
      <vt:lpstr>PEI Energy Consumption</vt:lpstr>
      <vt:lpstr>Simpler PIM: PIM-Enabled Instructions</vt:lpstr>
      <vt:lpstr>Eliminating the Adoption Barriers</vt:lpstr>
      <vt:lpstr>Barriers to Adoption of PIM</vt:lpstr>
      <vt:lpstr>We Need to Revisit the Entire Stack</vt:lpstr>
      <vt:lpstr>PIM Review and Open Problems</vt:lpstr>
      <vt:lpstr>PIM Review and Open Problems (II)</vt:lpstr>
      <vt:lpstr>UPMEM Processing-in-DRAM Engine (2019)</vt:lpstr>
      <vt:lpstr>Key Challenge 1: Code Mapping</vt:lpstr>
      <vt:lpstr>Key Challenge 2: Data Mapping</vt:lpstr>
      <vt:lpstr>How to Do the Code and Data Mapping?</vt:lpstr>
      <vt:lpstr>How to Schedule Code? (I)</vt:lpstr>
      <vt:lpstr>How to Schedule Code? (II)</vt:lpstr>
      <vt:lpstr>How to Schedule Code? (III)</vt:lpstr>
      <vt:lpstr>How to Maintain Coherence? (I)</vt:lpstr>
      <vt:lpstr>How to Maintain Coherence? (II)</vt:lpstr>
      <vt:lpstr>How to Support Virtual Memory?</vt:lpstr>
      <vt:lpstr>How to Design Data Structures for PIM?</vt:lpstr>
      <vt:lpstr>Simulation Infrastructures for PIM</vt:lpstr>
      <vt:lpstr>Performance &amp; Energy Models for PIM</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Expressiveness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More on Heterogeneous-Reliability Memory</vt:lpstr>
      <vt:lpstr>Another Example: EDEN for DNNs</vt:lpstr>
      <vt:lpstr>PowerPoint Presentation</vt:lpstr>
      <vt:lpstr>EDEN: Data-Aware Efficient DNN Inference</vt:lpstr>
      <vt:lpstr>SMASH: SW/HW Indexing Acceleration</vt:lpstr>
      <vt:lpstr>Data-Aware Virtual Memory Framework</vt:lpstr>
      <vt:lpstr>Challenge and Opportunity for Future</vt:lpstr>
      <vt:lpstr>Concluding Remarks</vt:lpstr>
      <vt:lpstr>Recap: Corollaries: Architectures Today …</vt:lpstr>
      <vt:lpstr>Concluding Remarks</vt:lpstr>
      <vt:lpstr>Architectures for Intelligent Machines</vt:lpstr>
      <vt:lpstr>PowerPoint Presentation</vt:lpstr>
      <vt:lpstr>We Need to Revisit the Entire Stack</vt:lpstr>
      <vt:lpstr>We Need to Exploit Good Principles</vt:lpstr>
      <vt:lpstr>PIM Review and Open Problems</vt:lpstr>
      <vt:lpstr>PIM Review and Open Problems (II)</vt:lpstr>
      <vt:lpstr>A Longer Version of This Talk</vt:lpstr>
      <vt:lpstr>Funding Acknowledgments</vt:lpstr>
      <vt:lpstr>Acknowledgments</vt:lpstr>
      <vt:lpstr>Acknowledgments</vt:lpstr>
      <vt:lpstr>PowerPoint Presentation</vt:lpstr>
      <vt:lpstr>SAFARI Newsletter April 2020 Edition</vt:lpstr>
      <vt:lpstr>Intelligent Architectures for  Intelligent Machines</vt:lpstr>
      <vt:lpstr>Backup Slides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Readings, Videos, Reference Materials</vt:lpstr>
      <vt:lpstr>A Bit About Myself</vt:lpstr>
      <vt:lpstr>Related Overview Talks</vt:lpstr>
      <vt:lpstr>Accelerated Memory Course (~6.5 hours)</vt:lpstr>
      <vt:lpstr>Longer Memory Course (~18 hours)</vt:lpstr>
      <vt:lpstr>An Interview on Research and Education</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Reference Overview Paper VIII</vt:lpstr>
      <vt:lpstr>Related Videos and Course Materials (I)</vt:lpstr>
      <vt:lpstr>Related Videos and Course Materials (II)</vt:lpstr>
      <vt:lpstr>Some Open Source Tools (I)</vt:lpstr>
      <vt:lpstr>Some Open Source Tools (II)</vt:lpstr>
      <vt:lpstr>More Open Source Tools (III)</vt:lpstr>
      <vt:lpstr>PowerPoint Presentation</vt:lpstr>
      <vt:lpstr>Referenced Papers and Talks</vt:lpstr>
      <vt:lpstr>An Interview on Research and Education</vt:lpstr>
      <vt:lpstr>Low-Latency Memory</vt:lpstr>
      <vt:lpstr>Workload-DRAM Interaction Analysis</vt:lpstr>
      <vt:lpstr>Why Study Workload–DRAM Interactions?</vt:lpstr>
      <vt:lpstr>Modern DRAM Types: Comparison to DDR3</vt:lpstr>
      <vt:lpstr>4. Need for Lower Access Latency: Performance</vt:lpstr>
      <vt:lpstr>Key Takeaways</vt:lpstr>
      <vt:lpstr>Conclusion</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CROW: The Copy Row Substrate [ISCA 2019]</vt:lpstr>
      <vt:lpstr>Challenges of DRAM Scaling</vt:lpstr>
      <vt:lpstr>Conventional DRAM</vt:lpstr>
      <vt:lpstr>Copy Row DRAM (CROW)</vt:lpstr>
      <vt:lpstr>Use Cases of CROW</vt:lpstr>
      <vt:lpstr>Key Results</vt:lpstr>
      <vt:lpstr>More on CROW</vt:lpstr>
      <vt:lpstr>CLR-DRAM: Capacity-Latency Reconfigurability</vt:lpstr>
      <vt:lpstr>CLR-DRAM: Capacity-Latency Reconfigurable DRAM [ISCA 2020]</vt:lpstr>
      <vt:lpstr>PowerPoint Presentation</vt:lpstr>
      <vt:lpstr>PowerPoint Presentation</vt:lpstr>
      <vt:lpstr>PowerPoint Presentation</vt:lpstr>
      <vt:lpstr>PowerPoint Presentation</vt:lpstr>
      <vt:lpstr>PowerPoint Presentation</vt:lpstr>
      <vt:lpstr>More on CLR-DRAM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2927</cp:revision>
  <cp:lastPrinted>2017-12-05T03:30:35Z</cp:lastPrinted>
  <dcterms:created xsi:type="dcterms:W3CDTF">2010-10-08T20:41:54Z</dcterms:created>
  <dcterms:modified xsi:type="dcterms:W3CDTF">2021-01-17T18:20:32Z</dcterms:modified>
</cp:coreProperties>
</file>