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4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5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6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1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42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3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45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theme/theme46.xml" ContentType="application/vnd.openxmlformats-officedocument.theme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7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48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49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51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2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54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5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60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1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theme/theme62.xml" ContentType="application/vnd.openxmlformats-officedocument.theme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3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heme/theme64.xml" ContentType="application/vnd.openxmlformats-officedocument.theme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65.xml" ContentType="application/vnd.openxmlformats-officedocument.theme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6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theme/theme67.xml" ContentType="application/vnd.openxmlformats-officedocument.theme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theme/theme68.xml" ContentType="application/vnd.openxmlformats-officedocument.theme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theme/theme69.xml" ContentType="application/vnd.openxmlformats-officedocument.theme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70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71.xml" ContentType="application/vnd.openxmlformats-officedocument.theme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theme/theme72.xml" ContentType="application/vnd.openxmlformats-officedocument.theme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theme/theme73.xml" ContentType="application/vnd.openxmlformats-officedocument.theme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74.xml" ContentType="application/vnd.openxmlformats-officedocument.theme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theme/theme75.xml" ContentType="application/vnd.openxmlformats-officedocument.theme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notesSlides/notesSlide4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notesSlides/notesSlide4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7.xml" ContentType="application/vnd.openxmlformats-officedocument.presentationml.tags+xml"/>
  <Override PartName="/ppt/notesSlides/notesSlide44.xml" ContentType="application/vnd.openxmlformats-officedocument.presentationml.notesSlide+xml"/>
  <Override PartName="/ppt/tags/tag8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9.xml" ContentType="application/vnd.openxmlformats-officedocument.presentationml.tags+xml"/>
  <Override PartName="/ppt/notesSlides/notesSlide47.xml" ContentType="application/vnd.openxmlformats-officedocument.presentationml.notesSlide+xml"/>
  <Override PartName="/ppt/tags/tag10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7743" r:id="rId35"/>
    <p:sldMasterId id="2147488085" r:id="rId36"/>
    <p:sldMasterId id="2147488097" r:id="rId37"/>
    <p:sldMasterId id="2147488265" r:id="rId38"/>
    <p:sldMasterId id="2147488340" r:id="rId39"/>
    <p:sldMasterId id="2147488378" r:id="rId40"/>
    <p:sldMasterId id="2147488559" r:id="rId41"/>
    <p:sldMasterId id="2147488637" r:id="rId42"/>
    <p:sldMasterId id="2147488747" r:id="rId43"/>
    <p:sldMasterId id="2147488978" r:id="rId44"/>
    <p:sldMasterId id="2147488991" r:id="rId45"/>
    <p:sldMasterId id="2147489016" r:id="rId46"/>
    <p:sldMasterId id="2147489028" r:id="rId47"/>
    <p:sldMasterId id="2147489216" r:id="rId48"/>
    <p:sldMasterId id="2147489228" r:id="rId49"/>
    <p:sldMasterId id="2147489252" r:id="rId50"/>
    <p:sldMasterId id="2147489265" r:id="rId51"/>
    <p:sldMasterId id="2147489277" r:id="rId52"/>
    <p:sldMasterId id="2147489289" r:id="rId53"/>
    <p:sldMasterId id="2147489550" r:id="rId54"/>
    <p:sldMasterId id="2147489562" r:id="rId55"/>
    <p:sldMasterId id="2147489587" r:id="rId56"/>
    <p:sldMasterId id="2147489643" r:id="rId57"/>
    <p:sldMasterId id="2147489805" r:id="rId58"/>
    <p:sldMasterId id="2147489925" r:id="rId59"/>
    <p:sldMasterId id="2147489953" r:id="rId60"/>
    <p:sldMasterId id="2147489997" r:id="rId61"/>
    <p:sldMasterId id="2147490043" r:id="rId62"/>
    <p:sldMasterId id="2147490048" r:id="rId63"/>
    <p:sldMasterId id="2147490053" r:id="rId64"/>
    <p:sldMasterId id="2147490065" r:id="rId65"/>
    <p:sldMasterId id="2147490071" r:id="rId66"/>
    <p:sldMasterId id="2147490083" r:id="rId67"/>
    <p:sldMasterId id="2147490096" r:id="rId68"/>
    <p:sldMasterId id="2147490109" r:id="rId69"/>
    <p:sldMasterId id="2147490121" r:id="rId70"/>
    <p:sldMasterId id="2147490134" r:id="rId71"/>
    <p:sldMasterId id="2147490146" r:id="rId72"/>
    <p:sldMasterId id="2147490159" r:id="rId73"/>
    <p:sldMasterId id="2147490172" r:id="rId74"/>
    <p:sldMasterId id="2147490185" r:id="rId75"/>
    <p:sldMasterId id="2147490197" r:id="rId76"/>
  </p:sldMasterIdLst>
  <p:notesMasterIdLst>
    <p:notesMasterId r:id="rId237"/>
  </p:notesMasterIdLst>
  <p:handoutMasterIdLst>
    <p:handoutMasterId r:id="rId238"/>
  </p:handoutMasterIdLst>
  <p:sldIdLst>
    <p:sldId id="7035" r:id="rId77"/>
    <p:sldId id="7612" r:id="rId78"/>
    <p:sldId id="7613" r:id="rId79"/>
    <p:sldId id="7614" r:id="rId80"/>
    <p:sldId id="7615" r:id="rId81"/>
    <p:sldId id="7616" r:id="rId82"/>
    <p:sldId id="7617" r:id="rId83"/>
    <p:sldId id="7618" r:id="rId84"/>
    <p:sldId id="6519" r:id="rId85"/>
    <p:sldId id="7495" r:id="rId86"/>
    <p:sldId id="2147470876" r:id="rId87"/>
    <p:sldId id="7653" r:id="rId88"/>
    <p:sldId id="7654" r:id="rId89"/>
    <p:sldId id="7655" r:id="rId90"/>
    <p:sldId id="7656" r:id="rId91"/>
    <p:sldId id="7701" r:id="rId92"/>
    <p:sldId id="307" r:id="rId93"/>
    <p:sldId id="7702" r:id="rId94"/>
    <p:sldId id="7703" r:id="rId95"/>
    <p:sldId id="7704" r:id="rId96"/>
    <p:sldId id="7705" r:id="rId97"/>
    <p:sldId id="378" r:id="rId98"/>
    <p:sldId id="7706" r:id="rId99"/>
    <p:sldId id="7707" r:id="rId100"/>
    <p:sldId id="415" r:id="rId101"/>
    <p:sldId id="346" r:id="rId102"/>
    <p:sldId id="347" r:id="rId103"/>
    <p:sldId id="386" r:id="rId104"/>
    <p:sldId id="7060" r:id="rId105"/>
    <p:sldId id="7620" r:id="rId106"/>
    <p:sldId id="7619" r:id="rId107"/>
    <p:sldId id="7058" r:id="rId108"/>
    <p:sldId id="7661" r:id="rId109"/>
    <p:sldId id="7662" r:id="rId110"/>
    <p:sldId id="7663" r:id="rId111"/>
    <p:sldId id="7664" r:id="rId112"/>
    <p:sldId id="7665" r:id="rId113"/>
    <p:sldId id="7666" r:id="rId114"/>
    <p:sldId id="7667" r:id="rId115"/>
    <p:sldId id="7668" r:id="rId116"/>
    <p:sldId id="7669" r:id="rId117"/>
    <p:sldId id="7310" r:id="rId118"/>
    <p:sldId id="7334" r:id="rId119"/>
    <p:sldId id="7670" r:id="rId120"/>
    <p:sldId id="7288" r:id="rId121"/>
    <p:sldId id="7694" r:id="rId122"/>
    <p:sldId id="7695" r:id="rId123"/>
    <p:sldId id="7290" r:id="rId124"/>
    <p:sldId id="7671" r:id="rId125"/>
    <p:sldId id="7672" r:id="rId126"/>
    <p:sldId id="7673" r:id="rId127"/>
    <p:sldId id="7674" r:id="rId128"/>
    <p:sldId id="7291" r:id="rId129"/>
    <p:sldId id="7675" r:id="rId130"/>
    <p:sldId id="7676" r:id="rId131"/>
    <p:sldId id="7677" r:id="rId132"/>
    <p:sldId id="7678" r:id="rId133"/>
    <p:sldId id="7679" r:id="rId134"/>
    <p:sldId id="7680" r:id="rId135"/>
    <p:sldId id="7681" r:id="rId136"/>
    <p:sldId id="7682" r:id="rId137"/>
    <p:sldId id="7683" r:id="rId138"/>
    <p:sldId id="5827" r:id="rId139"/>
    <p:sldId id="7684" r:id="rId140"/>
    <p:sldId id="7685" r:id="rId141"/>
    <p:sldId id="7292" r:id="rId142"/>
    <p:sldId id="7293" r:id="rId143"/>
    <p:sldId id="7294" r:id="rId144"/>
    <p:sldId id="7686" r:id="rId145"/>
    <p:sldId id="7687" r:id="rId146"/>
    <p:sldId id="7295" r:id="rId147"/>
    <p:sldId id="7688" r:id="rId148"/>
    <p:sldId id="7296" r:id="rId149"/>
    <p:sldId id="7689" r:id="rId150"/>
    <p:sldId id="7690" r:id="rId151"/>
    <p:sldId id="7691" r:id="rId152"/>
    <p:sldId id="7692" r:id="rId153"/>
    <p:sldId id="7696" r:id="rId154"/>
    <p:sldId id="7697" r:id="rId155"/>
    <p:sldId id="7693" r:id="rId156"/>
    <p:sldId id="304" r:id="rId157"/>
    <p:sldId id="305" r:id="rId158"/>
    <p:sldId id="309" r:id="rId159"/>
    <p:sldId id="310" r:id="rId160"/>
    <p:sldId id="311" r:id="rId161"/>
    <p:sldId id="4914" r:id="rId162"/>
    <p:sldId id="308" r:id="rId163"/>
    <p:sldId id="7582" r:id="rId164"/>
    <p:sldId id="7583" r:id="rId165"/>
    <p:sldId id="7584" r:id="rId166"/>
    <p:sldId id="7585" r:id="rId167"/>
    <p:sldId id="7586" r:id="rId168"/>
    <p:sldId id="7587" r:id="rId169"/>
    <p:sldId id="7588" r:id="rId170"/>
    <p:sldId id="7589" r:id="rId171"/>
    <p:sldId id="7590" r:id="rId172"/>
    <p:sldId id="7591" r:id="rId173"/>
    <p:sldId id="7592" r:id="rId174"/>
    <p:sldId id="7593" r:id="rId175"/>
    <p:sldId id="7594" r:id="rId176"/>
    <p:sldId id="312" r:id="rId177"/>
    <p:sldId id="313" r:id="rId178"/>
    <p:sldId id="314" r:id="rId179"/>
    <p:sldId id="315" r:id="rId180"/>
    <p:sldId id="316" r:id="rId181"/>
    <p:sldId id="317" r:id="rId182"/>
    <p:sldId id="318" r:id="rId183"/>
    <p:sldId id="319" r:id="rId184"/>
    <p:sldId id="320" r:id="rId185"/>
    <p:sldId id="7377" r:id="rId186"/>
    <p:sldId id="7700" r:id="rId187"/>
    <p:sldId id="7698" r:id="rId188"/>
    <p:sldId id="7699" r:id="rId189"/>
    <p:sldId id="512" r:id="rId190"/>
    <p:sldId id="455" r:id="rId191"/>
    <p:sldId id="504" r:id="rId192"/>
    <p:sldId id="499" r:id="rId193"/>
    <p:sldId id="468" r:id="rId194"/>
    <p:sldId id="505" r:id="rId195"/>
    <p:sldId id="506" r:id="rId196"/>
    <p:sldId id="7409" r:id="rId197"/>
    <p:sldId id="345" r:id="rId198"/>
    <p:sldId id="7411" r:id="rId199"/>
    <p:sldId id="7405" r:id="rId200"/>
    <p:sldId id="514" r:id="rId201"/>
    <p:sldId id="7709" r:id="rId202"/>
    <p:sldId id="7412" r:id="rId203"/>
    <p:sldId id="7710" r:id="rId204"/>
    <p:sldId id="7413" r:id="rId205"/>
    <p:sldId id="7414" r:id="rId206"/>
    <p:sldId id="481" r:id="rId207"/>
    <p:sldId id="7415" r:id="rId208"/>
    <p:sldId id="469" r:id="rId209"/>
    <p:sldId id="477" r:id="rId210"/>
    <p:sldId id="478" r:id="rId211"/>
    <p:sldId id="480" r:id="rId212"/>
    <p:sldId id="479" r:id="rId213"/>
    <p:sldId id="470" r:id="rId214"/>
    <p:sldId id="472" r:id="rId215"/>
    <p:sldId id="513" r:id="rId216"/>
    <p:sldId id="508" r:id="rId217"/>
    <p:sldId id="494" r:id="rId218"/>
    <p:sldId id="460" r:id="rId219"/>
    <p:sldId id="7417" r:id="rId220"/>
    <p:sldId id="462" r:id="rId221"/>
    <p:sldId id="461" r:id="rId222"/>
    <p:sldId id="527" r:id="rId223"/>
    <p:sldId id="492" r:id="rId224"/>
    <p:sldId id="445" r:id="rId225"/>
    <p:sldId id="484" r:id="rId226"/>
    <p:sldId id="7406" r:id="rId227"/>
    <p:sldId id="7418" r:id="rId228"/>
    <p:sldId id="497" r:id="rId229"/>
    <p:sldId id="507" r:id="rId230"/>
    <p:sldId id="474" r:id="rId231"/>
    <p:sldId id="7420" r:id="rId232"/>
    <p:sldId id="7383" r:id="rId233"/>
    <p:sldId id="7282" r:id="rId234"/>
    <p:sldId id="7275" r:id="rId235"/>
    <p:sldId id="7708" r:id="rId2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000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94823" autoAdjust="0"/>
  </p:normalViewPr>
  <p:slideViewPr>
    <p:cSldViewPr>
      <p:cViewPr varScale="1">
        <p:scale>
          <a:sx n="116" d="100"/>
          <a:sy n="116" d="100"/>
        </p:scale>
        <p:origin x="20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8.xml"/><Relationship Id="rId138" Type="http://schemas.openxmlformats.org/officeDocument/2006/relationships/slide" Target="slides/slide62.xml"/><Relationship Id="rId159" Type="http://schemas.openxmlformats.org/officeDocument/2006/relationships/slide" Target="slides/slide83.xml"/><Relationship Id="rId170" Type="http://schemas.openxmlformats.org/officeDocument/2006/relationships/slide" Target="slides/slide94.xml"/><Relationship Id="rId191" Type="http://schemas.openxmlformats.org/officeDocument/2006/relationships/slide" Target="slides/slide115.xml"/><Relationship Id="rId205" Type="http://schemas.openxmlformats.org/officeDocument/2006/relationships/slide" Target="slides/slide129.xml"/><Relationship Id="rId226" Type="http://schemas.openxmlformats.org/officeDocument/2006/relationships/slide" Target="slides/slide150.xml"/><Relationship Id="rId107" Type="http://schemas.openxmlformats.org/officeDocument/2006/relationships/slide" Target="slides/slide3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52.xml"/><Relationship Id="rId14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19.xml"/><Relationship Id="rId160" Type="http://schemas.openxmlformats.org/officeDocument/2006/relationships/slide" Target="slides/slide84.xml"/><Relationship Id="rId181" Type="http://schemas.openxmlformats.org/officeDocument/2006/relationships/slide" Target="slides/slide105.xml"/><Relationship Id="rId216" Type="http://schemas.openxmlformats.org/officeDocument/2006/relationships/slide" Target="slides/slide140.xml"/><Relationship Id="rId237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2.xml"/><Relationship Id="rId139" Type="http://schemas.openxmlformats.org/officeDocument/2006/relationships/slide" Target="slides/slide63.xml"/><Relationship Id="rId85" Type="http://schemas.openxmlformats.org/officeDocument/2006/relationships/slide" Target="slides/slide9.xml"/><Relationship Id="rId150" Type="http://schemas.openxmlformats.org/officeDocument/2006/relationships/slide" Target="slides/slide74.xml"/><Relationship Id="rId171" Type="http://schemas.openxmlformats.org/officeDocument/2006/relationships/slide" Target="slides/slide95.xml"/><Relationship Id="rId192" Type="http://schemas.openxmlformats.org/officeDocument/2006/relationships/slide" Target="slides/slide116.xml"/><Relationship Id="rId206" Type="http://schemas.openxmlformats.org/officeDocument/2006/relationships/slide" Target="slides/slide130.xml"/><Relationship Id="rId227" Type="http://schemas.openxmlformats.org/officeDocument/2006/relationships/slide" Target="slides/slide15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32.xml"/><Relationship Id="rId129" Type="http://schemas.openxmlformats.org/officeDocument/2006/relationships/slide" Target="slides/slide53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20.xml"/><Relationship Id="rId140" Type="http://schemas.openxmlformats.org/officeDocument/2006/relationships/slide" Target="slides/slide64.xml"/><Relationship Id="rId161" Type="http://schemas.openxmlformats.org/officeDocument/2006/relationships/slide" Target="slides/slide85.xml"/><Relationship Id="rId182" Type="http://schemas.openxmlformats.org/officeDocument/2006/relationships/slide" Target="slides/slide106.xml"/><Relationship Id="rId217" Type="http://schemas.openxmlformats.org/officeDocument/2006/relationships/slide" Target="slides/slide141.xml"/><Relationship Id="rId6" Type="http://schemas.openxmlformats.org/officeDocument/2006/relationships/slideMaster" Target="slideMasters/slideMaster6.xml"/><Relationship Id="rId238" Type="http://schemas.openxmlformats.org/officeDocument/2006/relationships/handoutMaster" Target="handoutMasters/handoutMaster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43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" Target="slides/slide10.xml"/><Relationship Id="rId130" Type="http://schemas.openxmlformats.org/officeDocument/2006/relationships/slide" Target="slides/slide54.xml"/><Relationship Id="rId151" Type="http://schemas.openxmlformats.org/officeDocument/2006/relationships/slide" Target="slides/slide75.xml"/><Relationship Id="rId172" Type="http://schemas.openxmlformats.org/officeDocument/2006/relationships/slide" Target="slides/slide96.xml"/><Relationship Id="rId193" Type="http://schemas.openxmlformats.org/officeDocument/2006/relationships/slide" Target="slides/slide117.xml"/><Relationship Id="rId207" Type="http://schemas.openxmlformats.org/officeDocument/2006/relationships/slide" Target="slides/slide131.xml"/><Relationship Id="rId228" Type="http://schemas.openxmlformats.org/officeDocument/2006/relationships/slide" Target="slides/slide152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33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21.xml"/><Relationship Id="rId120" Type="http://schemas.openxmlformats.org/officeDocument/2006/relationships/slide" Target="slides/slide44.xml"/><Relationship Id="rId141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86.xml"/><Relationship Id="rId183" Type="http://schemas.openxmlformats.org/officeDocument/2006/relationships/slide" Target="slides/slide107.xml"/><Relationship Id="rId218" Type="http://schemas.openxmlformats.org/officeDocument/2006/relationships/slide" Target="slides/slide142.xml"/><Relationship Id="rId239" Type="http://schemas.openxmlformats.org/officeDocument/2006/relationships/presProps" Target="presProps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1.xml"/><Relationship Id="rId110" Type="http://schemas.openxmlformats.org/officeDocument/2006/relationships/slide" Target="slides/slide34.xml"/><Relationship Id="rId131" Type="http://schemas.openxmlformats.org/officeDocument/2006/relationships/slide" Target="slides/slide55.xml"/><Relationship Id="rId152" Type="http://schemas.openxmlformats.org/officeDocument/2006/relationships/slide" Target="slides/slide76.xml"/><Relationship Id="rId173" Type="http://schemas.openxmlformats.org/officeDocument/2006/relationships/slide" Target="slides/slide97.xml"/><Relationship Id="rId194" Type="http://schemas.openxmlformats.org/officeDocument/2006/relationships/slide" Target="slides/slide118.xml"/><Relationship Id="rId208" Type="http://schemas.openxmlformats.org/officeDocument/2006/relationships/slide" Target="slides/slide132.xml"/><Relationship Id="rId229" Type="http://schemas.openxmlformats.org/officeDocument/2006/relationships/slide" Target="slides/slide153.xml"/><Relationship Id="rId240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.xml"/><Relationship Id="rId100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22.xml"/><Relationship Id="rId121" Type="http://schemas.openxmlformats.org/officeDocument/2006/relationships/slide" Target="slides/slide45.xml"/><Relationship Id="rId142" Type="http://schemas.openxmlformats.org/officeDocument/2006/relationships/slide" Target="slides/slide66.xml"/><Relationship Id="rId163" Type="http://schemas.openxmlformats.org/officeDocument/2006/relationships/slide" Target="slides/slide87.xml"/><Relationship Id="rId184" Type="http://schemas.openxmlformats.org/officeDocument/2006/relationships/slide" Target="slides/slide108.xml"/><Relationship Id="rId219" Type="http://schemas.openxmlformats.org/officeDocument/2006/relationships/slide" Target="slides/slide143.xml"/><Relationship Id="rId230" Type="http://schemas.openxmlformats.org/officeDocument/2006/relationships/slide" Target="slides/slide154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88" Type="http://schemas.openxmlformats.org/officeDocument/2006/relationships/slide" Target="slides/slide12.xml"/><Relationship Id="rId111" Type="http://schemas.openxmlformats.org/officeDocument/2006/relationships/slide" Target="slides/slide35.xml"/><Relationship Id="rId132" Type="http://schemas.openxmlformats.org/officeDocument/2006/relationships/slide" Target="slides/slide56.xml"/><Relationship Id="rId153" Type="http://schemas.openxmlformats.org/officeDocument/2006/relationships/slide" Target="slides/slide77.xml"/><Relationship Id="rId174" Type="http://schemas.openxmlformats.org/officeDocument/2006/relationships/slide" Target="slides/slide98.xml"/><Relationship Id="rId195" Type="http://schemas.openxmlformats.org/officeDocument/2006/relationships/slide" Target="slides/slide119.xml"/><Relationship Id="rId209" Type="http://schemas.openxmlformats.org/officeDocument/2006/relationships/slide" Target="slides/slide133.xml"/><Relationship Id="rId220" Type="http://schemas.openxmlformats.org/officeDocument/2006/relationships/slide" Target="slides/slide144.xml"/><Relationship Id="rId241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0.xml"/><Relationship Id="rId127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2.xml"/><Relationship Id="rId94" Type="http://schemas.openxmlformats.org/officeDocument/2006/relationships/slide" Target="slides/slide18.xml"/><Relationship Id="rId99" Type="http://schemas.openxmlformats.org/officeDocument/2006/relationships/slide" Target="slides/slide23.xml"/><Relationship Id="rId101" Type="http://schemas.openxmlformats.org/officeDocument/2006/relationships/slide" Target="slides/slide25.xml"/><Relationship Id="rId122" Type="http://schemas.openxmlformats.org/officeDocument/2006/relationships/slide" Target="slides/slide46.xml"/><Relationship Id="rId143" Type="http://schemas.openxmlformats.org/officeDocument/2006/relationships/slide" Target="slides/slide67.xml"/><Relationship Id="rId148" Type="http://schemas.openxmlformats.org/officeDocument/2006/relationships/slide" Target="slides/slide72.xml"/><Relationship Id="rId164" Type="http://schemas.openxmlformats.org/officeDocument/2006/relationships/slide" Target="slides/slide88.xml"/><Relationship Id="rId169" Type="http://schemas.openxmlformats.org/officeDocument/2006/relationships/slide" Target="slides/slide93.xml"/><Relationship Id="rId185" Type="http://schemas.openxmlformats.org/officeDocument/2006/relationships/slide" Target="slides/slide10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04.xml"/><Relationship Id="rId210" Type="http://schemas.openxmlformats.org/officeDocument/2006/relationships/slide" Target="slides/slide134.xml"/><Relationship Id="rId215" Type="http://schemas.openxmlformats.org/officeDocument/2006/relationships/slide" Target="slides/slide139.xml"/><Relationship Id="rId236" Type="http://schemas.openxmlformats.org/officeDocument/2006/relationships/slide" Target="slides/slide160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55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3.xml"/><Relationship Id="rId112" Type="http://schemas.openxmlformats.org/officeDocument/2006/relationships/slide" Target="slides/slide36.xml"/><Relationship Id="rId133" Type="http://schemas.openxmlformats.org/officeDocument/2006/relationships/slide" Target="slides/slide57.xml"/><Relationship Id="rId154" Type="http://schemas.openxmlformats.org/officeDocument/2006/relationships/slide" Target="slides/slide78.xml"/><Relationship Id="rId175" Type="http://schemas.openxmlformats.org/officeDocument/2006/relationships/slide" Target="slides/slide99.xml"/><Relationship Id="rId196" Type="http://schemas.openxmlformats.org/officeDocument/2006/relationships/slide" Target="slides/slide120.xml"/><Relationship Id="rId200" Type="http://schemas.openxmlformats.org/officeDocument/2006/relationships/slide" Target="slides/slide124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45.xml"/><Relationship Id="rId242" Type="http://schemas.openxmlformats.org/officeDocument/2006/relationships/tableStyles" Target="tableStyles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3.xml"/><Relationship Id="rId102" Type="http://schemas.openxmlformats.org/officeDocument/2006/relationships/slide" Target="slides/slide26.xml"/><Relationship Id="rId123" Type="http://schemas.openxmlformats.org/officeDocument/2006/relationships/slide" Target="slides/slide47.xml"/><Relationship Id="rId144" Type="http://schemas.openxmlformats.org/officeDocument/2006/relationships/slide" Target="slides/slide68.xml"/><Relationship Id="rId90" Type="http://schemas.openxmlformats.org/officeDocument/2006/relationships/slide" Target="slides/slide14.xml"/><Relationship Id="rId165" Type="http://schemas.openxmlformats.org/officeDocument/2006/relationships/slide" Target="slides/slide89.xml"/><Relationship Id="rId186" Type="http://schemas.openxmlformats.org/officeDocument/2006/relationships/slide" Target="slides/slide110.xml"/><Relationship Id="rId211" Type="http://schemas.openxmlformats.org/officeDocument/2006/relationships/slide" Target="slides/slide135.xml"/><Relationship Id="rId232" Type="http://schemas.openxmlformats.org/officeDocument/2006/relationships/slide" Target="slides/slide156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37.xml"/><Relationship Id="rId134" Type="http://schemas.openxmlformats.org/officeDocument/2006/relationships/slide" Target="slides/slide58.xml"/><Relationship Id="rId80" Type="http://schemas.openxmlformats.org/officeDocument/2006/relationships/slide" Target="slides/slide4.xml"/><Relationship Id="rId155" Type="http://schemas.openxmlformats.org/officeDocument/2006/relationships/slide" Target="slides/slide79.xml"/><Relationship Id="rId176" Type="http://schemas.openxmlformats.org/officeDocument/2006/relationships/slide" Target="slides/slide100.xml"/><Relationship Id="rId197" Type="http://schemas.openxmlformats.org/officeDocument/2006/relationships/slide" Target="slides/slide121.xml"/><Relationship Id="rId201" Type="http://schemas.openxmlformats.org/officeDocument/2006/relationships/slide" Target="slides/slide125.xml"/><Relationship Id="rId222" Type="http://schemas.openxmlformats.org/officeDocument/2006/relationships/slide" Target="slides/slide146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27.xml"/><Relationship Id="rId124" Type="http://schemas.openxmlformats.org/officeDocument/2006/relationships/slide" Target="slides/slide48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15.xml"/><Relationship Id="rId145" Type="http://schemas.openxmlformats.org/officeDocument/2006/relationships/slide" Target="slides/slide69.xml"/><Relationship Id="rId166" Type="http://schemas.openxmlformats.org/officeDocument/2006/relationships/slide" Target="slides/slide90.xml"/><Relationship Id="rId187" Type="http://schemas.openxmlformats.org/officeDocument/2006/relationships/slide" Target="slides/slide11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36.xml"/><Relationship Id="rId233" Type="http://schemas.openxmlformats.org/officeDocument/2006/relationships/slide" Target="slides/slide157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38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5.xml"/><Relationship Id="rId135" Type="http://schemas.openxmlformats.org/officeDocument/2006/relationships/slide" Target="slides/slide59.xml"/><Relationship Id="rId156" Type="http://schemas.openxmlformats.org/officeDocument/2006/relationships/slide" Target="slides/slide80.xml"/><Relationship Id="rId177" Type="http://schemas.openxmlformats.org/officeDocument/2006/relationships/slide" Target="slides/slide101.xml"/><Relationship Id="rId198" Type="http://schemas.openxmlformats.org/officeDocument/2006/relationships/slide" Target="slides/slide122.xml"/><Relationship Id="rId202" Type="http://schemas.openxmlformats.org/officeDocument/2006/relationships/slide" Target="slides/slide126.xml"/><Relationship Id="rId223" Type="http://schemas.openxmlformats.org/officeDocument/2006/relationships/slide" Target="slides/slide147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28.xml"/><Relationship Id="rId125" Type="http://schemas.openxmlformats.org/officeDocument/2006/relationships/slide" Target="slides/slide49.xml"/><Relationship Id="rId146" Type="http://schemas.openxmlformats.org/officeDocument/2006/relationships/slide" Target="slides/slide70.xml"/><Relationship Id="rId167" Type="http://schemas.openxmlformats.org/officeDocument/2006/relationships/slide" Target="slides/slide91.xml"/><Relationship Id="rId188" Type="http://schemas.openxmlformats.org/officeDocument/2006/relationships/slide" Target="slides/slide112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6.xml"/><Relationship Id="rId213" Type="http://schemas.openxmlformats.org/officeDocument/2006/relationships/slide" Target="slides/slide137.xml"/><Relationship Id="rId234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39.xml"/><Relationship Id="rId136" Type="http://schemas.openxmlformats.org/officeDocument/2006/relationships/slide" Target="slides/slide60.xml"/><Relationship Id="rId157" Type="http://schemas.openxmlformats.org/officeDocument/2006/relationships/slide" Target="slides/slide81.xml"/><Relationship Id="rId178" Type="http://schemas.openxmlformats.org/officeDocument/2006/relationships/slide" Target="slides/slide102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6.xml"/><Relationship Id="rId199" Type="http://schemas.openxmlformats.org/officeDocument/2006/relationships/slide" Target="slides/slide123.xml"/><Relationship Id="rId203" Type="http://schemas.openxmlformats.org/officeDocument/2006/relationships/slide" Target="slides/slide127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48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29.xml"/><Relationship Id="rId126" Type="http://schemas.openxmlformats.org/officeDocument/2006/relationships/slide" Target="slides/slide50.xml"/><Relationship Id="rId147" Type="http://schemas.openxmlformats.org/officeDocument/2006/relationships/slide" Target="slides/slide71.xml"/><Relationship Id="rId168" Type="http://schemas.openxmlformats.org/officeDocument/2006/relationships/slide" Target="slides/slide92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17.xml"/><Relationship Id="rId189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38.xml"/><Relationship Id="rId235" Type="http://schemas.openxmlformats.org/officeDocument/2006/relationships/slide" Target="slides/slide159.xml"/><Relationship Id="rId116" Type="http://schemas.openxmlformats.org/officeDocument/2006/relationships/slide" Target="slides/slide40.xml"/><Relationship Id="rId137" Type="http://schemas.openxmlformats.org/officeDocument/2006/relationships/slide" Target="slides/slide61.xml"/><Relationship Id="rId158" Type="http://schemas.openxmlformats.org/officeDocument/2006/relationships/slide" Target="slides/slide8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7.xml"/><Relationship Id="rId179" Type="http://schemas.openxmlformats.org/officeDocument/2006/relationships/slide" Target="slides/slide103.xml"/><Relationship Id="rId190" Type="http://schemas.openxmlformats.org/officeDocument/2006/relationships/slide" Target="slides/slide114.xml"/><Relationship Id="rId204" Type="http://schemas.openxmlformats.org/officeDocument/2006/relationships/slide" Target="slides/slide128.xml"/><Relationship Id="rId225" Type="http://schemas.openxmlformats.org/officeDocument/2006/relationships/slide" Target="slides/slide1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/Users/rbera/Documents/work/DMF/dmf_micro22_2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/Users/rbera/Documents/work/DMF/dmf_micro22_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/Users/rbera/Documents/work/DMF/dmf_micro22_2%20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rbera/Documents/work/Pythia/pythia_MICRO2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Pythia/pythia_MICRO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485075410255"/>
          <c:y val="3.844562174602309E-2"/>
          <c:w val="0.71913039068019613"/>
          <c:h val="0.51298873229523223"/>
        </c:manualLayout>
      </c:layout>
      <c:lineChart>
        <c:grouping val="standard"/>
        <c:varyColors val="0"/>
        <c:ser>
          <c:idx val="1"/>
          <c:order val="0"/>
          <c:tx>
            <c:strRef>
              <c:f>'cache-size-latency-comp'!$C$1</c:f>
              <c:strCache>
                <c:ptCount val="1"/>
                <c:pt idx="0">
                  <c:v>Latency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FFC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C0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'cache-size-latency-comp'!$C$2:$C$6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5-D748-A7C4-C3C3E8B8E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  <c:max val="17"/>
          <c:min val="1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Latency (</a:t>
                </a:r>
                <a:r>
                  <a:rPr lang="en-GB" sz="2400" b="1" baseline="0" dirty="0"/>
                  <a:t>processor cycles)</a:t>
                </a:r>
                <a:endParaRPr lang="en-GB" sz="2400" b="1" dirty="0"/>
              </a:p>
            </c:rich>
          </c:tx>
          <c:layout>
            <c:manualLayout>
              <c:xMode val="edge"/>
              <c:yMode val="edge"/>
              <c:x val="2.1375772708883512E-2"/>
              <c:y val="9.829541048365459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4863299899053"/>
          <c:y val="0.14156421087395166"/>
          <c:w val="0.81724549602951757"/>
          <c:h val="0.73827690263341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'1C'!$HE$26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'1C'!$HE$27:$HE$32</c:f>
              <c:numCache>
                <c:formatCode>General</c:formatCode>
                <c:ptCount val="6"/>
                <c:pt idx="0">
                  <c:v>1.0965925758007928</c:v>
                </c:pt>
                <c:pt idx="1">
                  <c:v>1.1184787259908222</c:v>
                </c:pt>
                <c:pt idx="2">
                  <c:v>1.1060867058864818</c:v>
                </c:pt>
                <c:pt idx="3">
                  <c:v>1.1108185655413441</c:v>
                </c:pt>
                <c:pt idx="4">
                  <c:v>1.1308845241969439</c:v>
                </c:pt>
                <c:pt idx="5">
                  <c:v>1.1150078010146012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5-3844-A1BB-C7BCCC626267}"/>
            </c:ext>
          </c:extLst>
        </c:ser>
        <c:ser>
          <c:idx val="1"/>
          <c:order val="1"/>
          <c:tx>
            <c:strRef>
              <c:f>'1C'!$HF$26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'1C'!$HF$27:$HF$32</c:f>
              <c:numCache>
                <c:formatCode>General</c:formatCode>
                <c:ptCount val="6"/>
                <c:pt idx="0">
                  <c:v>1.2123014259619322</c:v>
                </c:pt>
                <c:pt idx="1">
                  <c:v>1.271460568242625</c:v>
                </c:pt>
                <c:pt idx="2">
                  <c:v>1.0567761626053607</c:v>
                </c:pt>
                <c:pt idx="3">
                  <c:v>1.1992451882494004</c:v>
                </c:pt>
                <c:pt idx="4">
                  <c:v>1.2108056604117088</c:v>
                </c:pt>
                <c:pt idx="5">
                  <c:v>1.2034179298429193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5-3844-A1BB-C7BCCC626267}"/>
            </c:ext>
          </c:extLst>
        </c:ser>
        <c:ser>
          <c:idx val="2"/>
          <c:order val="2"/>
          <c:tx>
            <c:strRef>
              <c:f>'1C'!$HG$26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'1C'!$HG$27:$HG$32</c:f>
              <c:numCache>
                <c:formatCode>General</c:formatCode>
                <c:ptCount val="6"/>
                <c:pt idx="0">
                  <c:v>1.2627521348667647</c:v>
                </c:pt>
                <c:pt idx="1">
                  <c:v>1.3007233272994472</c:v>
                </c:pt>
                <c:pt idx="2">
                  <c:v>1.1279232637393573</c:v>
                </c:pt>
                <c:pt idx="3">
                  <c:v>1.2387960597037622</c:v>
                </c:pt>
                <c:pt idx="4">
                  <c:v>1.2853686640590727</c:v>
                </c:pt>
                <c:pt idx="5">
                  <c:v>1.2573588609599857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5-3844-A1BB-C7BCCC626267}"/>
            </c:ext>
          </c:extLst>
        </c:ser>
        <c:ser>
          <c:idx val="3"/>
          <c:order val="3"/>
          <c:tx>
            <c:strRef>
              <c:f>'1C'!$HH$26</c:f>
              <c:strCache>
                <c:ptCount val="1"/>
                <c:pt idx="0">
                  <c:v>Pythia + Ideal Hermes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'1C'!$HH$27:$HH$32</c:f>
              <c:numCache>
                <c:formatCode>General</c:formatCode>
                <c:ptCount val="6"/>
                <c:pt idx="0">
                  <c:v>1.2919827663781318</c:v>
                </c:pt>
                <c:pt idx="1">
                  <c:v>1.3305181676717928</c:v>
                </c:pt>
                <c:pt idx="2">
                  <c:v>1.1416614271696575</c:v>
                </c:pt>
                <c:pt idx="3">
                  <c:v>1.2610353404239476</c:v>
                </c:pt>
                <c:pt idx="4">
                  <c:v>1.3239462115977865</c:v>
                </c:pt>
                <c:pt idx="5">
                  <c:v>1.2862782215722983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F5-3844-A1BB-C7BCCC626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572335087"/>
        <c:axId val="1572348015"/>
      </c:barChart>
      <c:catAx>
        <c:axId val="1572335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48015"/>
        <c:crosses val="autoZero"/>
        <c:auto val="1"/>
        <c:lblAlgn val="ctr"/>
        <c:lblOffset val="100"/>
        <c:noMultiLvlLbl val="0"/>
      </c:catAx>
      <c:valAx>
        <c:axId val="157234801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35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6.8534709693782739E-2"/>
          <c:y val="1.2534562575842739E-2"/>
          <c:w val="0.92330442081480979"/>
          <c:h val="8.4211750578758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5362743223175"/>
          <c:y val="7.8255339902079682E-2"/>
          <c:w val="0.81334050159627636"/>
          <c:h val="0.80977640959494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'1C'!$JT$12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'1C'!$JT$13:$JT$18</c:f>
              <c:numCache>
                <c:formatCode>0.00%</c:formatCode>
                <c:ptCount val="6"/>
                <c:pt idx="0">
                  <c:v>5.680496263835174E-2</c:v>
                </c:pt>
                <c:pt idx="1">
                  <c:v>2.9895445683178343E-2</c:v>
                </c:pt>
                <c:pt idx="2">
                  <c:v>0.27038208421009258</c:v>
                </c:pt>
                <c:pt idx="3">
                  <c:v>7.2652813816861103E-2</c:v>
                </c:pt>
                <c:pt idx="4">
                  <c:v>6.2029101912306039E-2</c:v>
                </c:pt>
                <c:pt idx="5">
                  <c:v>5.5441151982855971E-2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58-714C-A33E-4E1021F04CC5}"/>
            </c:ext>
          </c:extLst>
        </c:ser>
        <c:ser>
          <c:idx val="1"/>
          <c:order val="1"/>
          <c:tx>
            <c:strRef>
              <c:f>'1C'!$JU$12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'1C'!$JU$13:$JU$18</c:f>
              <c:numCache>
                <c:formatCode>0.00%</c:formatCode>
                <c:ptCount val="6"/>
                <c:pt idx="0">
                  <c:v>0.41861510559128073</c:v>
                </c:pt>
                <c:pt idx="1">
                  <c:v>0.24079544644193435</c:v>
                </c:pt>
                <c:pt idx="2">
                  <c:v>0.48616837229865795</c:v>
                </c:pt>
                <c:pt idx="3">
                  <c:v>0.37302095595573981</c:v>
                </c:pt>
                <c:pt idx="4">
                  <c:v>0.52322689681644596</c:v>
                </c:pt>
                <c:pt idx="5">
                  <c:v>0.38511861430126659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58-714C-A33E-4E1021F04CC5}"/>
            </c:ext>
          </c:extLst>
        </c:ser>
        <c:ser>
          <c:idx val="2"/>
          <c:order val="2"/>
          <c:tx>
            <c:strRef>
              <c:f>'1C'!$JV$12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'1C'!$JV$13:$JV$18</c:f>
              <c:numCache>
                <c:formatCode>0.00%</c:formatCode>
                <c:ptCount val="6"/>
                <c:pt idx="0">
                  <c:v>0.4751081972624609</c:v>
                </c:pt>
                <c:pt idx="1">
                  <c:v>0.27920928913294168</c:v>
                </c:pt>
                <c:pt idx="2">
                  <c:v>0.65692914968598137</c:v>
                </c:pt>
                <c:pt idx="3">
                  <c:v>0.41847016586638813</c:v>
                </c:pt>
                <c:pt idx="4">
                  <c:v>0.60518267047915386</c:v>
                </c:pt>
                <c:pt idx="5">
                  <c:v>0.44428150675541156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58-714C-A33E-4E1021F04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rgbClr val="0000FF"/>
                    </a:solidFill>
                  </a:rPr>
                  <a:t>% increase in main memory requests</a:t>
                </a:r>
              </a:p>
              <a:p>
                <a:pPr>
                  <a:defRPr sz="1800"/>
                </a:pPr>
                <a:r>
                  <a:rPr lang="en-GB" sz="1800" dirty="0"/>
                  <a:t>over the No-prefetching system</a:t>
                </a:r>
              </a:p>
            </c:rich>
          </c:tx>
          <c:layout>
            <c:manualLayout>
              <c:xMode val="edge"/>
              <c:yMode val="edge"/>
              <c:x val="1.1059705512973451E-2"/>
              <c:y val="9.8721028878190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5062860022240052"/>
          <c:y val="0"/>
          <c:w val="0.54728810649592352"/>
          <c:h val="8.5783936688818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28651897682352"/>
          <c:y val="4.4119516011768854E-2"/>
          <c:w val="0.73337960643786149"/>
          <c:h val="0.771073843562916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'1C_sensitivity'!$DM$16</c:f>
              <c:strCache>
                <c:ptCount val="1"/>
                <c:pt idx="0">
                  <c:v>Pythia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6">
                  <a:lumMod val="20000"/>
                  <a:lumOff val="80000"/>
                </a:schemeClr>
              </a:solidFill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'1C_sensitivity'!$DM$17:$DM$23</c:f>
              <c:numCache>
                <c:formatCode>General</c:formatCode>
                <c:ptCount val="7"/>
                <c:pt idx="0">
                  <c:v>0.90608419318314803</c:v>
                </c:pt>
                <c:pt idx="1">
                  <c:v>1.0297095740747912</c:v>
                </c:pt>
                <c:pt idx="2">
                  <c:v>1.1214855518485543</c:v>
                </c:pt>
                <c:pt idx="3">
                  <c:v>1.1842356739604609</c:v>
                </c:pt>
                <c:pt idx="4">
                  <c:v>1.2034179298429193</c:v>
                </c:pt>
                <c:pt idx="5">
                  <c:v>1.2051135002346152</c:v>
                </c:pt>
                <c:pt idx="6">
                  <c:v>1.2044401330082033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F-A941-BB5D-7A9EDC252B24}"/>
            </c:ext>
          </c:extLst>
        </c:ser>
        <c:ser>
          <c:idx val="1"/>
          <c:order val="1"/>
          <c:tx>
            <c:strRef>
              <c:f>'1C_sensitivity'!$DN$16</c:f>
              <c:strCache>
                <c:ptCount val="1"/>
                <c:pt idx="0">
                  <c:v>Hermes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'1C_sensitivity'!$DN$17:$DN$23</c:f>
              <c:numCache>
                <c:formatCode>General</c:formatCode>
                <c:ptCount val="7"/>
                <c:pt idx="0">
                  <c:v>0.99513465218394548</c:v>
                </c:pt>
                <c:pt idx="1">
                  <c:v>1.0580698971081226</c:v>
                </c:pt>
                <c:pt idx="2">
                  <c:v>1.0896493972833718</c:v>
                </c:pt>
                <c:pt idx="3">
                  <c:v>1.1085083300990686</c:v>
                </c:pt>
                <c:pt idx="4">
                  <c:v>1.1150078010146012</c:v>
                </c:pt>
                <c:pt idx="5">
                  <c:v>1.117399750561247</c:v>
                </c:pt>
                <c:pt idx="6">
                  <c:v>1.1168046375150245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F-A941-BB5D-7A9EDC252B24}"/>
            </c:ext>
          </c:extLst>
        </c:ser>
        <c:ser>
          <c:idx val="2"/>
          <c:order val="2"/>
          <c:tx>
            <c:strRef>
              <c:f>'1C_sensitivity'!$DO$16</c:f>
              <c:strCache>
                <c:ptCount val="1"/>
                <c:pt idx="0">
                  <c:v>Pythia+Hermes</c:v>
                </c:pt>
              </c:strCache>
            </c:strRef>
          </c:tx>
          <c:spPr>
            <a:ln w="444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'1C_sensitivity'!$DO$17:$DO$23</c:f>
              <c:numCache>
                <c:formatCode>General</c:formatCode>
                <c:ptCount val="7"/>
                <c:pt idx="0">
                  <c:v>0.96844995795894095</c:v>
                </c:pt>
                <c:pt idx="1">
                  <c:v>1.068169897</c:v>
                </c:pt>
                <c:pt idx="2">
                  <c:v>1.1608000664466931</c:v>
                </c:pt>
                <c:pt idx="3">
                  <c:v>1.2324614429398084</c:v>
                </c:pt>
                <c:pt idx="4">
                  <c:v>1.2573588609599857</c:v>
                </c:pt>
                <c:pt idx="5">
                  <c:v>1.2593398752923024</c:v>
                </c:pt>
                <c:pt idx="6">
                  <c:v>1.2582983970838266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CF-A941-BB5D-7A9EDC25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949648"/>
        <c:axId val="1027183680"/>
      </c:scatterChart>
      <c:valAx>
        <c:axId val="552949648"/>
        <c:scaling>
          <c:logBase val="2"/>
          <c:orientation val="minMax"/>
          <c:max val="12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dirty="0"/>
                  <a:t>Main Memory Bandwidth (in MT/s)</a:t>
                </a:r>
              </a:p>
            </c:rich>
          </c:tx>
          <c:layout>
            <c:manualLayout>
              <c:xMode val="edge"/>
              <c:yMode val="edge"/>
              <c:x val="0.31958243294396937"/>
              <c:y val="0.9245374596332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7183680"/>
        <c:crosses val="autoZero"/>
        <c:crossBetween val="midCat"/>
        <c:majorUnit val="2"/>
      </c:valAx>
      <c:valAx>
        <c:axId val="1027183680"/>
        <c:scaling>
          <c:orientation val="minMax"/>
          <c:min val="0.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</a:p>
              <a:p>
                <a:pPr algn="ctr" rtl="0">
                  <a:defRPr/>
                </a:pPr>
                <a:r>
                  <a:rPr lang="en-GB"/>
                  <a:t>over the No-prefetching system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3.2168637787672113E-4"/>
              <c:y val="8.28897941063565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52949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80643879999953"/>
          <c:y val="0.10913044481039168"/>
          <c:w val="0.79056687626190825"/>
          <c:h val="0.7130022279728215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'1C_sensitivity'!$AU$24</c:f>
              <c:strCache>
                <c:ptCount val="1"/>
                <c:pt idx="0">
                  <c:v>Prefetcher-only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'1C_sensitivity'!$AU$25:$AU$29</c:f>
              <c:numCache>
                <c:formatCode>General</c:formatCode>
                <c:ptCount val="5"/>
                <c:pt idx="0">
                  <c:v>1.2034179298429193</c:v>
                </c:pt>
                <c:pt idx="1">
                  <c:v>1.193702020318959</c:v>
                </c:pt>
                <c:pt idx="2">
                  <c:v>1.1442631354656498</c:v>
                </c:pt>
                <c:pt idx="3">
                  <c:v>1.1347241990533141</c:v>
                </c:pt>
                <c:pt idx="4">
                  <c:v>1.0567775077033512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4-4548-B303-472DD72658D8}"/>
            </c:ext>
          </c:extLst>
        </c:ser>
        <c:ser>
          <c:idx val="3"/>
          <c:order val="1"/>
          <c:tx>
            <c:strRef>
              <c:f>'1C_sensitivity'!$AV$24</c:f>
              <c:strCache>
                <c:ptCount val="1"/>
                <c:pt idx="0">
                  <c:v>Prefetcher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'1C_sensitivity'!$AV$25:$AV$29</c:f>
              <c:numCache>
                <c:formatCode>General</c:formatCode>
                <c:ptCount val="5"/>
                <c:pt idx="0">
                  <c:v>1.2573588609599857</c:v>
                </c:pt>
                <c:pt idx="1">
                  <c:v>1.2554302804063777</c:v>
                </c:pt>
                <c:pt idx="2">
                  <c:v>1.1947812094098638</c:v>
                </c:pt>
                <c:pt idx="3">
                  <c:v>1.2104023536225561</c:v>
                </c:pt>
                <c:pt idx="4">
                  <c:v>1.1341604361865578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4-4548-B303-472DD7265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  <a:endParaRPr lang="en-IN"/>
              </a:p>
              <a:p>
                <a:pPr>
                  <a:defRPr/>
                </a:pPr>
                <a:r>
                  <a:rPr lang="en-GB"/>
                  <a:t>over the No-prefetching system 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9835267111670096E-3"/>
              <c:y val="9.50118317811328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I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952678671708286"/>
          <c:y val="2.3432923257176333E-3"/>
          <c:w val="0.70656115289412436"/>
          <c:h val="8.202002869149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6-0F4E-8EED-D83B0A1A8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6-0F4E-8EED-D83B0A1A80DF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6-0F4E-8EED-D83B0A1A80D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explosion val="8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4A-3B45-B1DA-7A4501EA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4A-3B45-B1DA-7A4501EA2D0B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4A-3B45-B1DA-7A4501EA2D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'cache-size-latency-comp'!$B$1</c:f>
              <c:strCache>
                <c:ptCount val="1"/>
                <c:pt idx="0">
                  <c:v>Size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rgbClr val="7030A0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5080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'cache-size-latency-comp'!$B$2:$B$6</c:f>
              <c:numCache>
                <c:formatCode>General</c:formatCode>
                <c:ptCount val="5"/>
                <c:pt idx="0">
                  <c:v>256</c:v>
                </c:pt>
                <c:pt idx="1">
                  <c:v>512</c:v>
                </c:pt>
                <c:pt idx="2">
                  <c:v>1280</c:v>
                </c:pt>
                <c:pt idx="3">
                  <c:v>1280</c:v>
                </c:pt>
                <c:pt idx="4">
                  <c:v>2048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98-F24B-AEDE-F1980E98A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Size (KB)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51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87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action as the selection of a prefetch offset. Pythia adds this offset to the demanded cacheline to get the prefetched cacheline address.</a:t>
            </a:r>
          </a:p>
          <a:p>
            <a:endParaRPr lang="en-US" dirty="0"/>
          </a:p>
          <a:p>
            <a:r>
              <a:rPr lang="en-US" dirty="0"/>
              <a:t>[CLICK] Note that a zero offset is also a valid action for Pythia, which means no prefetch is generated.</a:t>
            </a:r>
          </a:p>
          <a:p>
            <a:endParaRPr lang="en-US" dirty="0"/>
          </a:p>
          <a:p>
            <a:r>
              <a:rPr lang="en-US" dirty="0"/>
              <a:t>[CLICK] As every post-L1 prefetcher …, the list of actions are limited to the range from -63 to +63 for a traditionally-sized …</a:t>
            </a:r>
          </a:p>
          <a:p>
            <a:endParaRPr lang="en-US" dirty="0"/>
          </a:p>
          <a:p>
            <a:r>
              <a:rPr lang="en-US" dirty="0"/>
              <a:t>[CLICK] However, we can prune the action list by automatic design-space exploration, as we show in the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6680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29135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21221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12387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5152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845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A35A1-F876-E038-5F28-535B44D76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6C3F1-D191-0082-5F02-29ED03BB6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ED6452-B348-DEAC-8B0C-F6AC4765F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FBA61-9F73-1332-A416-D0E64BF08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572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reward defines the objective of Pythia</a:t>
            </a:r>
          </a:p>
          <a:p>
            <a:endParaRPr lang="en-US" dirty="0"/>
          </a:p>
          <a:p>
            <a:r>
              <a:rPr lang="en-US" dirty="0"/>
              <a:t>[CLICK] A reward encapsulates two metrics: …</a:t>
            </a:r>
          </a:p>
          <a:p>
            <a:endParaRPr lang="en-US" dirty="0"/>
          </a:p>
          <a:p>
            <a:r>
              <a:rPr lang="en-US" dirty="0"/>
              <a:t>[CLICK] Though Pythia can learn from any …, in this paper we demonstrate Pythia using a major system-level feedback: mem b/w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reward in five distinct levels mentioned as follows [CLICK].</a:t>
            </a:r>
          </a:p>
          <a:p>
            <a:endParaRPr lang="en-US" dirty="0"/>
          </a:p>
          <a:p>
            <a:r>
              <a:rPr lang="en-US" dirty="0"/>
              <a:t>Each reward level corresponds to various usefulness of a prefetch request. The inaccurate and no-prefetch reward levels are further categorized based on the system memory bandwidth usage.</a:t>
            </a:r>
          </a:p>
          <a:p>
            <a:endParaRPr lang="en-US" dirty="0"/>
          </a:p>
          <a:p>
            <a:r>
              <a:rPr lang="en-US" dirty="0"/>
              <a:t>[CLICK] The values of each of these reward levels are set at design time via automatic design-space exploration.</a:t>
            </a:r>
          </a:p>
          <a:p>
            <a:endParaRPr lang="en-US" dirty="0"/>
          </a:p>
          <a:p>
            <a:r>
              <a:rPr lang="en-US" dirty="0"/>
              <a:t>[CLICK] However, one can customize the rewards in silicon via simple configuration registers to specify a </a:t>
            </a:r>
            <a:r>
              <a:rPr lang="en-US" dirty="0" err="1"/>
              <a:t>dfferent</a:t>
            </a:r>
            <a:r>
              <a:rPr lang="en-US" dirty="0"/>
              <a:t> objective for Pythia for extracting higher performance benefits in target workload suites.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1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Now, let’s take a concrete example of reward values and how they specify the objectives for Pythia.</a:t>
            </a:r>
          </a:p>
          <a:p>
            <a:endParaRPr lang="en-US" dirty="0"/>
          </a:p>
          <a:p>
            <a:r>
              <a:rPr lang="en-US" dirty="0"/>
              <a:t>[CLICK] These are the reward level values in basic Pythia configuration.</a:t>
            </a:r>
          </a:p>
          <a:p>
            <a:endParaRPr lang="en-US" dirty="0"/>
          </a:p>
          <a:p>
            <a:r>
              <a:rPr lang="en-US" dirty="0"/>
              <a:t>Pythia sets three key objectives for prefetching by this reward configuration.</a:t>
            </a:r>
          </a:p>
          <a:p>
            <a:endParaRPr lang="en-US" dirty="0"/>
          </a:p>
          <a:p>
            <a:r>
              <a:rPr lang="en-US" dirty="0"/>
              <a:t>[CLICK] First, we provide much higher perks to Pythia for prefetching accurately, either timely or untimely. Thus, Pythia prefers to generate accurate prefetches.</a:t>
            </a:r>
          </a:p>
          <a:p>
            <a:endParaRPr lang="en-US" dirty="0"/>
          </a:p>
          <a:p>
            <a:r>
              <a:rPr lang="en-US" dirty="0"/>
              <a:t>[CLICK] Second, in case of low memory bandwidth usage, Pythia has higher perks in no prefetching, rather that prefetching inaccurately.</a:t>
            </a:r>
          </a:p>
          <a:p>
            <a:r>
              <a:rPr lang="en-US" dirty="0"/>
              <a:t>Thus, if the memory bandwidth usage is low, Pythia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[CLICK] Third, in case of high memory bandwidth usage, Pythia has much higher perks in no prefetching than prefetching accurately.</a:t>
            </a:r>
          </a:p>
          <a:p>
            <a:r>
              <a:rPr lang="en-US" dirty="0"/>
              <a:t>Thus, if the memory bandwidth usage is low, Pythia strongly prefers not to prefetch, rather than prefetching inaccurately.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[] Let’s take a look at a reward values to steer Pythia to generate accurate prefetches and make fine-tuned decisions based on b/w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82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1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7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Pythia consists of two key components:</a:t>
            </a:r>
          </a:p>
          <a:p>
            <a:endParaRPr lang="en-US" dirty="0"/>
          </a:p>
          <a:p>
            <a:r>
              <a:rPr lang="en-US" dirty="0"/>
              <a:t>[CLICK] Q-value store, which is responsible for …</a:t>
            </a:r>
          </a:p>
          <a:p>
            <a:endParaRPr lang="en-US" dirty="0"/>
          </a:p>
          <a:p>
            <a:r>
              <a:rPr lang="en-US" dirty="0"/>
              <a:t>[CLICK] Evaluation queue, which is a first-in-first-out queue that stores the recently taken action. </a:t>
            </a:r>
          </a:p>
          <a:p>
            <a:r>
              <a:rPr lang="en-US" dirty="0"/>
              <a:t>As Pythia cannot always immediately assign a reward to a taken action </a:t>
            </a:r>
          </a:p>
          <a:p>
            <a:r>
              <a:rPr lang="en-US" dirty="0"/>
              <a:t>because the usefulness of the corresponding prefetch request is known, Pythia stores the action</a:t>
            </a:r>
          </a:p>
          <a:p>
            <a:r>
              <a:rPr lang="en-US" dirty="0"/>
              <a:t>in evaluation queue to properly assign rewards to them.</a:t>
            </a:r>
          </a:p>
          <a:p>
            <a:endParaRPr lang="en-US" dirty="0"/>
          </a:p>
          <a:p>
            <a:r>
              <a:rPr lang="en-US" dirty="0"/>
              <a:t>[CLICK] For every demand request, Pythia first checks EQ with </a:t>
            </a:r>
            <a:r>
              <a:rPr lang="en-US" dirty="0" err="1"/>
              <a:t>deamdned</a:t>
            </a:r>
            <a:r>
              <a:rPr lang="en-US" dirty="0"/>
              <a:t> address. If a matching entry is found in EQ, it means the corresponding action in EQ entry has generated a useful prefetch, and Pythia assigns a reward accordingly.</a:t>
            </a:r>
          </a:p>
          <a:p>
            <a:r>
              <a:rPr lang="en-US" dirty="0"/>
              <a:t>[CLICK] Then Pythia extracts features from the attributes of the demand request to create the state-vector and uses the state-vector to lookup </a:t>
            </a:r>
            <a:r>
              <a:rPr lang="en-US" dirty="0" err="1"/>
              <a:t>QVStore</a:t>
            </a:r>
            <a:r>
              <a:rPr lang="en-US" dirty="0"/>
              <a:t> [CLICK]</a:t>
            </a:r>
          </a:p>
          <a:p>
            <a:r>
              <a:rPr lang="en-US" dirty="0"/>
              <a:t>[CLICK] For the given state-vector, Pythia finds the action that has the highest Q-value and generates prefetch request accordingly to the memory hierarchy [CLICK]</a:t>
            </a:r>
          </a:p>
          <a:p>
            <a:r>
              <a:rPr lang="en-US" dirty="0"/>
              <a:t>[CLICK] Next, Pythia inserts the action in the EQ along with the state-action pair.</a:t>
            </a:r>
          </a:p>
          <a:p>
            <a:r>
              <a:rPr lang="en-US" dirty="0"/>
              <a:t>[CLICK] Pythia uses the reward stored in the evicted EQ entry to update the </a:t>
            </a:r>
            <a:r>
              <a:rPr lang="en-US" dirty="0" err="1"/>
              <a:t>QVStore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42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45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297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Pythia’s performance benefits comes at a modest cost of 25.5KB of metadata storge, which is invested only in simple storage, without any need to complex structures.</a:t>
            </a:r>
          </a:p>
          <a:p>
            <a:endParaRPr lang="en-US" dirty="0"/>
          </a:p>
          <a:p>
            <a:r>
              <a:rPr lang="en-US" dirty="0"/>
              <a:t>[CLICK] We also model a fully-functionally-accurate Pythia with its full complexity in Chisel and show that, Pythia incurs </a:t>
            </a:r>
          </a:p>
          <a:p>
            <a:endParaRPr lang="en-US" dirty="0"/>
          </a:p>
          <a:p>
            <a:r>
              <a:rPr lang="en-US" dirty="0"/>
              <a:t>[CLICK] a modest area overhead of 1.03%</a:t>
            </a:r>
          </a:p>
          <a:p>
            <a:endParaRPr lang="en-US" dirty="0"/>
          </a:p>
          <a:p>
            <a:r>
              <a:rPr lang="en-US" dirty="0"/>
              <a:t>[CLICK] a power overhead of half-a-percent</a:t>
            </a:r>
          </a:p>
          <a:p>
            <a:endParaRPr lang="en-US" dirty="0"/>
          </a:p>
          <a:p>
            <a:r>
              <a:rPr lang="en-US" dirty="0"/>
              <a:t>[CLICK] while simultaneously satisfying the prediction latency at L2 cache frequency</a:t>
            </a:r>
          </a:p>
          <a:p>
            <a:endParaRPr lang="en-US" dirty="0"/>
          </a:p>
          <a:p>
            <a:r>
              <a:rPr lang="en-US" dirty="0"/>
              <a:t>Of a desktop-class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5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4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75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07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problem that we are trying to address in this work is stemming from Off-chip load request</a:t>
            </a:r>
          </a:p>
          <a:p>
            <a:r>
              <a:rPr lang="en-US" dirty="0"/>
              <a:t>[CLICK] As we know, these off-chip load requests often stall…,</a:t>
            </a:r>
          </a:p>
          <a:p>
            <a:r>
              <a:rPr lang="en-US" dirty="0"/>
              <a:t>[CLICK] which severely limits the performance of a core.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504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Architects have primarily relied on two key techniques to reduce latency of such loads:</a:t>
            </a:r>
          </a:p>
          <a:p>
            <a:r>
              <a:rPr lang="en-US" dirty="0"/>
              <a:t>[CLICK] By employing sophisticated data prefetchers</a:t>
            </a:r>
          </a:p>
          <a:p>
            <a:r>
              <a:rPr lang="en-US" dirty="0"/>
              <a:t>[CLICK] And Increasing size of the on-chip cache 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72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show that prior prefetchers successfully prefetch a significant fraction of the off-chip load requests.</a:t>
            </a:r>
          </a:p>
          <a:p>
            <a:r>
              <a:rPr lang="en-US" dirty="0"/>
              <a:t>[CLICK] However, nearly 50% of the off-chip loads in a system without any prefetcher are still going off-chip even in presence of a state-of-the-art prefetcher</a:t>
            </a:r>
          </a:p>
          <a:p>
            <a:r>
              <a:rPr lang="en-US" dirty="0"/>
              <a:t>[CLICK] And 70% of these off-chip loads even block the ROB.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28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focus on the off-chip loads that are still going to the main memory even in presence of a state-of-the-art prefetcher,</a:t>
            </a:r>
          </a:p>
          <a:p>
            <a:r>
              <a:rPr lang="en-US" dirty="0"/>
              <a:t>We observe that the on-chip cache access latency…</a:t>
            </a:r>
          </a:p>
          <a:p>
            <a:r>
              <a:rPr lang="en-US" dirty="0"/>
              <a:t>[CLICK] We show that nearly 40% of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60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cache hierarchy continue to grow in size and complexity, as noted by previous works,</a:t>
            </a:r>
          </a:p>
          <a:p>
            <a:r>
              <a:rPr lang="en-US" dirty="0"/>
              <a:t>As well as a trend that we see in recent processors,</a:t>
            </a:r>
          </a:p>
          <a:p>
            <a:r>
              <a:rPr lang="en-US" dirty="0"/>
              <a:t>This problem is only going to get exacerbated even more in future generation processors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41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alleviate this problem, the goal of our work is to improve…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6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Towards this we propose Hermes, which is based on two key ideas.</a:t>
            </a:r>
          </a:p>
          <a:p>
            <a:r>
              <a:rPr lang="en-US" dirty="0"/>
              <a:t>[CLICK] Hermes predicts which…</a:t>
            </a:r>
          </a:p>
          <a:p>
            <a:r>
              <a:rPr lang="en-US" dirty="0"/>
              <a:t>[CLICK] Hermes starts fetching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67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accurate off-chip prediction, </a:t>
            </a:r>
          </a:p>
          <a:p>
            <a:r>
              <a:rPr lang="en-US" dirty="0"/>
              <a:t>Hermes employs the first perceptron-based off-chip load predictor</a:t>
            </a:r>
          </a:p>
          <a:p>
            <a:r>
              <a:rPr lang="en-US" dirty="0"/>
              <a:t>[CLICK] that identifies loads …</a:t>
            </a:r>
          </a:p>
          <a:p>
            <a:r>
              <a:rPr lang="en-US" dirty="0"/>
              <a:t>[CLICK] by only learning from multiple…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55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analyze many prior prefetchers and observe three key shortcomings that significantly limits their performance.</a:t>
            </a:r>
          </a:p>
          <a:p>
            <a:endParaRPr lang="en-US" dirty="0"/>
          </a:p>
          <a:p>
            <a:r>
              <a:rPr lang="en-US" dirty="0"/>
              <a:t>[CLICK] First, they use mainly a single program context for prefetch prediction</a:t>
            </a:r>
          </a:p>
          <a:p>
            <a:r>
              <a:rPr lang="en-US" dirty="0"/>
              <a:t>[CLICK] Second, they lack system awareness</a:t>
            </a:r>
          </a:p>
          <a:p>
            <a:r>
              <a:rPr lang="en-US" dirty="0"/>
              <a:t>[CLICK] Third, they lack in-silicon customizability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91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give you a brief overview of Hermes.</a:t>
            </a:r>
          </a:p>
          <a:p>
            <a:r>
              <a:rPr lang="en-US" dirty="0"/>
              <a:t>This is how a traditional cache hierarchy looks like in today’s processor.</a:t>
            </a:r>
          </a:p>
          <a:p>
            <a:r>
              <a:rPr lang="en-US" dirty="0"/>
              <a:t>[CLICK] And this is how the memory latency timeline looks like for an off-chip load in the baseline system</a:t>
            </a:r>
          </a:p>
          <a:p>
            <a:r>
              <a:rPr lang="en-US" dirty="0"/>
              <a:t>[CLICK] If the ROB has a latency tolerance limit up till here, the processor stalls for the remaining 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42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Hermes employs an off-chip predictor named POPET.</a:t>
            </a:r>
          </a:p>
          <a:p>
            <a:r>
              <a:rPr lang="en-US" dirty="0"/>
              <a:t>[CLICK] For every load generated in the core, Hermes consults POPET to predict whether this load would go off-chip or not</a:t>
            </a:r>
          </a:p>
          <a:p>
            <a:r>
              <a:rPr lang="en-US" dirty="0"/>
              <a:t>[CLICK] If the load is predicted to go off-chip, Hermes waits for the address translation to finish, which happens in parallel with L1 cache access</a:t>
            </a:r>
          </a:p>
          <a:p>
            <a:r>
              <a:rPr lang="en-US" dirty="0"/>
              <a:t>[CLICK] And then issues a speculative memory request, which we call a Hermes request, </a:t>
            </a:r>
          </a:p>
          <a:p>
            <a:r>
              <a:rPr lang="en-US" dirty="0"/>
              <a:t>directly to the main memory controller to start fetching the data from the main memory,</a:t>
            </a:r>
          </a:p>
          <a:p>
            <a:r>
              <a:rPr lang="en-US" dirty="0"/>
              <a:t>While also concurrently accessing the cache hierarchy for such a load.</a:t>
            </a:r>
          </a:p>
          <a:p>
            <a:r>
              <a:rPr lang="en-US" dirty="0"/>
              <a:t>[CLICK] If the off-chip prediction is correct, the load would eventually miss the LLC and arrive at the memory controller</a:t>
            </a:r>
          </a:p>
          <a:p>
            <a:r>
              <a:rPr lang="en-US" dirty="0"/>
              <a:t>Where it will simply wait for the ongoing Hermes request to finish, thus hiding the entire cache access latency from its critical path.</a:t>
            </a:r>
          </a:p>
          <a:p>
            <a:r>
              <a:rPr lang="en-US" dirty="0"/>
              <a:t>Once the data returns from the main memory, Hermes returns the data to the core [CLICK], </a:t>
            </a:r>
          </a:p>
          <a:p>
            <a:r>
              <a:rPr lang="en-US" dirty="0"/>
              <a:t>Thus, saving the precious stall cycles induced by the off-chip load [CLICK], which in turn provides performance benefit.</a:t>
            </a:r>
          </a:p>
          <a:p>
            <a:r>
              <a:rPr lang="en-US" dirty="0"/>
              <a:t>[CLICK] Hermes trains POPET when the data finally returns to the core, closing the feedback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127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Now let’s discuss how to design this off-chip predictor.</a:t>
            </a:r>
          </a:p>
          <a:p>
            <a:r>
              <a:rPr lang="en-US" dirty="0"/>
              <a:t>So, there are multiple prior works that can be used either directly or with small modifications for off-chip load prediction.</a:t>
            </a:r>
          </a:p>
          <a:p>
            <a:r>
              <a:rPr lang="en-US" dirty="0"/>
              <a:t>These works can be broadly categorized into two classes.</a:t>
            </a:r>
          </a:p>
          <a:p>
            <a:r>
              <a:rPr lang="en-US" dirty="0"/>
              <a:t>[CLICK] History-based predictor introduced by HMP, uses a branch-predictor like hybrid predictor design </a:t>
            </a:r>
          </a:p>
          <a:p>
            <a:r>
              <a:rPr lang="en-US" dirty="0"/>
              <a:t>to identify which requests are going to miss L1 cache. </a:t>
            </a:r>
          </a:p>
          <a:p>
            <a:r>
              <a:rPr lang="en-US" dirty="0"/>
              <a:t>We can easily extend HMP’s design to predict loads that are going to miss the entire cache hierarchy.</a:t>
            </a:r>
          </a:p>
          <a:p>
            <a:r>
              <a:rPr lang="en-US" dirty="0"/>
              <a:t>[CLICK] Tracking-based methods, on the other hand, explicitly track cache contents </a:t>
            </a:r>
          </a:p>
          <a:p>
            <a:r>
              <a:rPr lang="en-US" dirty="0"/>
              <a:t>to predict which load requests are going to miss the cache hierarchy.</a:t>
            </a:r>
          </a:p>
          <a:p>
            <a:r>
              <a:rPr lang="en-US" dirty="0"/>
              <a:t>[CLICK] These tracking-based methods poses two key challenges…</a:t>
            </a:r>
          </a:p>
          <a:p>
            <a:r>
              <a:rPr lang="en-US" dirty="0"/>
              <a:t>[CLICK] First,…</a:t>
            </a:r>
          </a:p>
          <a:p>
            <a:r>
              <a:rPr lang="en-US" dirty="0"/>
              <a:t>[CLICK] Second,…</a:t>
            </a:r>
          </a:p>
          <a:p>
            <a:endParaRPr lang="en-US" dirty="0"/>
          </a:p>
          <a:p>
            <a:r>
              <a:rPr lang="en-US" dirty="0"/>
              <a:t>[CLICK] POPET takes a completely different approach to predict off-chip load requests by learning from program behavior.</a:t>
            </a:r>
          </a:p>
          <a:p>
            <a:r>
              <a:rPr lang="en-US" dirty="0"/>
              <a:t>[CLICK] It aims to correlate multiple different types of program features with off-chip load requests </a:t>
            </a:r>
          </a:p>
          <a:p>
            <a:r>
              <a:rPr lang="en-US" dirty="0"/>
              <a:t>to provide accurate predictions with much lower storage overhead and design complexity.</a:t>
            </a:r>
          </a:p>
          <a:p>
            <a:endParaRPr lang="en-US" dirty="0"/>
          </a:p>
          <a:p>
            <a:r>
              <a:rPr lang="en-US" dirty="0"/>
              <a:t>[CLICK] In our paper, we compare POPET against predictors inspired from these prior works and show that </a:t>
            </a:r>
          </a:p>
          <a:p>
            <a:r>
              <a:rPr lang="en-US" dirty="0"/>
              <a:t>[CLICK] POPET provides both higher accuracy and performance than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92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deep dive into our off-chip predictor design.</a:t>
            </a:r>
          </a:p>
          <a:p>
            <a:r>
              <a:rPr lang="en-US" dirty="0"/>
              <a:t>Our predictor, named as POPET, is designed using hashed-perceptron model.</a:t>
            </a:r>
          </a:p>
          <a:p>
            <a:r>
              <a:rPr lang="en-US" dirty="0"/>
              <a:t>[CLICK] where each feature has its own weight table</a:t>
            </a:r>
          </a:p>
          <a:p>
            <a:r>
              <a:rPr lang="en-US" dirty="0"/>
              <a:t>That stores the correlation between feature value and the off-chip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84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predicts using POPET using simple operations like table lookup, addition, and comparison.</a:t>
            </a:r>
          </a:p>
          <a:p>
            <a:r>
              <a:rPr lang="en-US" dirty="0"/>
              <a:t>Let me give you an example on how POPET’s prediction works.</a:t>
            </a:r>
          </a:p>
          <a:p>
            <a:r>
              <a:rPr lang="en-US" dirty="0"/>
              <a:t>POPET’s prediction works in three stages.</a:t>
            </a:r>
          </a:p>
          <a:p>
            <a:r>
              <a:rPr lang="en-US" dirty="0"/>
              <a:t>[CLICK] In the first stage, POPET extracts the features from the load request</a:t>
            </a:r>
          </a:p>
          <a:p>
            <a:r>
              <a:rPr lang="en-US" dirty="0"/>
              <a:t>[CLICK] In the second stage, each feature value is hashed and used as an index to retrieve the weights from each individual weight tables</a:t>
            </a:r>
          </a:p>
          <a:p>
            <a:r>
              <a:rPr lang="en-US" dirty="0"/>
              <a:t>[CLICK] In the third stage, the retrieved weights are accumulated and the cumulative weight is used to compute the activation function.</a:t>
            </a:r>
          </a:p>
          <a:p>
            <a:r>
              <a:rPr lang="en-US" dirty="0"/>
              <a:t>[CLICK] If the cumulative weight is higher than the activation threshold, POPET predicts that the load would go off-chip.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58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understand how to train POPET.</a:t>
            </a:r>
          </a:p>
          <a:p>
            <a:r>
              <a:rPr lang="en-US" dirty="0"/>
              <a:t>For this let’s assume the previous example where the load is predicted to go off-chip.</a:t>
            </a:r>
          </a:p>
          <a:p>
            <a:r>
              <a:rPr lang="en-US" dirty="0"/>
              <a:t>[CLICK] But in reality, the load didn’t go off-chip</a:t>
            </a:r>
          </a:p>
          <a:p>
            <a:r>
              <a:rPr lang="en-US" dirty="0"/>
              <a:t>[CLICK] this means the activation which have triggered before, shouldn’t have triggered</a:t>
            </a:r>
          </a:p>
          <a:p>
            <a:r>
              <a:rPr lang="en-US" dirty="0"/>
              <a:t>Which means, the cumulative weight should be lower than the activation threshold</a:t>
            </a:r>
          </a:p>
          <a:p>
            <a:r>
              <a:rPr lang="en-US" dirty="0"/>
              <a:t>[CLICK] Now to adjust the feature weights, POPET again indexes each weight table using the hashed feature values</a:t>
            </a:r>
          </a:p>
          <a:p>
            <a:r>
              <a:rPr lang="en-US" dirty="0"/>
              <a:t>[CLICK] And simply decrement each weight from the individual weight tables.</a:t>
            </a:r>
          </a:p>
          <a:p>
            <a:r>
              <a:rPr lang="en-US" dirty="0"/>
              <a:t>Thus, by using simple increment and decrement operations, POPET continuously learns from program behavior to accurately predict off-chip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69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evaluate Hermes.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75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Hermes using </a:t>
            </a:r>
            <a:r>
              <a:rPr lang="en-US" dirty="0" err="1"/>
              <a:t>ChampSim</a:t>
            </a:r>
            <a:r>
              <a:rPr lang="en-US" dirty="0"/>
              <a:t> simulator,</a:t>
            </a:r>
          </a:p>
          <a:p>
            <a:r>
              <a:rPr lang="en-US" dirty="0"/>
              <a:t>[CLICK] using a wide range of memory-intensive traces spanning across SPEC CPU, PARSEC, </a:t>
            </a:r>
            <a:r>
              <a:rPr lang="en-US" dirty="0" err="1"/>
              <a:t>Ligra</a:t>
            </a:r>
            <a:r>
              <a:rPr lang="en-US" dirty="0"/>
              <a:t>, and real-world applications</a:t>
            </a:r>
          </a:p>
          <a:p>
            <a:r>
              <a:rPr lang="en-US" dirty="0"/>
              <a:t>[CLICK] We compare Hermes with five LLC prefetchers</a:t>
            </a:r>
          </a:p>
          <a:p>
            <a:r>
              <a:rPr lang="en-US" dirty="0"/>
              <a:t>[CLICK] and two off-chip predictors extended from prior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013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analyze the single-core performance improvement.</a:t>
            </a:r>
          </a:p>
          <a:p>
            <a:r>
              <a:rPr lang="en-US" dirty="0"/>
              <a:t>[CLICK] This is how Hermes and a state-of-the-art prefetcher Pythia improves performance on top of a no-prefetching system.</a:t>
            </a:r>
          </a:p>
          <a:p>
            <a:r>
              <a:rPr lang="en-US" dirty="0"/>
              <a:t>[CLICK] The first takeaway is that Hermes alone provides nearly 50%...</a:t>
            </a:r>
          </a:p>
          <a:p>
            <a:r>
              <a:rPr lang="en-US" dirty="0"/>
              <a:t>[CLICK] Now if we combine Hermes with Pythia, that provides an additional 5.4% performance improvement on top of a strong baseline that has Pythia.</a:t>
            </a:r>
          </a:p>
          <a:p>
            <a:r>
              <a:rPr lang="en-US" dirty="0"/>
              <a:t>[CLICK] And finally, if we compare Hermes’s performance benefit with the Ideal Hermes that has an ideal off-chip predictor,</a:t>
            </a:r>
          </a:p>
          <a:p>
            <a:r>
              <a:rPr lang="en-US" dirty="0"/>
              <a:t>We see that Hermes provides nearly 90% performance benefit of the Ideal Hermes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88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performance improvement comes at a cost of increase in main memory requests.</a:t>
            </a:r>
          </a:p>
          <a:p>
            <a:r>
              <a:rPr lang="en-US" dirty="0"/>
              <a:t>This graph shows the increase in the main memory request over the no-prefetching system provided by the three configurations.</a:t>
            </a:r>
          </a:p>
          <a:p>
            <a:r>
              <a:rPr lang="en-US" dirty="0"/>
              <a:t>[CLICK] As we can see, Hermes increases the main memory requests by 5.5% on average on top of the no-prefetching system..</a:t>
            </a:r>
          </a:p>
          <a:p>
            <a:r>
              <a:rPr lang="en-US" dirty="0"/>
              <a:t>Whereas Pythia increases …</a:t>
            </a:r>
          </a:p>
          <a:p>
            <a:r>
              <a:rPr lang="en-US" dirty="0"/>
              <a:t>If we combine two together, then it increases the main memory request by an additional 5.9%.</a:t>
            </a:r>
          </a:p>
          <a:p>
            <a:r>
              <a:rPr lang="en-US" dirty="0"/>
              <a:t>[CLICK] Now, if we compare this increase in the main memory request with the performance improvement each of these configurations are providing,</a:t>
            </a:r>
          </a:p>
          <a:p>
            <a:r>
              <a:rPr lang="en-US" dirty="0"/>
              <a:t>We see that</a:t>
            </a:r>
          </a:p>
          <a:p>
            <a:r>
              <a:rPr lang="en-US" dirty="0"/>
              <a:t>[CLICK] For every 1% performance benefit, Pythia …</a:t>
            </a:r>
          </a:p>
          <a:p>
            <a:r>
              <a:rPr lang="en-US" dirty="0"/>
              <a:t>[CLICK] This basically shows that Hermes is much more bandwidth efficient than a traditional data prefetcher like Pythia.</a:t>
            </a:r>
          </a:p>
          <a:p>
            <a:r>
              <a:rPr lang="en-US" dirty="0"/>
              <a:t>And for this reason 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4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key shortcoming is that, all prior prefetcher lack in-silicon customizability.</a:t>
            </a:r>
          </a:p>
          <a:p>
            <a:r>
              <a:rPr lang="en-US" dirty="0"/>
              <a:t>These prefetchers statically selects the feature to exploit at design time and design a rigid hardware to specifically …</a:t>
            </a:r>
          </a:p>
          <a:p>
            <a:endParaRPr lang="en-US" dirty="0"/>
          </a:p>
          <a:p>
            <a:r>
              <a:rPr lang="en-US" dirty="0"/>
              <a:t>[CLICK] There is no way …</a:t>
            </a:r>
          </a:p>
          <a:p>
            <a:endParaRPr lang="en-US" dirty="0"/>
          </a:p>
          <a:p>
            <a:r>
              <a:rPr lang="en-US" dirty="0"/>
              <a:t>In order to exploit a new program feature, architects need to design a prefetcher from scratch …</a:t>
            </a:r>
          </a:p>
          <a:p>
            <a:endParaRPr lang="en-US" dirty="0"/>
          </a:p>
          <a:p>
            <a:r>
              <a:rPr lang="en-US" dirty="0"/>
              <a:t>[CLICK] and this cycle goes on for every new prefetcher. This wastes precious design time and human resource.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61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evaluate Pythia and Hermes over a wide range of memory bandwidth configurations, we see that,</a:t>
            </a:r>
          </a:p>
          <a:p>
            <a:r>
              <a:rPr lang="en-US" dirty="0"/>
              <a:t>[CLICK] In these extremely-bandwidth constrained configurations, which are in fact roughly modeling per-core main memory bandwidth of commercial processors,</a:t>
            </a:r>
          </a:p>
          <a:p>
            <a:r>
              <a:rPr lang="en-US" dirty="0"/>
              <a:t>Hermes even outperforms Pythia.</a:t>
            </a:r>
          </a:p>
          <a:p>
            <a:r>
              <a:rPr lang="en-US" dirty="0"/>
              <a:t>[CLICK] And if we combine both of them, the combination of Hermes and Pythia outperforms Pythia in every bandwidth configurations.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720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observations are not only true for Pythia.</a:t>
            </a:r>
          </a:p>
          <a:p>
            <a:r>
              <a:rPr lang="en-US" dirty="0"/>
              <a:t>We evaluate Hermes combined with multiple prior baseline state-of-the-art prefetchers and find that</a:t>
            </a:r>
          </a:p>
          <a:p>
            <a:r>
              <a:rPr lang="en-US" dirty="0"/>
              <a:t>Hermes consistently improves performance on top of a wide range of baseline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25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performance benefit comes at a </a:t>
            </a:r>
          </a:p>
          <a:p>
            <a:r>
              <a:rPr lang="en-US" dirty="0"/>
              <a:t>[CLICK] modest 4KB storage overhead per core and</a:t>
            </a:r>
          </a:p>
          <a:p>
            <a:r>
              <a:rPr lang="en-US" dirty="0"/>
              <a:t>[CLICK] 1.5% power overhead on top an Intel Alder Lake-like performance-core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97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520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advocates …</a:t>
            </a:r>
          </a:p>
          <a:p>
            <a:r>
              <a:rPr lang="en-US" dirty="0"/>
              <a:t>[CLICK] We show that off-chip load prediction…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545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why we open-source our artifact.</a:t>
            </a:r>
          </a:p>
          <a:p>
            <a:r>
              <a:rPr lang="en-US" dirty="0"/>
              <a:t>It can be freely downloaded from our GitHub repository.</a:t>
            </a:r>
          </a:p>
          <a:p>
            <a:r>
              <a:rPr lang="en-US" dirty="0"/>
              <a:t>In this artifact, [CLICK] you will get all the workload traces we have used to evaluate Hermes,</a:t>
            </a:r>
          </a:p>
          <a:p>
            <a:r>
              <a:rPr lang="en-US" dirty="0"/>
              <a:t>[CLICK] 13 types of data prefetchers proposed in the past and</a:t>
            </a:r>
          </a:p>
          <a:p>
            <a:r>
              <a:rPr lang="en-US" dirty="0"/>
              <a:t>[CLICK] 9 types of off-chip predictors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85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you want to impalement your own off-chip predictor, that’s also very easy.</a:t>
            </a:r>
          </a:p>
          <a:p>
            <a:r>
              <a:rPr lang="en-US" dirty="0"/>
              <a:t>All you have to do is to extend the </a:t>
            </a:r>
            <a:r>
              <a:rPr lang="en-US" dirty="0" err="1"/>
              <a:t>OffchipPred</a:t>
            </a:r>
            <a:r>
              <a:rPr lang="en-US" dirty="0"/>
              <a:t> base class…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01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define your own train() and predict() functions</a:t>
            </a:r>
          </a:p>
          <a:p>
            <a:r>
              <a:rPr lang="en-US" dirty="0"/>
              <a:t>[CLICK] the infrastructure will automatically provide statistics like precision and recall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097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hope that high-accuracy off-chip prediction can further enable a multitude of optimization possibilities, for example:</a:t>
            </a:r>
          </a:p>
          <a:p>
            <a:r>
              <a:rPr lang="en-US" dirty="0"/>
              <a:t>[CLICK] prioritizing loads … to improve performance and fairness in extreme core processors</a:t>
            </a:r>
          </a:p>
          <a:p>
            <a:r>
              <a:rPr lang="en-US" dirty="0"/>
              <a:t>[CLICK] better instruction scheduling for data dependent loads</a:t>
            </a:r>
          </a:p>
          <a:p>
            <a:r>
              <a:rPr lang="en-US" dirty="0"/>
              <a:t>[CLICK] and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5964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With that hope, I will conclude my talk.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 will be very happy to take any question from the audience.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9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our goal in this work is to … that 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5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5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5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briefly describe the basics of reinforcement learning.</a:t>
            </a:r>
          </a:p>
          <a:p>
            <a:endParaRPr lang="en-US" dirty="0"/>
          </a:p>
          <a:p>
            <a:r>
              <a:rPr lang="en-US" dirty="0"/>
              <a:t>Reinforcement learning, in its simplest form, is the ...</a:t>
            </a:r>
          </a:p>
          <a:p>
            <a:endParaRPr lang="en-US" dirty="0"/>
          </a:p>
          <a:p>
            <a:r>
              <a:rPr lang="en-US" dirty="0"/>
              <a:t>A RL system contains two components: [CLICK] the agent and the environment.</a:t>
            </a:r>
          </a:p>
          <a:p>
            <a:endParaRPr lang="en-US" dirty="0"/>
          </a:p>
          <a:p>
            <a:r>
              <a:rPr lang="en-US" dirty="0"/>
              <a:t>The agent observes the state of the environment in every timestep [CLICK], takes an action based on the state [CLICK], and receives a reward for that action [CLICK].</a:t>
            </a:r>
          </a:p>
          <a:p>
            <a:endParaRPr lang="en-US" dirty="0"/>
          </a:p>
          <a:p>
            <a:r>
              <a:rPr lang="en-US" dirty="0"/>
              <a:t>[CLICK] The agent stores …</a:t>
            </a:r>
          </a:p>
          <a:p>
            <a:r>
              <a:rPr lang="en-US" dirty="0"/>
              <a:t>Given a state, the agent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6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6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2332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First of all. Thank you very much for staying until this long.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348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First, I am going to start with an executive summary.</a:t>
            </a:r>
          </a:p>
          <a:p>
            <a:r>
              <a:rPr lang="en-US" sz="1600" dirty="0"/>
              <a:t>[CLICK]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Hybrid storage systems use multiple different storage devices to provide high and scalable storage capacity at high performance </a:t>
            </a:r>
            <a:endParaRPr lang="en-US" sz="1600" dirty="0"/>
          </a:p>
          <a:p>
            <a:r>
              <a:rPr lang="en-US" sz="1600" dirty="0"/>
              <a:t>[CLICK] We observe two key shortcomings in prior data placement techniques: </a:t>
            </a:r>
          </a:p>
          <a:p>
            <a:r>
              <a:rPr lang="en-US" sz="1600" dirty="0"/>
              <a:t>First, lack of adaptivity to workload changes and changes in device types and configurations</a:t>
            </a:r>
          </a:p>
          <a:p>
            <a:r>
              <a:rPr lang="en-US" sz="1600" dirty="0"/>
              <a:t>Second, they also lack extensibility to to more devices.</a:t>
            </a:r>
          </a:p>
          <a:p>
            <a:r>
              <a:rPr lang="en-US" sz="1600" dirty="0"/>
              <a:t>[CLICK] Our goal in this work is to design a data placement technique that provides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by 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continuously learning and adapting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the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 and underlying device characteristics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</a:t>
            </a:r>
            <a:r>
              <a:rPr lang="en-GB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extensibility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incorporate a wide range of hybrid storage configurations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  <a:p>
            <a:r>
              <a:rPr lang="en-US" sz="1600" dirty="0"/>
              <a:t>[CLICK] to this end we propose Sibyl,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an online reinforcement learning-based data placement in Hybrid storage systems  that: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both </a:t>
            </a:r>
            <a:r>
              <a:rPr lang="en" sz="1600" b="1" dirty="0">
                <a:solidFill>
                  <a:srgbClr val="3876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</a:t>
            </a:r>
          </a:p>
          <a:p>
            <a:pPr marL="536575" lvl="1" indent="-179388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" sz="1600" b="1" dirty="0">
                <a:solidFill>
                  <a:srgbClr val="54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</a:t>
            </a:r>
            <a:r>
              <a:rPr lang="en" sz="1600" b="1" dirty="0" err="1">
                <a:solidFill>
                  <a:srgbClr val="54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extensiblity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and also Provides </a:t>
            </a:r>
            <a:r>
              <a:rPr lang="en" sz="1600" b="1" dirty="0">
                <a:solidFill>
                  <a:srgbClr val="54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design and implementation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 requires only a small computation over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ad                                          </a:t>
            </a:r>
            <a:endParaRPr lang="en-US" sz="2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r>
              <a:rPr lang="en-US" sz="1600" dirty="0"/>
              <a:t>[CLICK] We extensively evaluate Sibyl on real systems using a wide range of workloads</a:t>
            </a:r>
          </a:p>
          <a:p>
            <a:r>
              <a:rPr lang="en-US" sz="1600" dirty="0"/>
              <a:t>We show that Sibyl outperforms prior state-of-the-art data placement </a:t>
            </a:r>
            <a:r>
              <a:rPr lang="en-US" sz="1600" dirty="0" err="1"/>
              <a:t>policeis</a:t>
            </a:r>
            <a:r>
              <a:rPr lang="en-US" sz="1600" dirty="0"/>
              <a:t> by 21.6% in dual-hybrid storage system and </a:t>
            </a:r>
            <a:r>
              <a:rPr lang="en-US" sz="1600" dirty="0" err="1"/>
              <a:t>upto</a:t>
            </a:r>
            <a:r>
              <a:rPr lang="en-US" sz="1600" dirty="0"/>
              <a:t> 48.2% on trihybrid system</a:t>
            </a:r>
          </a:p>
          <a:p>
            <a:endParaRPr lang="en-US" sz="1600" dirty="0"/>
          </a:p>
          <a:p>
            <a:r>
              <a:rPr lang="en-US" sz="1600" dirty="0"/>
              <a:t>Sibyl achieves 80% of the performance of an oracle policy that has a complete knowledge of future access patterns while incurring a very modest storage overhead of only 124.4 KiB</a:t>
            </a:r>
          </a:p>
          <a:p>
            <a:endParaRPr lang="en-US" sz="1600" dirty="0"/>
          </a:p>
          <a:p>
            <a:r>
              <a:rPr lang="en-US" sz="1600" dirty="0"/>
              <a:t>The code will be </a:t>
            </a:r>
            <a:r>
              <a:rPr lang="en-US" sz="1600" dirty="0" err="1"/>
              <a:t>opensourced</a:t>
            </a:r>
            <a:r>
              <a:rPr lang="en-US" sz="1600" dirty="0"/>
              <a:t> on our GitHub repository.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/CMU-SAFARI/Sibyl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097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3093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002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Pythia, we formulate prefetching as a reinforcement learning problem.</a:t>
            </a:r>
          </a:p>
          <a:p>
            <a:endParaRPr lang="en-US" dirty="0"/>
          </a:p>
          <a:p>
            <a:r>
              <a:rPr lang="en-US" dirty="0"/>
              <a:t>[CLICK] The prefetcher acts as the agent, while [CLICK] the processor and memory subsystem acts as the environment.</a:t>
            </a:r>
          </a:p>
          <a:p>
            <a:endParaRPr lang="en-US" dirty="0"/>
          </a:p>
          <a:p>
            <a:r>
              <a:rPr lang="en-US" dirty="0"/>
              <a:t>[CLICK] Pythia extracts the program features from every demand request and use it as a state information to take a prefetch action [CLICK]</a:t>
            </a:r>
          </a:p>
          <a:p>
            <a:endParaRPr lang="en-US" dirty="0"/>
          </a:p>
          <a:p>
            <a:r>
              <a:rPr lang="en-US" dirty="0"/>
              <a:t>[CLICK] For every prefetch action, Pythia receives a numerical reward that evaluates the usefulness of the prefetch request, while considering various system-level feedbacks.</a:t>
            </a:r>
          </a:p>
          <a:p>
            <a:endParaRPr lang="en-US" dirty="0"/>
          </a:p>
          <a:p>
            <a:r>
              <a:rPr lang="en-US" dirty="0"/>
              <a:t>Not let’s concretely define the state, action, and the reward for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694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207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5371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0559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8726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7949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346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94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3664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1276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0628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5067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821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5851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0699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7691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246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13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056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6102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2469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5251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14736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02657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7864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spc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51219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spc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24093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68549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85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9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2350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925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34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09430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A08EACC-8CBF-5A41-8FD1-0ADD9A6E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327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AFC4-B67F-BC48-882B-8F3B14641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0919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5ADE-6E00-1045-8F07-42D08E36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28150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0E1A-63D1-9042-BE64-E6D77CA2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7015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E9EA-6A87-A74E-8999-D522750AE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0980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19C08-DC79-A243-8132-5D81416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7997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06AB-FCA2-444B-B377-4DCE2DDA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4030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F9B4-FA90-5240-B648-E2D01A3C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98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DB1-BFE0-744A-994F-30B5CFD21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69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16A19-9990-D640-B1D8-2C318F01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9809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8FC-307F-634F-81A0-60FAC0836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0454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4884-23F1-204A-AF38-4A3015EE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3308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46716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5/20/25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147923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5/20/25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25905072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597321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737838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123887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1957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848257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573614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49545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21731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461716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26525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670185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374052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21709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34407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050761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15834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F54B49-A026-B881-1E47-3A25D283F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B6571078-45FA-4BA5-9BE9-4C6ADE012FE3}" type="slidenum">
              <a:rPr lang="en-CH" smtClean="0"/>
              <a:pPr/>
              <a:t>‹#›</a:t>
            </a:fld>
            <a:endParaRPr lang="en-CH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939" y="6569405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2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F54B49-A026-B881-1E47-3A25D283F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B6571078-45FA-4BA5-9BE9-4C6ADE012FE3}" type="slidenum">
              <a:rPr lang="en-CH" smtClean="0"/>
              <a:pPr/>
              <a:t>‹#›</a:t>
            </a:fld>
            <a:endParaRPr lang="en-CH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939" y="6569405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2993392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0968153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744BB-A849-E345-F48B-A3A794CB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FB310-F526-9C00-58CC-8595CB9A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04036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7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7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90" name="Google Shape;90;p1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97779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2"/>
          <p:cNvSpPr/>
          <p:nvPr/>
        </p:nvSpPr>
        <p:spPr>
          <a:xfrm>
            <a:off x="457200" y="1123950"/>
            <a:ext cx="8229600" cy="914400"/>
          </a:xfrm>
          <a:custGeom>
            <a:avLst/>
            <a:gdLst/>
            <a:ahLst/>
            <a:cxnLst/>
            <a:rect l="l" t="t" r="r" b="b"/>
            <a:pathLst>
              <a:path w="1000" h="1000" extrusionOk="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94" name="Google Shape;94;p182"/>
          <p:cNvCxnSpPr/>
          <p:nvPr/>
        </p:nvCxnSpPr>
        <p:spPr>
          <a:xfrm>
            <a:off x="457200" y="3371850"/>
            <a:ext cx="8229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82"/>
          <p:cNvCxnSpPr/>
          <p:nvPr/>
        </p:nvCxnSpPr>
        <p:spPr>
          <a:xfrm>
            <a:off x="8686800" y="2457450"/>
            <a:ext cx="0" cy="91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82"/>
          <p:cNvSpPr txBox="1">
            <a:spLocks noGrp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2"/>
          <p:cNvSpPr txBox="1">
            <a:spLocks noGrp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98" name="Google Shape;98;p182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9" name="Google Shape;99;p182"/>
          <p:cNvSpPr txBox="1">
            <a:spLocks noGrp="1"/>
          </p:cNvSpPr>
          <p:nvPr>
            <p:ph type="ftr" idx="11"/>
          </p:nvPr>
        </p:nvSpPr>
        <p:spPr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480376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08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2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607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2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42291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1pPr>
            <a:lvl2pPr marL="914400" lvl="1" indent="-320040" algn="l">
              <a:spcBef>
                <a:spcPts val="480"/>
              </a:spcBef>
              <a:spcAft>
                <a:spcPts val="0"/>
              </a:spcAft>
              <a:buSzPts val="1440"/>
              <a:buChar char="❑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9pPr>
          </a:lstStyle>
          <a:p>
            <a:endParaRPr/>
          </a:p>
        </p:txBody>
      </p:sp>
      <p:sp>
        <p:nvSpPr>
          <p:cNvPr id="109" name="Google Shape;109;p212"/>
          <p:cNvSpPr txBox="1">
            <a:spLocks noGrp="1"/>
          </p:cNvSpPr>
          <p:nvPr>
            <p:ph type="body" idx="2"/>
          </p:nvPr>
        </p:nvSpPr>
        <p:spPr>
          <a:xfrm>
            <a:off x="4610100" y="1371600"/>
            <a:ext cx="42291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1pPr>
            <a:lvl2pPr marL="914400" lvl="1" indent="-320040" algn="l">
              <a:spcBef>
                <a:spcPts val="480"/>
              </a:spcBef>
              <a:spcAft>
                <a:spcPts val="0"/>
              </a:spcAft>
              <a:buSzPts val="1440"/>
              <a:buChar char="❑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9pPr>
          </a:lstStyle>
          <a:p>
            <a:endParaRPr/>
          </a:p>
        </p:txBody>
      </p:sp>
      <p:sp>
        <p:nvSpPr>
          <p:cNvPr id="110" name="Google Shape;110;p2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993227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2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marL="914400" lvl="1" indent="-304800" algn="l">
              <a:spcBef>
                <a:spcPts val="400"/>
              </a:spcBef>
              <a:spcAft>
                <a:spcPts val="0"/>
              </a:spcAft>
              <a:buSzPts val="1200"/>
              <a:buChar char="❑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❑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9pPr>
          </a:lstStyle>
          <a:p>
            <a:endParaRPr/>
          </a:p>
        </p:txBody>
      </p:sp>
      <p:sp>
        <p:nvSpPr>
          <p:cNvPr id="116" name="Google Shape;116;p2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2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marL="914400" lvl="1" indent="-304800" algn="l">
              <a:spcBef>
                <a:spcPts val="400"/>
              </a:spcBef>
              <a:spcAft>
                <a:spcPts val="0"/>
              </a:spcAft>
              <a:buSzPts val="1200"/>
              <a:buChar char="❑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❑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9pPr>
          </a:lstStyle>
          <a:p>
            <a:endParaRPr/>
          </a:p>
        </p:txBody>
      </p:sp>
      <p:sp>
        <p:nvSpPr>
          <p:cNvPr id="118" name="Google Shape;118;p2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669337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4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850842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51912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■"/>
              <a:defRPr sz="3200"/>
            </a:lvl1pPr>
            <a:lvl2pPr marL="914400" lvl="1" indent="-335280" algn="l">
              <a:spcBef>
                <a:spcPts val="560"/>
              </a:spcBef>
              <a:spcAft>
                <a:spcPts val="0"/>
              </a:spcAft>
              <a:buSzPts val="1680"/>
              <a:buChar char="❑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❑"/>
              <a:defRPr sz="2000"/>
            </a:lvl4pPr>
            <a:lvl5pPr marL="2286000" lvl="4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5pPr>
            <a:lvl6pPr marL="2743200" lvl="5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6pPr>
            <a:lvl7pPr marL="3200400" lvl="6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7pPr>
            <a:lvl8pPr marL="3657600" lvl="7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8pPr>
            <a:lvl9pPr marL="4114800" lvl="8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9pPr>
          </a:lstStyle>
          <a:p>
            <a:endParaRPr/>
          </a:p>
        </p:txBody>
      </p:sp>
      <p:sp>
        <p:nvSpPr>
          <p:cNvPr id="130" name="Google Shape;130;p2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2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72496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4392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8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8"/>
          <p:cNvSpPr txBox="1">
            <a:spLocks noGrp="1"/>
          </p:cNvSpPr>
          <p:nvPr>
            <p:ph type="body" idx="1"/>
          </p:nvPr>
        </p:nvSpPr>
        <p:spPr>
          <a:xfrm rot="5400000">
            <a:off x="2095500" y="-495300"/>
            <a:ext cx="4876800" cy="86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142" name="Google Shape;142;p21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8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236031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9"/>
          <p:cNvSpPr txBox="1">
            <a:spLocks noGrp="1"/>
          </p:cNvSpPr>
          <p:nvPr>
            <p:ph type="title"/>
          </p:nvPr>
        </p:nvSpPr>
        <p:spPr>
          <a:xfrm rot="5400000">
            <a:off x="4714875" y="2124075"/>
            <a:ext cx="6096000" cy="215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9"/>
          <p:cNvSpPr txBox="1">
            <a:spLocks noGrp="1"/>
          </p:cNvSpPr>
          <p:nvPr>
            <p:ph type="body" idx="1"/>
          </p:nvPr>
        </p:nvSpPr>
        <p:spPr>
          <a:xfrm rot="5400000">
            <a:off x="333375" y="47625"/>
            <a:ext cx="6096000" cy="63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147" name="Google Shape;147;p2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6244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776565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6928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703620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898257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850416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748436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977010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385739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5441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128595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36994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91767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5149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84251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06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7057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32656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5022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0343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08773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1564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972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8300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51473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69173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2761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45545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98271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18147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187309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95835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30609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84587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6179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82144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6" charset="0"/>
              <a:cs typeface="Arial" pitchFamily="-106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C4547-E2B1-9B4F-845F-F274F3C623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51120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B4180-6920-9C42-9DA1-4829E043706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65361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30D3C-7D80-0940-9C38-883CA56758D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6139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9F32B-3CEF-984C-BBF2-963F764B366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52190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98-7376-D942-82A4-9987F9AC7C4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46233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E4D29-6AD3-F447-89DA-A4F13DC75D3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65725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A4055-98B6-5F49-80DA-F6F7DEF7F67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591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9ECD9-3D5F-7F4F-998D-56B78CDEA66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33078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5131-7DE5-1D4D-A3CF-3D0607171E1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62227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6F9A-1324-4947-8B68-D47C2744289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47504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D1EA7-F64C-644A-BE34-B5A402A870E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66284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C4A1C-A8E8-3C42-88AB-792537E5FFC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63061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charset="0"/>
              </a:defRPr>
            </a:lvl1pPr>
          </a:lstStyle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8EC85-8E27-6947-853D-098AE9A3DF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04834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8A9BF-27BD-E54A-B2B9-7514B3A3E4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46798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47DA4-E504-F143-9039-6C108E15DD2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904252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AB3B2-F127-8C4A-BE0E-3A479CC66CD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75324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918CF-EF33-1E44-803B-0EB48D9F03B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095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22A0E-DC56-1446-958F-4D646277318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93911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B9E55-B62E-314E-AF73-238A9A43090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64204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DD4D9-DAC0-5C49-99CA-08A3ED10634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3665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91A07-F6ED-4440-A5ED-0E2893CB057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63788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8CCE0-3E32-5E40-BD5B-6C88477CCDE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49489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7D0A5-D70F-574F-A554-1EEF6D8DE01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74334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6" charset="0"/>
              <a:cs typeface="Arial" pitchFamily="-106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08E3E-FD0F-944B-98DB-F0391CC9CF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49183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30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1C7A6-1A12-9941-AC8E-888EB46A5B1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42956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F1FA1-0AD3-F546-93DA-B4DF0D3F9A5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12864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F977-CD84-C547-B340-0CA7D45C0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9527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500AF3-3DD8-DC40-9A25-33BE05830F7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20029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1FAA5-A9B6-A94F-993C-DD0C910C2C6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84979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240F2-C9F1-8941-BE91-795E27CDB7C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36912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6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CB17-90BC-1A47-9622-8F2ACB45882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93124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1A2-188B-0940-86EB-983D03778A3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27890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535E8-E63E-0445-9609-9DCC8125E0C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05886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1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11" y="152401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21322-3807-BC44-8EA5-44C7AD0250F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65267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0CA2C-65A0-E04B-A48D-71EF9CD4873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94393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5" charset="0"/>
              <a:cs typeface="Arial" pitchFamily="-105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68297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2308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6F638-9311-044E-822F-DB90AF0533D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22816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8FC8E-6941-C74C-BC08-436BE2F5B5D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17507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13EA-86C8-7044-8F98-044F5E7301A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64315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B2717-EF8A-4F48-9475-0E5579379CA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53544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DDA7-F9BC-D143-BB10-4566D815D5F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6164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CDBC6-CC01-564B-8353-1EF7BD2EDA4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675196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88A4F-2F9B-8940-A946-705E7B7AAFF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79010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E8B17-B4D9-5340-8D3E-0FD2DBAED3D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58970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24509-A4B3-2C4F-9AD0-DD3550F7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93036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5D994-FDC0-964B-B4AE-94C64D4C496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88970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5" charset="0"/>
              <a:cs typeface="Arial" pitchFamily="-105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4164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8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47016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6F638-9311-044E-822F-DB90AF0533D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30699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8FC8E-6941-C74C-BC08-436BE2F5B5D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261296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13EA-86C8-7044-8F98-044F5E7301A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14461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B2717-EF8A-4F48-9475-0E5579379CA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50666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DDA7-F9BC-D143-BB10-4566D815D5F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66703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CDBC6-CC01-564B-8353-1EF7BD2EDA4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97800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88A4F-2F9B-8940-A946-705E7B7AAFF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70223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E8B17-B4D9-5340-8D3E-0FD2DBAED3D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93502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24509-A4B3-2C4F-9AD0-DD3550F7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28777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5D994-FDC0-964B-B4AE-94C64D4C496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15889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36908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280967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94858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987398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597940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921015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17722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3103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0368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73504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48193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3145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94967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93959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1034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4288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6494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030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9667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62318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40982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96178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455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6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image" Target="../media/image1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0.xml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12" Type="http://schemas.openxmlformats.org/officeDocument/2006/relationships/slideLayout" Target="../slideLayouts/slideLayout543.xml"/><Relationship Id="rId2" Type="http://schemas.openxmlformats.org/officeDocument/2006/relationships/slideLayout" Target="../slideLayouts/slideLayout533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image" Target="../media/image1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slideLayout" Target="../slideLayouts/slideLayout577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Relationship Id="rId14" Type="http://schemas.openxmlformats.org/officeDocument/2006/relationships/image" Target="../media/image1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slideLayout" Target="../slideLayouts/slideLayout611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6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9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5" Type="http://schemas.openxmlformats.org/officeDocument/2006/relationships/theme" Target="../theme/theme60.xml"/><Relationship Id="rId4" Type="http://schemas.openxmlformats.org/officeDocument/2006/relationships/slideLayout" Target="../slideLayouts/slideLayout65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5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5" Type="http://schemas.openxmlformats.org/officeDocument/2006/relationships/theme" Target="../theme/theme62.xml"/><Relationship Id="rId4" Type="http://schemas.openxmlformats.org/officeDocument/2006/relationships/slideLayout" Target="../slideLayouts/slideLayout666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9.xml"/><Relationship Id="rId2" Type="http://schemas.openxmlformats.org/officeDocument/2006/relationships/slideLayout" Target="../slideLayouts/slideLayout668.xml"/><Relationship Id="rId1" Type="http://schemas.openxmlformats.org/officeDocument/2006/relationships/slideLayout" Target="../slideLayouts/slideLayout667.xml"/><Relationship Id="rId5" Type="http://schemas.openxmlformats.org/officeDocument/2006/relationships/theme" Target="../theme/theme63.xml"/><Relationship Id="rId4" Type="http://schemas.openxmlformats.org/officeDocument/2006/relationships/slideLayout" Target="../slideLayouts/slideLayout670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4.xml"/><Relationship Id="rId2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82.xml"/><Relationship Id="rId6" Type="http://schemas.openxmlformats.org/officeDocument/2006/relationships/theme" Target="../theme/theme65.xml"/><Relationship Id="rId5" Type="http://schemas.openxmlformats.org/officeDocument/2006/relationships/slideLayout" Target="../slideLayouts/slideLayout686.xml"/><Relationship Id="rId4" Type="http://schemas.openxmlformats.org/officeDocument/2006/relationships/slideLayout" Target="../slideLayouts/slideLayout68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9.xml"/><Relationship Id="rId7" Type="http://schemas.openxmlformats.org/officeDocument/2006/relationships/slideLayout" Target="../slideLayouts/slideLayout693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688.xml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7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12.xml"/><Relationship Id="rId7" Type="http://schemas.openxmlformats.org/officeDocument/2006/relationships/slideLayout" Target="../slideLayouts/slideLayout716.xml"/><Relationship Id="rId12" Type="http://schemas.openxmlformats.org/officeDocument/2006/relationships/slideLayout" Target="../slideLayouts/slideLayout721.xml"/><Relationship Id="rId2" Type="http://schemas.openxmlformats.org/officeDocument/2006/relationships/slideLayout" Target="../slideLayouts/slideLayout711.xml"/><Relationship Id="rId1" Type="http://schemas.openxmlformats.org/officeDocument/2006/relationships/slideLayout" Target="../slideLayouts/slideLayout710.xml"/><Relationship Id="rId6" Type="http://schemas.openxmlformats.org/officeDocument/2006/relationships/slideLayout" Target="../slideLayouts/slideLayout715.xml"/><Relationship Id="rId11" Type="http://schemas.openxmlformats.org/officeDocument/2006/relationships/slideLayout" Target="../slideLayouts/slideLayout720.xml"/><Relationship Id="rId5" Type="http://schemas.openxmlformats.org/officeDocument/2006/relationships/slideLayout" Target="../slideLayouts/slideLayout714.xml"/><Relationship Id="rId10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713.xml"/><Relationship Id="rId9" Type="http://schemas.openxmlformats.org/officeDocument/2006/relationships/slideLayout" Target="../slideLayouts/slideLayout718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4.xml"/><Relationship Id="rId7" Type="http://schemas.openxmlformats.org/officeDocument/2006/relationships/slideLayout" Target="../slideLayouts/slideLayout728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23.xml"/><Relationship Id="rId1" Type="http://schemas.openxmlformats.org/officeDocument/2006/relationships/slideLayout" Target="../slideLayouts/slideLayout722.xml"/><Relationship Id="rId6" Type="http://schemas.openxmlformats.org/officeDocument/2006/relationships/slideLayout" Target="../slideLayouts/slideLayout727.xml"/><Relationship Id="rId11" Type="http://schemas.openxmlformats.org/officeDocument/2006/relationships/slideLayout" Target="../slideLayouts/slideLayout732.xml"/><Relationship Id="rId5" Type="http://schemas.openxmlformats.org/officeDocument/2006/relationships/slideLayout" Target="../slideLayouts/slideLayout726.xml"/><Relationship Id="rId10" Type="http://schemas.openxmlformats.org/officeDocument/2006/relationships/slideLayout" Target="../slideLayouts/slideLayout731.xml"/><Relationship Id="rId4" Type="http://schemas.openxmlformats.org/officeDocument/2006/relationships/slideLayout" Target="../slideLayouts/slideLayout725.xml"/><Relationship Id="rId9" Type="http://schemas.openxmlformats.org/officeDocument/2006/relationships/slideLayout" Target="../slideLayouts/slideLayout7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0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9.xml"/><Relationship Id="rId12" Type="http://schemas.openxmlformats.org/officeDocument/2006/relationships/slideLayout" Target="../slideLayouts/slideLayout744.xml"/><Relationship Id="rId2" Type="http://schemas.openxmlformats.org/officeDocument/2006/relationships/slideLayout" Target="../slideLayouts/slideLayout734.xml"/><Relationship Id="rId1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41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3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758.xml"/><Relationship Id="rId7" Type="http://schemas.openxmlformats.org/officeDocument/2006/relationships/slideLayout" Target="../slideLayouts/slideLayout762.xml"/><Relationship Id="rId12" Type="http://schemas.openxmlformats.org/officeDocument/2006/relationships/slideLayout" Target="../slideLayouts/slideLayout767.xml"/><Relationship Id="rId2" Type="http://schemas.openxmlformats.org/officeDocument/2006/relationships/slideLayout" Target="../slideLayouts/slideLayout757.xml"/><Relationship Id="rId1" Type="http://schemas.openxmlformats.org/officeDocument/2006/relationships/slideLayout" Target="../slideLayouts/slideLayout756.xml"/><Relationship Id="rId6" Type="http://schemas.openxmlformats.org/officeDocument/2006/relationships/slideLayout" Target="../slideLayouts/slideLayout761.xml"/><Relationship Id="rId11" Type="http://schemas.openxmlformats.org/officeDocument/2006/relationships/slideLayout" Target="../slideLayouts/slideLayout766.xml"/><Relationship Id="rId5" Type="http://schemas.openxmlformats.org/officeDocument/2006/relationships/slideLayout" Target="../slideLayouts/slideLayout760.xml"/><Relationship Id="rId10" Type="http://schemas.openxmlformats.org/officeDocument/2006/relationships/slideLayout" Target="../slideLayouts/slideLayout765.xml"/><Relationship Id="rId4" Type="http://schemas.openxmlformats.org/officeDocument/2006/relationships/slideLayout" Target="../slideLayouts/slideLayout759.xml"/><Relationship Id="rId9" Type="http://schemas.openxmlformats.org/officeDocument/2006/relationships/slideLayout" Target="../slideLayouts/slideLayout764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5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770.xml"/><Relationship Id="rId7" Type="http://schemas.openxmlformats.org/officeDocument/2006/relationships/slideLayout" Target="../slideLayouts/slideLayout774.xml"/><Relationship Id="rId12" Type="http://schemas.openxmlformats.org/officeDocument/2006/relationships/slideLayout" Target="../slideLayouts/slideLayout779.xml"/><Relationship Id="rId2" Type="http://schemas.openxmlformats.org/officeDocument/2006/relationships/slideLayout" Target="../slideLayouts/slideLayout769.xml"/><Relationship Id="rId1" Type="http://schemas.openxmlformats.org/officeDocument/2006/relationships/slideLayout" Target="../slideLayouts/slideLayout768.xml"/><Relationship Id="rId6" Type="http://schemas.openxmlformats.org/officeDocument/2006/relationships/slideLayout" Target="../slideLayouts/slideLayout773.xml"/><Relationship Id="rId11" Type="http://schemas.openxmlformats.org/officeDocument/2006/relationships/slideLayout" Target="../slideLayouts/slideLayout778.xml"/><Relationship Id="rId5" Type="http://schemas.openxmlformats.org/officeDocument/2006/relationships/slideLayout" Target="../slideLayouts/slideLayout772.xml"/><Relationship Id="rId10" Type="http://schemas.openxmlformats.org/officeDocument/2006/relationships/slideLayout" Target="../slideLayouts/slideLayout777.xml"/><Relationship Id="rId4" Type="http://schemas.openxmlformats.org/officeDocument/2006/relationships/slideLayout" Target="../slideLayouts/slideLayout771.xml"/><Relationship Id="rId9" Type="http://schemas.openxmlformats.org/officeDocument/2006/relationships/slideLayout" Target="../slideLayouts/slideLayout776.xml"/><Relationship Id="rId14" Type="http://schemas.openxmlformats.org/officeDocument/2006/relationships/image" Target="../media/image1.pn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7.xml"/><Relationship Id="rId13" Type="http://schemas.openxmlformats.org/officeDocument/2006/relationships/theme" Target="../theme/theme74.xml"/><Relationship Id="rId3" Type="http://schemas.openxmlformats.org/officeDocument/2006/relationships/slideLayout" Target="../slideLayouts/slideLayout782.xml"/><Relationship Id="rId7" Type="http://schemas.openxmlformats.org/officeDocument/2006/relationships/slideLayout" Target="../slideLayouts/slideLayout786.xml"/><Relationship Id="rId12" Type="http://schemas.openxmlformats.org/officeDocument/2006/relationships/slideLayout" Target="../slideLayouts/slideLayout791.xml"/><Relationship Id="rId2" Type="http://schemas.openxmlformats.org/officeDocument/2006/relationships/slideLayout" Target="../slideLayouts/slideLayout781.xml"/><Relationship Id="rId1" Type="http://schemas.openxmlformats.org/officeDocument/2006/relationships/slideLayout" Target="../slideLayouts/slideLayout780.xml"/><Relationship Id="rId6" Type="http://schemas.openxmlformats.org/officeDocument/2006/relationships/slideLayout" Target="../slideLayouts/slideLayout785.xml"/><Relationship Id="rId11" Type="http://schemas.openxmlformats.org/officeDocument/2006/relationships/slideLayout" Target="../slideLayouts/slideLayout790.xml"/><Relationship Id="rId5" Type="http://schemas.openxmlformats.org/officeDocument/2006/relationships/slideLayout" Target="../slideLayouts/slideLayout784.xml"/><Relationship Id="rId10" Type="http://schemas.openxmlformats.org/officeDocument/2006/relationships/slideLayout" Target="../slideLayouts/slideLayout789.xml"/><Relationship Id="rId4" Type="http://schemas.openxmlformats.org/officeDocument/2006/relationships/slideLayout" Target="../slideLayouts/slideLayout783.xml"/><Relationship Id="rId9" Type="http://schemas.openxmlformats.org/officeDocument/2006/relationships/slideLayout" Target="../slideLayouts/slideLayout788.xml"/><Relationship Id="rId14" Type="http://schemas.openxmlformats.org/officeDocument/2006/relationships/image" Target="../media/image1.png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4.xml"/><Relationship Id="rId7" Type="http://schemas.openxmlformats.org/officeDocument/2006/relationships/slideLayout" Target="../slideLayouts/slideLayout798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793.xml"/><Relationship Id="rId1" Type="http://schemas.openxmlformats.org/officeDocument/2006/relationships/slideLayout" Target="../slideLayouts/slideLayout792.xml"/><Relationship Id="rId6" Type="http://schemas.openxmlformats.org/officeDocument/2006/relationships/slideLayout" Target="../slideLayouts/slideLayout797.xml"/><Relationship Id="rId11" Type="http://schemas.openxmlformats.org/officeDocument/2006/relationships/slideLayout" Target="../slideLayouts/slideLayout802.xml"/><Relationship Id="rId5" Type="http://schemas.openxmlformats.org/officeDocument/2006/relationships/slideLayout" Target="../slideLayouts/slideLayout796.xml"/><Relationship Id="rId10" Type="http://schemas.openxmlformats.org/officeDocument/2006/relationships/slideLayout" Target="../slideLayouts/slideLayout801.xml"/><Relationship Id="rId4" Type="http://schemas.openxmlformats.org/officeDocument/2006/relationships/slideLayout" Target="../slideLayouts/slideLayout795.xml"/><Relationship Id="rId9" Type="http://schemas.openxmlformats.org/officeDocument/2006/relationships/slideLayout" Target="../slideLayouts/slideLayout800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0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805.xml"/><Relationship Id="rId7" Type="http://schemas.openxmlformats.org/officeDocument/2006/relationships/slideLayout" Target="../slideLayouts/slideLayout809.xml"/><Relationship Id="rId12" Type="http://schemas.openxmlformats.org/officeDocument/2006/relationships/slideLayout" Target="../slideLayouts/slideLayout814.xml"/><Relationship Id="rId2" Type="http://schemas.openxmlformats.org/officeDocument/2006/relationships/slideLayout" Target="../slideLayouts/slideLayout804.xml"/><Relationship Id="rId1" Type="http://schemas.openxmlformats.org/officeDocument/2006/relationships/slideLayout" Target="../slideLayouts/slideLayout803.xml"/><Relationship Id="rId6" Type="http://schemas.openxmlformats.org/officeDocument/2006/relationships/slideLayout" Target="../slideLayouts/slideLayout808.xml"/><Relationship Id="rId11" Type="http://schemas.openxmlformats.org/officeDocument/2006/relationships/slideLayout" Target="../slideLayouts/slideLayout813.xml"/><Relationship Id="rId5" Type="http://schemas.openxmlformats.org/officeDocument/2006/relationships/slideLayout" Target="../slideLayouts/slideLayout807.xml"/><Relationship Id="rId10" Type="http://schemas.openxmlformats.org/officeDocument/2006/relationships/slideLayout" Target="../slideLayouts/slideLayout812.xml"/><Relationship Id="rId4" Type="http://schemas.openxmlformats.org/officeDocument/2006/relationships/slideLayout" Target="../slideLayouts/slideLayout806.xml"/><Relationship Id="rId9" Type="http://schemas.openxmlformats.org/officeDocument/2006/relationships/slideLayout" Target="../slideLayouts/slideLayout8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2025. 5. 20.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5/20/25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2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17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0BC070B0-CA22-7745-8A7B-A53F4880160F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201734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1735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98" r:id="rId1"/>
    <p:sldLayoutId id="2147489999" r:id="rId2"/>
    <p:sldLayoutId id="2147490000" r:id="rId3"/>
    <p:sldLayoutId id="2147490001" r:id="rId4"/>
    <p:sldLayoutId id="2147490002" r:id="rId5"/>
    <p:sldLayoutId id="2147490003" r:id="rId6"/>
    <p:sldLayoutId id="2147490004" r:id="rId7"/>
    <p:sldLayoutId id="2147490005" r:id="rId8"/>
    <p:sldLayoutId id="2147490006" r:id="rId9"/>
    <p:sldLayoutId id="2147490007" r:id="rId10"/>
    <p:sldLayoutId id="2147490008" r:id="rId11"/>
    <p:sldLayoutId id="214749000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772-9A14-4310-AA97-ADA9BE0847FC}" type="datetimeFigureOut">
              <a:rPr lang="en-CH" smtClean="0"/>
              <a:t>5/20/25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85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4" r:id="rId1"/>
    <p:sldLayoutId id="2147490045" r:id="rId2"/>
    <p:sldLayoutId id="2147490046" r:id="rId3"/>
    <p:sldLayoutId id="214749004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361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9" r:id="rId1"/>
    <p:sldLayoutId id="2147490050" r:id="rId2"/>
    <p:sldLayoutId id="2147490051" r:id="rId3"/>
    <p:sldLayoutId id="2147490052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4" r:id="rId1"/>
    <p:sldLayoutId id="2147490055" r:id="rId2"/>
    <p:sldLayoutId id="2147490056" r:id="rId3"/>
    <p:sldLayoutId id="2147490057" r:id="rId4"/>
    <p:sldLayoutId id="2147490058" r:id="rId5"/>
    <p:sldLayoutId id="2147490059" r:id="rId6"/>
    <p:sldLayoutId id="2147490060" r:id="rId7"/>
    <p:sldLayoutId id="2147490061" r:id="rId8"/>
    <p:sldLayoutId id="2147490062" r:id="rId9"/>
    <p:sldLayoutId id="2147490063" r:id="rId10"/>
    <p:sldLayoutId id="21474900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420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6" r:id="rId1"/>
    <p:sldLayoutId id="2147490067" r:id="rId2"/>
    <p:sldLayoutId id="2147490068" r:id="rId3"/>
    <p:sldLayoutId id="2147490069" r:id="rId4"/>
    <p:sldLayoutId id="214749007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6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1" name="Google Shape;81;p176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2419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320"/>
              <a:buFont typeface="Noto Sans Symbols"/>
              <a:buChar char="❑"/>
              <a:defRPr sz="2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11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Google Shape;82;p17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3" name="Google Shape;83;p17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176"/>
          <p:cNvCxnSpPr/>
          <p:nvPr/>
        </p:nvCxnSpPr>
        <p:spPr>
          <a:xfrm>
            <a:off x="228600" y="6381328"/>
            <a:ext cx="8610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176"/>
          <p:cNvCxnSpPr/>
          <p:nvPr/>
        </p:nvCxnSpPr>
        <p:spPr>
          <a:xfrm>
            <a:off x="228600" y="914400"/>
            <a:ext cx="8610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" name="Google Shape;86;p176" descr="safari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9512" y="6453336"/>
            <a:ext cx="1080120" cy="312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00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072" r:id="rId1"/>
    <p:sldLayoutId id="2147490073" r:id="rId2"/>
    <p:sldLayoutId id="2147490074" r:id="rId3"/>
    <p:sldLayoutId id="2147490075" r:id="rId4"/>
    <p:sldLayoutId id="2147490076" r:id="rId5"/>
    <p:sldLayoutId id="2147490077" r:id="rId6"/>
    <p:sldLayoutId id="2147490078" r:id="rId7"/>
    <p:sldLayoutId id="2147490079" r:id="rId8"/>
    <p:sldLayoutId id="2147490080" r:id="rId9"/>
    <p:sldLayoutId id="2147490081" r:id="rId10"/>
    <p:sldLayoutId id="214749008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4" r:id="rId1"/>
    <p:sldLayoutId id="2147490085" r:id="rId2"/>
    <p:sldLayoutId id="2147490086" r:id="rId3"/>
    <p:sldLayoutId id="2147490087" r:id="rId4"/>
    <p:sldLayoutId id="2147490088" r:id="rId5"/>
    <p:sldLayoutId id="2147490089" r:id="rId6"/>
    <p:sldLayoutId id="2147490090" r:id="rId7"/>
    <p:sldLayoutId id="2147490091" r:id="rId8"/>
    <p:sldLayoutId id="2147490092" r:id="rId9"/>
    <p:sldLayoutId id="2147490093" r:id="rId10"/>
    <p:sldLayoutId id="2147490094" r:id="rId11"/>
    <p:sldLayoutId id="214749009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7" r:id="rId1"/>
    <p:sldLayoutId id="2147490098" r:id="rId2"/>
    <p:sldLayoutId id="2147490099" r:id="rId3"/>
    <p:sldLayoutId id="2147490100" r:id="rId4"/>
    <p:sldLayoutId id="2147490101" r:id="rId5"/>
    <p:sldLayoutId id="2147490102" r:id="rId6"/>
    <p:sldLayoutId id="2147490103" r:id="rId7"/>
    <p:sldLayoutId id="2147490104" r:id="rId8"/>
    <p:sldLayoutId id="2147490105" r:id="rId9"/>
    <p:sldLayoutId id="2147490106" r:id="rId10"/>
    <p:sldLayoutId id="2147490107" r:id="rId11"/>
    <p:sldLayoutId id="214749010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0" r:id="rId1"/>
    <p:sldLayoutId id="2147490111" r:id="rId2"/>
    <p:sldLayoutId id="2147490112" r:id="rId3"/>
    <p:sldLayoutId id="2147490113" r:id="rId4"/>
    <p:sldLayoutId id="2147490114" r:id="rId5"/>
    <p:sldLayoutId id="2147490115" r:id="rId6"/>
    <p:sldLayoutId id="2147490116" r:id="rId7"/>
    <p:sldLayoutId id="2147490117" r:id="rId8"/>
    <p:sldLayoutId id="2147490118" r:id="rId9"/>
    <p:sldLayoutId id="2147490119" r:id="rId10"/>
    <p:sldLayoutId id="214749012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E6346-468B-3E4F-8804-5358276127F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22" r:id="rId1"/>
    <p:sldLayoutId id="2147490123" r:id="rId2"/>
    <p:sldLayoutId id="2147490124" r:id="rId3"/>
    <p:sldLayoutId id="2147490125" r:id="rId4"/>
    <p:sldLayoutId id="2147490126" r:id="rId5"/>
    <p:sldLayoutId id="2147490127" r:id="rId6"/>
    <p:sldLayoutId id="2147490128" r:id="rId7"/>
    <p:sldLayoutId id="2147490129" r:id="rId8"/>
    <p:sldLayoutId id="2147490130" r:id="rId9"/>
    <p:sldLayoutId id="2147490131" r:id="rId10"/>
    <p:sldLayoutId id="2147490132" r:id="rId11"/>
    <p:sldLayoutId id="2147490133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+mn-ea"/>
              </a:defRPr>
            </a:lvl1pPr>
          </a:lstStyle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EE821-72E2-A347-B0FA-2945389F325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rPr>
              <a:pPr marL="0" marR="0" lvl="0" indent="0" algn="r" defTabSz="914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3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5" r:id="rId1"/>
    <p:sldLayoutId id="2147490136" r:id="rId2"/>
    <p:sldLayoutId id="2147490137" r:id="rId3"/>
    <p:sldLayoutId id="2147490138" r:id="rId4"/>
    <p:sldLayoutId id="2147490139" r:id="rId5"/>
    <p:sldLayoutId id="2147490140" r:id="rId6"/>
    <p:sldLayoutId id="2147490141" r:id="rId7"/>
    <p:sldLayoutId id="2147490142" r:id="rId8"/>
    <p:sldLayoutId id="2147490143" r:id="rId9"/>
    <p:sldLayoutId id="2147490144" r:id="rId10"/>
    <p:sldLayoutId id="2147490145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30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marL="0" marR="0" lvl="0" indent="0" algn="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5433-3AC9-7244-B186-4714F19C1D2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47" r:id="rId1"/>
    <p:sldLayoutId id="2147490148" r:id="rId2"/>
    <p:sldLayoutId id="2147490149" r:id="rId3"/>
    <p:sldLayoutId id="2147490150" r:id="rId4"/>
    <p:sldLayoutId id="2147490151" r:id="rId5"/>
    <p:sldLayoutId id="2147490152" r:id="rId6"/>
    <p:sldLayoutId id="2147490153" r:id="rId7"/>
    <p:sldLayoutId id="2147490154" r:id="rId8"/>
    <p:sldLayoutId id="2147490155" r:id="rId9"/>
    <p:sldLayoutId id="2147490156" r:id="rId10"/>
    <p:sldLayoutId id="2147490157" r:id="rId11"/>
    <p:sldLayoutId id="2147490158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46416-474E-184B-A5AD-7D0BC91A8C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60" r:id="rId1"/>
    <p:sldLayoutId id="2147490161" r:id="rId2"/>
    <p:sldLayoutId id="2147490162" r:id="rId3"/>
    <p:sldLayoutId id="2147490163" r:id="rId4"/>
    <p:sldLayoutId id="2147490164" r:id="rId5"/>
    <p:sldLayoutId id="2147490165" r:id="rId6"/>
    <p:sldLayoutId id="2147490166" r:id="rId7"/>
    <p:sldLayoutId id="2147490167" r:id="rId8"/>
    <p:sldLayoutId id="2147490168" r:id="rId9"/>
    <p:sldLayoutId id="2147490169" r:id="rId10"/>
    <p:sldLayoutId id="2147490170" r:id="rId11"/>
    <p:sldLayoutId id="214749017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30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marL="0" marR="0" lvl="0" indent="0" algn="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46416-474E-184B-A5AD-7D0BC91A8C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6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73" r:id="rId1"/>
    <p:sldLayoutId id="2147490174" r:id="rId2"/>
    <p:sldLayoutId id="2147490175" r:id="rId3"/>
    <p:sldLayoutId id="2147490176" r:id="rId4"/>
    <p:sldLayoutId id="2147490177" r:id="rId5"/>
    <p:sldLayoutId id="2147490178" r:id="rId6"/>
    <p:sldLayoutId id="2147490179" r:id="rId7"/>
    <p:sldLayoutId id="2147490180" r:id="rId8"/>
    <p:sldLayoutId id="2147490181" r:id="rId9"/>
    <p:sldLayoutId id="2147490182" r:id="rId10"/>
    <p:sldLayoutId id="2147490183" r:id="rId11"/>
    <p:sldLayoutId id="2147490184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86" r:id="rId1"/>
    <p:sldLayoutId id="2147490187" r:id="rId2"/>
    <p:sldLayoutId id="2147490188" r:id="rId3"/>
    <p:sldLayoutId id="2147490189" r:id="rId4"/>
    <p:sldLayoutId id="2147490190" r:id="rId5"/>
    <p:sldLayoutId id="2147490191" r:id="rId6"/>
    <p:sldLayoutId id="2147490192" r:id="rId7"/>
    <p:sldLayoutId id="2147490193" r:id="rId8"/>
    <p:sldLayoutId id="2147490194" r:id="rId9"/>
    <p:sldLayoutId id="2147490195" r:id="rId10"/>
    <p:sldLayoutId id="2147490196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9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98" r:id="rId1"/>
    <p:sldLayoutId id="2147490199" r:id="rId2"/>
    <p:sldLayoutId id="2147490200" r:id="rId3"/>
    <p:sldLayoutId id="2147490201" r:id="rId4"/>
    <p:sldLayoutId id="2147490202" r:id="rId5"/>
    <p:sldLayoutId id="2147490203" r:id="rId6"/>
    <p:sldLayoutId id="2147490204" r:id="rId7"/>
    <p:sldLayoutId id="2147490205" r:id="rId8"/>
    <p:sldLayoutId id="2147490206" r:id="rId9"/>
    <p:sldLayoutId id="2147490207" r:id="rId10"/>
    <p:sldLayoutId id="2147490208" r:id="rId11"/>
    <p:sldLayoutId id="214749020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8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8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rlmc_isca08.pdf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21.png"/><Relationship Id="rId4" Type="http://schemas.openxmlformats.org/officeDocument/2006/relationships/hyperlink" Target="http://isca2008.cs.princeton.edu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8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rlmc_isca08.pdf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23.png"/><Relationship Id="rId4" Type="http://schemas.openxmlformats.org/officeDocument/2006/relationships/hyperlink" Target="http://isca2008.cs.princeton.edu/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8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87.xml"/><Relationship Id="rId4" Type="http://schemas.openxmlformats.org/officeDocument/2006/relationships/image" Target="../media/image125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8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rlmc_isca08.pdf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2.png"/><Relationship Id="rId4" Type="http://schemas.openxmlformats.org/officeDocument/2006/relationships/hyperlink" Target="http://isca2008.cs.princeton.edu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0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abstract/document/6168945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26.jpg"/><Relationship Id="rId4" Type="http://schemas.openxmlformats.org/officeDocument/2006/relationships/hyperlink" Target="https://www.ece.lsu.edu/hpca-18/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86.xml"/><Relationship Id="rId4" Type="http://schemas.openxmlformats.org/officeDocument/2006/relationships/image" Target="../media/image1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ibyl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8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9.png"/><Relationship Id="rId5" Type="http://schemas.openxmlformats.org/officeDocument/2006/relationships/image" Target="../media/image128.jpg"/><Relationship Id="rId4" Type="http://schemas.microsoft.com/office/2007/relationships/hdphoto" Target="../media/hdphoto1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82.xml"/><Relationship Id="rId4" Type="http://schemas.openxmlformats.org/officeDocument/2006/relationships/image" Target="../media/image129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8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2.wdp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31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82.xml"/><Relationship Id="rId6" Type="http://schemas.microsoft.com/office/2007/relationships/hdphoto" Target="../media/hdphoto3.wdp"/><Relationship Id="rId5" Type="http://schemas.openxmlformats.org/officeDocument/2006/relationships/image" Target="../media/image127.png"/><Relationship Id="rId4" Type="http://schemas.openxmlformats.org/officeDocument/2006/relationships/image" Target="../media/image133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8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8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8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8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83.xml"/><Relationship Id="rId4" Type="http://schemas.openxmlformats.org/officeDocument/2006/relationships/image" Target="../media/image135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8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8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8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8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8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8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8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8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8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8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8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8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8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6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82.xml"/><Relationship Id="rId5" Type="http://schemas.openxmlformats.org/officeDocument/2006/relationships/image" Target="../media/image141.png"/><Relationship Id="rId4" Type="http://schemas.microsoft.com/office/2007/relationships/hdphoto" Target="../media/hdphoto4.wdp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microsoft.com/office/2007/relationships/hdphoto" Target="../media/hdphoto6.wdp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openxmlformats.org/officeDocument/2006/relationships/image" Target="../media/image128.jpg"/><Relationship Id="rId4" Type="http://schemas.microsoft.com/office/2007/relationships/hdphoto" Target="../media/hdphoto5.wdp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8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8.jpg"/><Relationship Id="rId5" Type="http://schemas.microsoft.com/office/2007/relationships/hdphoto" Target="../media/hdphoto7.wdp"/><Relationship Id="rId4" Type="http://schemas.openxmlformats.org/officeDocument/2006/relationships/image" Target="../media/image12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8.jpg"/><Relationship Id="rId5" Type="http://schemas.microsoft.com/office/2007/relationships/hdphoto" Target="../media/hdphoto8.wdp"/><Relationship Id="rId4" Type="http://schemas.openxmlformats.org/officeDocument/2006/relationships/image" Target="../media/image12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9.wdp"/><Relationship Id="rId4" Type="http://schemas.openxmlformats.org/officeDocument/2006/relationships/image" Target="../media/image12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10.wdp"/><Relationship Id="rId4" Type="http://schemas.openxmlformats.org/officeDocument/2006/relationships/image" Target="../media/image12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10.wdp"/><Relationship Id="rId4" Type="http://schemas.openxmlformats.org/officeDocument/2006/relationships/image" Target="../media/image12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11.wdp"/><Relationship Id="rId4" Type="http://schemas.openxmlformats.org/officeDocument/2006/relationships/image" Target="../media/image12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12.wdp"/><Relationship Id="rId4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32.jpeg"/><Relationship Id="rId5" Type="http://schemas.microsoft.com/office/2007/relationships/hdphoto" Target="../media/hdphoto13.wdp"/><Relationship Id="rId4" Type="http://schemas.openxmlformats.org/officeDocument/2006/relationships/image" Target="../media/image12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8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8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8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82.xml"/><Relationship Id="rId5" Type="http://schemas.openxmlformats.org/officeDocument/2006/relationships/hyperlink" Target="https://github.com/CMU-SAFARI/Sibyl" TargetMode="External"/><Relationship Id="rId4" Type="http://schemas.openxmlformats.org/officeDocument/2006/relationships/hyperlink" Target="https://arxiv.org/pdf/2205.07394.pdf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ibyl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8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3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qLrd-Uj0aU&amp;list=PL5Q2soXY2Zi9BJhenUq4JI5bwhAMpAp13&amp;pp=iAQB" TargetMode="External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_q4rm71DsY4&amp;list=PL5Q2soXY2Zi8vabcse1kL22DEcgMl2RAq" TargetMode="External"/><Relationship Id="rId2" Type="http://schemas.openxmlformats.org/officeDocument/2006/relationships/hyperlink" Target="https://safari.ethz.ch/projects_and_seminars/spring2023/doku.php?id=modern_ssds" TargetMode="External"/><Relationship Id="rId1" Type="http://schemas.openxmlformats.org/officeDocument/2006/relationships/slideLayout" Target="../slideLayouts/slideLayout699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4VTwOMmsnJY&amp;list=PL5Q2soXY2Zi_8qOM5Icpp8hB2SHtm4z57&amp;pp=iAQB" TargetMode="External"/><Relationship Id="rId10" Type="http://schemas.openxmlformats.org/officeDocument/2006/relationships/image" Target="../media/image149.png"/><Relationship Id="rId4" Type="http://schemas.openxmlformats.org/officeDocument/2006/relationships/hyperlink" Target="https://safari.ethz.ch/projects_and_seminars/fall2022/doku.php?id=modern_ssds" TargetMode="External"/><Relationship Id="rId9" Type="http://schemas.openxmlformats.org/officeDocument/2006/relationships/hyperlink" Target="https://www.youtube.com/onurmutlulectures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architecture/fall2020/doku.php?id=schedule" TargetMode="External"/><Relationship Id="rId7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safari.ethz.ch/architecture/fall2021/doku.php?id=schedule" TargetMode="External"/><Relationship Id="rId1" Type="http://schemas.openxmlformats.org/officeDocument/2006/relationships/slideLayout" Target="../slideLayouts/slideLayout711.xml"/><Relationship Id="rId6" Type="http://schemas.openxmlformats.org/officeDocument/2006/relationships/image" Target="../media/image150.png"/><Relationship Id="rId5" Type="http://schemas.openxmlformats.org/officeDocument/2006/relationships/hyperlink" Target="https://www.youtube.com/watch?v=c3mPdZA-Fmc&amp;list=PL5Q2soXY2Zi9xidyIgBxUz7xRPS-wisBN" TargetMode="External"/><Relationship Id="rId4" Type="http://schemas.openxmlformats.org/officeDocument/2006/relationships/hyperlink" Target="https://www.youtube.com/watch?v=4yfkM_5EFgo&amp;list=PL5Q2soXY2Zi-Mnk1PxjEIG32HAGILkTO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people.inf.ethz.ch/omutl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ampSim/ChampSim" TargetMode="External"/><Relationship Id="rId1" Type="http://schemas.openxmlformats.org/officeDocument/2006/relationships/slideLayout" Target="../slideLayouts/slideLayout6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3.xml"/><Relationship Id="rId4" Type="http://schemas.openxmlformats.org/officeDocument/2006/relationships/hyperlink" Target="https://www.chisel-lang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ithub.com/CMU-SAFARI/Pythia" TargetMode="External"/><Relationship Id="rId1" Type="http://schemas.openxmlformats.org/officeDocument/2006/relationships/slideLayout" Target="../slideLayouts/slideLayout663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6UMFRW3VFPo&amp;list=PL5Q2soXY2Zi--0LrXSQ9sST3N0k0bXp51&amp;index=8" TargetMode="External"/><Relationship Id="rId1" Type="http://schemas.openxmlformats.org/officeDocument/2006/relationships/slideLayout" Target="../slideLayouts/slideLayout54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6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PWWBtrL60dQ&amp;t=3609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0.xml"/><Relationship Id="rId6" Type="http://schemas.openxmlformats.org/officeDocument/2006/relationships/image" Target="../media/image50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20.tif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image" Target="../media/image12.png"/><Relationship Id="rId5" Type="http://schemas.openxmlformats.org/officeDocument/2006/relationships/hyperlink" Target="https://sites.coecis.cornell.edu/isca50retrospective/" TargetMode="External"/><Relationship Id="rId4" Type="http://schemas.openxmlformats.org/officeDocument/2006/relationships/hyperlink" Target="https://sites.coecis.cornell.edu/isca50retrospective/files/2023/06/Retrospective__RL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3.xml"/><Relationship Id="rId4" Type="http://schemas.openxmlformats.org/officeDocument/2006/relationships/chart" Target="../charts/char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4.xml"/><Relationship Id="rId4" Type="http://schemas.openxmlformats.org/officeDocument/2006/relationships/chart" Target="../charts/char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5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6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670.xml"/><Relationship Id="rId1" Type="http://schemas.openxmlformats.org/officeDocument/2006/relationships/tags" Target="../tags/tag6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80.jp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7.xml"/><Relationship Id="rId5" Type="http://schemas.openxmlformats.org/officeDocument/2006/relationships/image" Target="../media/image38.png"/><Relationship Id="rId4" Type="http://schemas.openxmlformats.org/officeDocument/2006/relationships/image" Target="../media/image8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82.emf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6.emf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84.png"/><Relationship Id="rId5" Type="http://schemas.openxmlformats.org/officeDocument/2006/relationships/image" Target="../media/image38.png"/><Relationship Id="rId4" Type="http://schemas.openxmlformats.org/officeDocument/2006/relationships/image" Target="../media/image82.emf"/><Relationship Id="rId9" Type="http://schemas.openxmlformats.org/officeDocument/2006/relationships/image" Target="../media/image75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6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7.xml"/><Relationship Id="rId4" Type="http://schemas.openxmlformats.org/officeDocument/2006/relationships/image" Target="../media/image8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9.00188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67.xml"/><Relationship Id="rId4" Type="http://schemas.openxmlformats.org/officeDocument/2006/relationships/image" Target="../media/image9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Hermes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103.jpg"/><Relationship Id="rId5" Type="http://schemas.openxmlformats.org/officeDocument/2006/relationships/image" Target="../media/image23.png"/><Relationship Id="rId10" Type="http://schemas.openxmlformats.org/officeDocument/2006/relationships/image" Target="../media/image102.jpg"/><Relationship Id="rId4" Type="http://schemas.openxmlformats.org/officeDocument/2006/relationships/image" Target="../media/image101.jpg"/><Relationship Id="rId9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9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1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PWWBtrL60dQ&amp;t=3609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70.xml"/><Relationship Id="rId6" Type="http://schemas.openxmlformats.org/officeDocument/2006/relationships/image" Target="../media/image50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20.tif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8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8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8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8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nix.org/events/sec07/" TargetMode="External"/><Relationship Id="rId2" Type="http://schemas.openxmlformats.org/officeDocument/2006/relationships/hyperlink" Target="http://users.ece.cmu.edu/~omutlu/pub/mph_usenix_security07.pdf" TargetMode="External"/><Relationship Id="rId1" Type="http://schemas.openxmlformats.org/officeDocument/2006/relationships/slideLayout" Target="../slideLayouts/slideLayout723.xml"/><Relationship Id="rId5" Type="http://schemas.openxmlformats.org/officeDocument/2006/relationships/image" Target="../media/image109.png"/><Relationship Id="rId4" Type="http://schemas.openxmlformats.org/officeDocument/2006/relationships/hyperlink" Target="http://users.ece.cmu.edu/~omutlu/pub/mutlu_usenix-security07_talk.ppt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40/" TargetMode="External"/><Relationship Id="rId2" Type="http://schemas.openxmlformats.org/officeDocument/2006/relationships/hyperlink" Target="http://users.ece.cmu.edu/~omutlu/pub/stfm_micro07.pdf" TargetMode="External"/><Relationship Id="rId1" Type="http://schemas.openxmlformats.org/officeDocument/2006/relationships/slideLayout" Target="../slideLayouts/slideLayout734.xml"/><Relationship Id="rId6" Type="http://schemas.openxmlformats.org/officeDocument/2006/relationships/image" Target="../media/image110.png"/><Relationship Id="rId5" Type="http://schemas.openxmlformats.org/officeDocument/2006/relationships/hyperlink" Target="http://users.ece.cmu.edu/~omutlu/pub/mutlu_micro07_talk.ppt" TargetMode="External"/><Relationship Id="rId4" Type="http://schemas.openxmlformats.org/officeDocument/2006/relationships/hyperlink" Target="http://users.ece.cmu.edu/~omutlu/pub/stfm_micro07-summary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ZZGDlsDAY" TargetMode="External"/><Relationship Id="rId3" Type="http://schemas.openxmlformats.org/officeDocument/2006/relationships/hyperlink" Target="http://www.date-conference.com/" TargetMode="External"/><Relationship Id="rId7" Type="http://schemas.openxmlformats.org/officeDocument/2006/relationships/hyperlink" Target="https://people.inf.ethz.ch/omutlu/pub/onur-IEDM-Tutorial-MemoryCentricComputingSystems-December-12-2020-FINAL.pdf" TargetMode="External"/><Relationship Id="rId2" Type="http://schemas.openxmlformats.org/officeDocument/2006/relationships/hyperlink" Target="https://people.inf.ethz.ch/omutlu/pub/intelligent-architectures-for-intelligent-computingsystems-invited_paper_DATE21.pdf" TargetMode="External"/><Relationship Id="rId1" Type="http://schemas.openxmlformats.org/officeDocument/2006/relationships/slideLayout" Target="../slideLayouts/slideLayout545.xml"/><Relationship Id="rId6" Type="http://schemas.openxmlformats.org/officeDocument/2006/relationships/hyperlink" Target="https://people.inf.ethz.ch/omutlu/pub/onur-IEDM-Tutorial-MemoryCentricComputingSystems-December-12-2020-FINAL.pptx" TargetMode="External"/><Relationship Id="rId5" Type="http://schemas.openxmlformats.org/officeDocument/2006/relationships/hyperlink" Target="https://people.inf.ethz.ch/omutlu/pub/onur-DATE-InvitedTalk-IntelligentArchitecturesForIntelligentComputingSystems-January-22-2021.pdf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people.inf.ethz.ch/omutlu/pub/onur-DATE-InvitedTalk-IntelligentArchitecturesForIntelligentComputingSystems-January-22-2021.pptx" TargetMode="External"/><Relationship Id="rId9" Type="http://schemas.openxmlformats.org/officeDocument/2006/relationships/hyperlink" Target="https://www.youtube.com/watch?v=H3sEaINPBOE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parbs_isca08.pdf" TargetMode="External"/><Relationship Id="rId1" Type="http://schemas.openxmlformats.org/officeDocument/2006/relationships/slideLayout" Target="../slideLayouts/slideLayout746.xml"/><Relationship Id="rId6" Type="http://schemas.openxmlformats.org/officeDocument/2006/relationships/image" Target="../media/image111.png"/><Relationship Id="rId5" Type="http://schemas.openxmlformats.org/officeDocument/2006/relationships/hyperlink" Target="http://users.ece.cmu.edu/~omutlu/pub/mutlu_isca08_talk.ppt" TargetMode="External"/><Relationship Id="rId4" Type="http://schemas.openxmlformats.org/officeDocument/2006/relationships/hyperlink" Target="http://users.ece.cmu.edu/~omutlu/pub/parbs_isca08-summary.pdf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4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su.edu/hpcl/hpca16.html" TargetMode="External"/><Relationship Id="rId2" Type="http://schemas.openxmlformats.org/officeDocument/2006/relationships/hyperlink" Target="http://users.ece.cmu.edu/~omutlu/pub/atlas_hpca10.pdf" TargetMode="External"/><Relationship Id="rId1" Type="http://schemas.openxmlformats.org/officeDocument/2006/relationships/slideLayout" Target="../slideLayouts/slideLayout757.xml"/><Relationship Id="rId5" Type="http://schemas.openxmlformats.org/officeDocument/2006/relationships/image" Target="../media/image113.png"/><Relationship Id="rId4" Type="http://schemas.openxmlformats.org/officeDocument/2006/relationships/hyperlink" Target="http://users.ece.cmu.edu/~omutlu/pub/kim_hpca10_talk.pptx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43/" TargetMode="External"/><Relationship Id="rId2" Type="http://schemas.openxmlformats.org/officeDocument/2006/relationships/hyperlink" Target="http://users.ece.cmu.edu/~omutlu/pub/tcm_micro10.pdf" TargetMode="External"/><Relationship Id="rId1" Type="http://schemas.openxmlformats.org/officeDocument/2006/relationships/slideLayout" Target="../slideLayouts/slideLayout757.xml"/><Relationship Id="rId6" Type="http://schemas.openxmlformats.org/officeDocument/2006/relationships/image" Target="../media/image114.png"/><Relationship Id="rId5" Type="http://schemas.openxmlformats.org/officeDocument/2006/relationships/hyperlink" Target="http://users.ece.cmu.edu/~omutlu/pub/kim_micro10_talk.pdf" TargetMode="External"/><Relationship Id="rId4" Type="http://schemas.openxmlformats.org/officeDocument/2006/relationships/hyperlink" Target="http://users.ece.cmu.edu/~omutlu/pub/kim_micro10_talk.pptx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://users.ece.cmu.edu/~omutlu/pub/bliss-memory-scheduler_iccd14.pdf" TargetMode="External"/><Relationship Id="rId1" Type="http://schemas.openxmlformats.org/officeDocument/2006/relationships/slideLayout" Target="../slideLayouts/slideLayout769.xml"/><Relationship Id="rId6" Type="http://schemas.openxmlformats.org/officeDocument/2006/relationships/image" Target="../media/image115.png"/><Relationship Id="rId5" Type="http://schemas.openxmlformats.org/officeDocument/2006/relationships/hyperlink" Target="http://users.ece.cmu.edu/~omutlu/pub/bliss_lavanya_iccd14-talk.pdf" TargetMode="External"/><Relationship Id="rId4" Type="http://schemas.openxmlformats.org/officeDocument/2006/relationships/hyperlink" Target="http://users.ece.cmu.edu/~omutlu/pub/bliss_lavanya_iccd14-talk.pptx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12.ittc.ku.edu/" TargetMode="External"/><Relationship Id="rId2" Type="http://schemas.openxmlformats.org/officeDocument/2006/relationships/hyperlink" Target="http://users.ece.cmu.edu/~omutlu/pub/staged-memory-scheduling_isca12.pdf" TargetMode="External"/><Relationship Id="rId1" Type="http://schemas.openxmlformats.org/officeDocument/2006/relationships/slideLayout" Target="../slideLayouts/slideLayout769.xml"/><Relationship Id="rId5" Type="http://schemas.openxmlformats.org/officeDocument/2006/relationships/image" Target="../media/image116.png"/><Relationship Id="rId4" Type="http://schemas.openxmlformats.org/officeDocument/2006/relationships/hyperlink" Target="http://users.ece.cmu.edu/~omutlu/pub/rachata_isca12_talk.pptx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http://taco.acm.org/" TargetMode="External"/><Relationship Id="rId7" Type="http://schemas.openxmlformats.org/officeDocument/2006/relationships/hyperlink" Target="https://github.com/CMU-SAFARI/HWASim" TargetMode="External"/><Relationship Id="rId2" Type="http://schemas.openxmlformats.org/officeDocument/2006/relationships/hyperlink" Target="https://users.ece.cmu.edu/~omutlu/pub/dash_deadline-aware-heterogeneous-memory-scheduler_taco16.pdf" TargetMode="External"/><Relationship Id="rId1" Type="http://schemas.openxmlformats.org/officeDocument/2006/relationships/slideLayout" Target="../slideLayouts/slideLayout769.xml"/><Relationship Id="rId6" Type="http://schemas.openxmlformats.org/officeDocument/2006/relationships/hyperlink" Target="https://users.ece.cmu.edu/~omutlu/pub/dash_deadline-aware-heterogeneous-memory-scheduler_usui_hipeac16-talk.pdf" TargetMode="External"/><Relationship Id="rId5" Type="http://schemas.openxmlformats.org/officeDocument/2006/relationships/hyperlink" Target="https://users.ece.cmu.edu/~omutlu/pub/dash_deadline-aware-heterogeneous-memory-scheduler_usui_hipeac16-talk.pptx" TargetMode="External"/><Relationship Id="rId4" Type="http://schemas.openxmlformats.org/officeDocument/2006/relationships/hyperlink" Target="https://www.hipeac.net/2016/prague/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ah.edu/~lizhang/HPCA19/" TargetMode="External"/><Relationship Id="rId2" Type="http://schemas.openxmlformats.org/officeDocument/2006/relationships/hyperlink" Target="http://users.ece.cmu.edu/~omutlu/pub/mise-predictable_memory_performance-hpca13.pdf" TargetMode="External"/><Relationship Id="rId1" Type="http://schemas.openxmlformats.org/officeDocument/2006/relationships/slideLayout" Target="../slideLayouts/slideLayout781.xml"/><Relationship Id="rId5" Type="http://schemas.openxmlformats.org/officeDocument/2006/relationships/image" Target="../media/image118.png"/><Relationship Id="rId4" Type="http://schemas.openxmlformats.org/officeDocument/2006/relationships/hyperlink" Target="http://users.ece.cmu.edu/~omutlu/pub/subramanian_hpca13_talk.pptx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users.ece.cmu.edu/~omutlu/pub/application-slowdown-model_lavanya_micro15-poster.pptx" TargetMode="External"/><Relationship Id="rId3" Type="http://schemas.openxmlformats.org/officeDocument/2006/relationships/hyperlink" Target="http://www.microarch.org/micro48/" TargetMode="External"/><Relationship Id="rId7" Type="http://schemas.openxmlformats.org/officeDocument/2006/relationships/hyperlink" Target="https://users.ece.cmu.edu/~omutlu/pub/application-slowdown-model_lavanya_micro15-lightning-talk.pdf" TargetMode="External"/><Relationship Id="rId2" Type="http://schemas.openxmlformats.org/officeDocument/2006/relationships/hyperlink" Target="https://users.ece.cmu.edu/~omutlu/pub/application-slowdown-model_micro15.pdf" TargetMode="External"/><Relationship Id="rId1" Type="http://schemas.openxmlformats.org/officeDocument/2006/relationships/slideLayout" Target="../slideLayouts/slideLayout781.xml"/><Relationship Id="rId6" Type="http://schemas.openxmlformats.org/officeDocument/2006/relationships/hyperlink" Target="https://users.ece.cmu.edu/~omutlu/pub/application-slowdown-model_lavanya_micro15-lightning-talk.pptx" TargetMode="External"/><Relationship Id="rId11" Type="http://schemas.openxmlformats.org/officeDocument/2006/relationships/image" Target="../media/image119.png"/><Relationship Id="rId5" Type="http://schemas.openxmlformats.org/officeDocument/2006/relationships/hyperlink" Target="https://users.ece.cmu.edu/~omutlu/pub/application-slowdown-model_lavanya_micro15-talk.pdf" TargetMode="External"/><Relationship Id="rId10" Type="http://schemas.openxmlformats.org/officeDocument/2006/relationships/hyperlink" Target="https://github.com/CMU-SAFARI/ASMSim" TargetMode="External"/><Relationship Id="rId4" Type="http://schemas.openxmlformats.org/officeDocument/2006/relationships/hyperlink" Target="https://users.ece.cmu.edu/~omutlu/pub/application-slowdown-model_lavanya_micro15-talk.pptx" TargetMode="External"/><Relationship Id="rId9" Type="http://schemas.openxmlformats.org/officeDocument/2006/relationships/hyperlink" Target="https://users.ece.cmu.edu/~omutlu/pub/application-slowdown-model_lavanya_micro15-poster.pdf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21 May 2025</a:t>
            </a:r>
          </a:p>
          <a:p>
            <a:r>
              <a:rPr lang="en-US" sz="2200" dirty="0"/>
              <a:t>Stanford AI-Boosted Chip Design Lecture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3060" y="1227584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6633"/>
                </a:solidFill>
              </a:rPr>
              <a:t>ML-Assisted Memory &amp; Storage Management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6024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dirty="0"/>
              <a:t>Memory Control is Getting More Complex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77767"/>
            <a:ext cx="8610600" cy="986115"/>
          </a:xfrm>
        </p:spPr>
        <p:txBody>
          <a:bodyPr/>
          <a:lstStyle/>
          <a:p>
            <a:r>
              <a:rPr lang="en-US" dirty="0"/>
              <a:t>Heterogeneous agents: CPUs, GPUs, and HWAs </a:t>
            </a:r>
          </a:p>
          <a:p>
            <a:r>
              <a:rPr lang="en-US" dirty="0"/>
              <a:t>Main memory interference between CPUs, GPUs, HWAs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125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6043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0538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49057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125" y="2241176"/>
            <a:ext cx="4473391" cy="37353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Shared Cache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3201" y="1268761"/>
            <a:ext cx="1026459" cy="13459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GPU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13495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HWA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7700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HWA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2125" y="3033059"/>
            <a:ext cx="7992034" cy="37352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DRAM and Hybrid Memory Controllers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0474" y="3788485"/>
            <a:ext cx="4681076" cy="37352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DRAM and Hybrid Memories</a:t>
            </a: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>
            <a:off x="1115355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031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0807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4599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10538" y="2614706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85818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267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951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78378" y="3406588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1148" y="5639516"/>
            <a:ext cx="746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Many goals, many constraints, many metrics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9512" y="2824344"/>
            <a:ext cx="8712968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77549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57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Reality and Dream</a:t>
            </a:r>
            <a:endParaRPr/>
          </a:p>
        </p:txBody>
      </p:sp>
      <p:sp>
        <p:nvSpPr>
          <p:cNvPr id="1607" name="Google Shape;1607;p57"/>
          <p:cNvSpPr txBox="1">
            <a:spLocks noGrp="1"/>
          </p:cNvSpPr>
          <p:nvPr>
            <p:ph type="body" idx="1"/>
          </p:nvPr>
        </p:nvSpPr>
        <p:spPr>
          <a:xfrm>
            <a:off x="228600" y="948690"/>
            <a:ext cx="8610600" cy="529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 dirty="0"/>
              <a:t>Reality: </a:t>
            </a:r>
            <a:r>
              <a:rPr lang="en-US" dirty="0">
                <a:solidFill>
                  <a:srgbClr val="FF0000"/>
                </a:solidFill>
              </a:rPr>
              <a:t>It is difficult to design a policy that maximizes performance</a:t>
            </a:r>
            <a:r>
              <a:rPr lang="en-US" dirty="0"/>
              <a:t>, QoS, energy-efficiency, … 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/>
              <a:t>Too many things to think about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/>
              <a:t>Continuously changing workload and system behavior</a:t>
            </a:r>
            <a:endParaRPr dirty="0"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indent="-342900">
              <a:spcBef>
                <a:spcPts val="480"/>
              </a:spcBef>
              <a:buSzPts val="1560"/>
            </a:pPr>
            <a:r>
              <a:rPr lang="en-US" dirty="0"/>
              <a:t>Dream: Wouldn’t it be nice if </a:t>
            </a:r>
            <a:r>
              <a:rPr lang="en-US" dirty="0">
                <a:solidFill>
                  <a:srgbClr val="0000FF"/>
                </a:solidFill>
              </a:rPr>
              <a:t>the DRAM controller automatically found a good scheduling policy on its own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608" name="Google Shape;1608;p5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101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A4200-7CAB-87B7-8823-71BDC39FD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80" y="2708920"/>
            <a:ext cx="31750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58"/>
          <p:cNvSpPr/>
          <p:nvPr/>
        </p:nvSpPr>
        <p:spPr>
          <a:xfrm>
            <a:off x="1273215" y="6454775"/>
            <a:ext cx="78358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Tahoma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Ipek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+, “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Self Optimizing Memory Controllers: A Reinforcement Learning Approach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,” ISCA 2008.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4" name="Google Shape;1614;p58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15" name="Google Shape;1615;p58"/>
          <p:cNvSpPr txBox="1">
            <a:spLocks noGrp="1"/>
          </p:cNvSpPr>
          <p:nvPr>
            <p:ph type="body" idx="1"/>
          </p:nvPr>
        </p:nvSpPr>
        <p:spPr>
          <a:xfrm>
            <a:off x="228599" y="996950"/>
            <a:ext cx="8880475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Problem: DRAM controllers are difficult to design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It is difficult for human designers to design a policy that can adapt itself very well to different workloads and different system conditions</a:t>
            </a:r>
            <a:endParaRPr/>
          </a:p>
          <a:p>
            <a:pPr marL="342900" lvl="0" indent="-252095" algn="l" rtl="0">
              <a:spcBef>
                <a:spcPts val="440"/>
              </a:spcBef>
              <a:spcAft>
                <a:spcPts val="0"/>
              </a:spcAft>
              <a:buSzPts val="1430"/>
              <a:buNone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Idea: </a:t>
            </a:r>
            <a:r>
              <a:rPr lang="en-US" sz="22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 memory controller that adapts its scheduling policy to workload behavior and system conditions using machine learning</a:t>
            </a: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lvl="0" indent="-252095" algn="l" rtl="0">
              <a:spcBef>
                <a:spcPts val="440"/>
              </a:spcBef>
              <a:spcAft>
                <a:spcPts val="0"/>
              </a:spcAft>
              <a:buSzPts val="1430"/>
              <a:buNone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Observation: </a:t>
            </a:r>
            <a:r>
              <a:rPr lang="en-US" sz="22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Reinforcement learning maps nicely to memory control.</a:t>
            </a:r>
            <a:endParaRPr/>
          </a:p>
          <a:p>
            <a:pPr marL="342900" lvl="0" indent="-252095" algn="l" rtl="0">
              <a:spcBef>
                <a:spcPts val="440"/>
              </a:spcBef>
              <a:spcAft>
                <a:spcPts val="0"/>
              </a:spcAft>
              <a:buSzPts val="1430"/>
              <a:buNone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Design: </a:t>
            </a:r>
            <a:r>
              <a:rPr lang="en-US" sz="22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Memory controller is a reinforcement learning agent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It dynamically and continuously learns and employs the best scheduling policy to maximize long-term performance.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59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21" name="Google Shape;1621;p59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Engin Ipek, </a:t>
            </a:r>
            <a:r>
              <a:rPr lang="en-US" u="sng">
                <a:latin typeface="Tahoma"/>
                <a:ea typeface="Tahoma"/>
                <a:cs typeface="Tahoma"/>
                <a:sym typeface="Tahoma"/>
              </a:rPr>
              <a:t>Onur Mutlu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 José F. Martínez, and Rich Caruana, </a:t>
            </a:r>
            <a:br>
              <a:rPr lang="en-US">
                <a:latin typeface="Tahoma"/>
                <a:ea typeface="Tahoma"/>
                <a:cs typeface="Tahoma"/>
                <a:sym typeface="Tahoma"/>
              </a:rPr>
            </a:br>
            <a:r>
              <a:rPr lang="en-US" b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"Self Optimizing Memory Controllers: A Reinforcement Learning Approach"</a:t>
            </a:r>
            <a:br>
              <a:rPr lang="en-US">
                <a:latin typeface="Tahoma"/>
                <a:ea typeface="Tahoma"/>
                <a:cs typeface="Tahoma"/>
                <a:sym typeface="Tahoma"/>
              </a:rPr>
            </a:br>
            <a:r>
              <a:rPr lang="en-US" i="1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US" i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35th International Symposium on Computer Architecture</a:t>
            </a:r>
            <a:r>
              <a:rPr lang="en-US" i="1">
                <a:latin typeface="Tahoma"/>
                <a:ea typeface="Tahoma"/>
                <a:cs typeface="Tahoma"/>
                <a:sym typeface="Tahoma"/>
              </a:rPr>
              <a:t> (</a:t>
            </a:r>
            <a:r>
              <a:rPr lang="en-US" b="1" i="1">
                <a:latin typeface="Tahoma"/>
                <a:ea typeface="Tahoma"/>
                <a:cs typeface="Tahoma"/>
                <a:sym typeface="Tahoma"/>
              </a:rPr>
              <a:t>ISCA</a:t>
            </a:r>
            <a:r>
              <a:rPr lang="en-US" i="1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 pages 39-50, Beijing, China, June 2008.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22" name="Google Shape;1622;p5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103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23" name="Google Shape;1623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1052513"/>
            <a:ext cx="8724900" cy="57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59"/>
          <p:cNvSpPr txBox="1"/>
          <p:nvPr/>
        </p:nvSpPr>
        <p:spPr>
          <a:xfrm>
            <a:off x="250825" y="3284538"/>
            <a:ext cx="85820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Tahoma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Goal: Learn to choose actions to maximize r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+ γr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+ γ</a:t>
            </a:r>
            <a:r>
              <a:rPr kumimoji="0" 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+ … ( 0 ≤ γ &lt; 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5" name="Google Shape;1625;p59"/>
          <p:cNvSpPr/>
          <p:nvPr/>
        </p:nvSpPr>
        <p:spPr>
          <a:xfrm>
            <a:off x="228600" y="3657600"/>
            <a:ext cx="8534400" cy="220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59"/>
          <p:cNvSpPr/>
          <p:nvPr/>
        </p:nvSpPr>
        <p:spPr>
          <a:xfrm>
            <a:off x="1828800" y="6302339"/>
            <a:ext cx="4953000" cy="32706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60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32" name="Google Shape;1632;p60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80745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Dynamically adapt the memory scheduling policy via interaction with the system at runtime 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Associate system states and actions (commands) with long term reward values: </a:t>
            </a: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each action at a given state leads to a learned reward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Schedule command with highest estimated long-term reward value </a:t>
            </a: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in each state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Continuously update reward values for </a:t>
            </a: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&lt;state, action&gt; pairs based on feedback from system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33" name="Google Shape;1633;p60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4" name="Google Shape;163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3860800"/>
            <a:ext cx="7334250" cy="262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61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40" name="Google Shape;1640;p61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170"/>
              <a:buChar char="■"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Engin Ipek, Onur Mutlu, José F. Martínez, and Rich Caruana, 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b="1" u="sng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US" sz="1800" i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35th International Symposium on Computer Architecture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 (</a:t>
            </a:r>
            <a:r>
              <a:rPr lang="en-US" sz="1800" b="1" i="1">
                <a:latin typeface="Tahoma"/>
                <a:ea typeface="Tahoma"/>
                <a:cs typeface="Tahoma"/>
                <a:sym typeface="Tahoma"/>
              </a:rPr>
              <a:t>ISCA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, pages 39-50, Beijing, China, June 2008.</a:t>
            </a:r>
            <a:endParaRPr/>
          </a:p>
          <a:p>
            <a:pPr marL="342900" lvl="0" indent="-268605" algn="l" rtl="0">
              <a:spcBef>
                <a:spcPts val="360"/>
              </a:spcBef>
              <a:spcAft>
                <a:spcPts val="0"/>
              </a:spcAft>
              <a:buSzPts val="1170"/>
              <a:buNone/>
            </a:pP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41" name="Google Shape;1641;p6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42" name="Google Shape;1642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88" y="2508250"/>
            <a:ext cx="8255000" cy="40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6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States, Actions, Rewards</a:t>
            </a:r>
            <a:endParaRPr/>
          </a:p>
        </p:txBody>
      </p:sp>
      <p:sp>
        <p:nvSpPr>
          <p:cNvPr id="1648" name="Google Shape;1648;p6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106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49" name="Google Shape;1649;p62"/>
          <p:cNvSpPr/>
          <p:nvPr/>
        </p:nvSpPr>
        <p:spPr>
          <a:xfrm>
            <a:off x="-107950" y="990600"/>
            <a:ext cx="27876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9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Reward function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+1 for scheduling Read and Write commands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0 at all other times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Goal is to maximize long-term       data bus utilization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2000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62"/>
          <p:cNvSpPr/>
          <p:nvPr/>
        </p:nvSpPr>
        <p:spPr>
          <a:xfrm>
            <a:off x="2771775" y="1125538"/>
            <a:ext cx="29527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9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State attributes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Number of reads, writes, and load misses in transaction queue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Number of pending writes and ROB heads waiting for referenced row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Request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 relative ROB order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2000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62"/>
          <p:cNvSpPr/>
          <p:nvPr/>
        </p:nvSpPr>
        <p:spPr>
          <a:xfrm>
            <a:off x="5724525" y="1233488"/>
            <a:ext cx="4189413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9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Write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Read - load miss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Read - store miss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Precharge - pending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Precharge - preemptive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NOP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2000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63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Performance Results</a:t>
            </a:r>
            <a:endParaRPr/>
          </a:p>
        </p:txBody>
      </p:sp>
      <p:sp>
        <p:nvSpPr>
          <p:cNvPr id="1657" name="Google Shape;1657;p6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107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58" name="Google Shape;16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" y="4567386"/>
            <a:ext cx="914400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13" y="1125538"/>
            <a:ext cx="9072562" cy="227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63"/>
          <p:cNvSpPr txBox="1"/>
          <p:nvPr/>
        </p:nvSpPr>
        <p:spPr>
          <a:xfrm>
            <a:off x="357949" y="3501008"/>
            <a:ext cx="834555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3000"/>
              <a:buFont typeface="Tahoma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Large, robust performance improvements </a:t>
            </a:r>
            <a:b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over many human-designed policies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64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 Optimizing DRAM Controllers</a:t>
            </a:r>
            <a:endParaRPr/>
          </a:p>
        </p:txBody>
      </p:sp>
      <p:sp>
        <p:nvSpPr>
          <p:cNvPr id="1666" name="Google Shape;1666;p64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9154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62" lvl="0" indent="0" algn="l" rtl="0">
              <a:spcBef>
                <a:spcPts val="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+ </a:t>
            </a:r>
            <a:r>
              <a:rPr lang="en-US">
                <a:solidFill>
                  <a:srgbClr val="0432FF"/>
                </a:solidFill>
              </a:rPr>
              <a:t>Continuous learning </a:t>
            </a:r>
            <a:r>
              <a:rPr lang="en-US"/>
              <a:t>in the presence of changing environment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+ </a:t>
            </a:r>
            <a:r>
              <a:rPr lang="en-US">
                <a:solidFill>
                  <a:srgbClr val="0432FF"/>
                </a:solidFill>
              </a:rPr>
              <a:t>Reduced designer burden </a:t>
            </a:r>
            <a:r>
              <a:rPr lang="en-US"/>
              <a:t>in finding a good scheduling policy. Designer specifies: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	1) What system variables might be useful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	2) What target to optimize, but not how to optimize it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-- How to specify </a:t>
            </a:r>
            <a:r>
              <a:rPr lang="en-US">
                <a:solidFill>
                  <a:srgbClr val="FF0000"/>
                </a:solidFill>
              </a:rPr>
              <a:t>different objectives</a:t>
            </a:r>
            <a:r>
              <a:rPr lang="en-US"/>
              <a:t>? (e.g., fairness, QoS, …)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-- </a:t>
            </a:r>
            <a:r>
              <a:rPr lang="en-US">
                <a:solidFill>
                  <a:srgbClr val="FF0000"/>
                </a:solidFill>
              </a:rPr>
              <a:t>Hardware complexity</a:t>
            </a:r>
            <a:r>
              <a:rPr lang="en-US"/>
              <a:t>?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-- </a:t>
            </a:r>
            <a:r>
              <a:rPr lang="en-US">
                <a:solidFill>
                  <a:srgbClr val="FF0000"/>
                </a:solidFill>
              </a:rPr>
              <a:t>Design </a:t>
            </a:r>
            <a:r>
              <a:rPr lang="en-US" b="1">
                <a:solidFill>
                  <a:srgbClr val="FF0000"/>
                </a:solidFill>
              </a:rPr>
              <a:t>mindset</a:t>
            </a:r>
            <a:r>
              <a:rPr lang="en-US">
                <a:solidFill>
                  <a:srgbClr val="FF0000"/>
                </a:solidFill>
              </a:rPr>
              <a:t> and flow</a:t>
            </a:r>
            <a:endParaRPr/>
          </a:p>
        </p:txBody>
      </p:sp>
      <p:sp>
        <p:nvSpPr>
          <p:cNvPr id="1667" name="Google Shape;1667;p6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108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5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Garamond"/>
                <a:ea typeface="Garamond"/>
                <a:cs typeface="Garamond"/>
                <a:sym typeface="Garamond"/>
              </a:rPr>
              <a:t>More on Self-Optimizing DRAM Controllers (I)</a:t>
            </a:r>
            <a:endParaRPr sz="3500" dirty="0"/>
          </a:p>
        </p:txBody>
      </p:sp>
      <p:sp>
        <p:nvSpPr>
          <p:cNvPr id="1673" name="Google Shape;1673;p65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170"/>
              <a:buChar char="■"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Engin Ipek, Onur Mutlu, José F. Martínez, and Rich Caruana, 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b="1" u="sng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US" sz="1800" i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35th International Symposium on Computer Architecture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 (</a:t>
            </a:r>
            <a:r>
              <a:rPr lang="en-US" sz="1800" b="1" i="1">
                <a:latin typeface="Tahoma"/>
                <a:ea typeface="Tahoma"/>
                <a:cs typeface="Tahoma"/>
                <a:sym typeface="Tahoma"/>
              </a:rPr>
              <a:t>ISCA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, pages 39-50, Beijing, China, June 2008.</a:t>
            </a:r>
            <a:endParaRPr/>
          </a:p>
          <a:p>
            <a:pPr marL="342900" lvl="0" indent="-268605" algn="l" rtl="0">
              <a:spcBef>
                <a:spcPts val="360"/>
              </a:spcBef>
              <a:spcAft>
                <a:spcPts val="0"/>
              </a:spcAft>
              <a:buSzPts val="1170"/>
              <a:buNone/>
            </a:pP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4" name="Google Shape;1674;p6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75" name="Google Shape;1675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771507"/>
            <a:ext cx="9144000" cy="1791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8D15D-9E4D-26D2-8D1D-6A98FAC7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B939F-1824-743D-E81D-BD22B7860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>
            <a:extLst>
              <a:ext uri="{FF2B5EF4-FFF2-40B4-BE49-F238E27FC236}">
                <a16:creationId xmlns:a16="http://schemas.microsoft.com/office/drawing/2014/main" id="{D6BF722F-B5F1-3363-5986-E3B009E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16632"/>
            <a:ext cx="8328925" cy="6246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C633C7-C264-28A0-35BB-B9C9848D18B7}"/>
              </a:ext>
            </a:extLst>
          </p:cNvPr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985225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5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Garamond"/>
                <a:ea typeface="Garamond"/>
                <a:cs typeface="Garamond"/>
                <a:sym typeface="Garamond"/>
              </a:rPr>
              <a:t>More on Self-Optimizing DRAM Controllers (II)</a:t>
            </a:r>
            <a:endParaRPr sz="3500" dirty="0"/>
          </a:p>
        </p:txBody>
      </p:sp>
      <p:sp>
        <p:nvSpPr>
          <p:cNvPr id="1673" name="Google Shape;1673;p65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Janani Mukundan and José F. Martinez </a:t>
            </a:r>
            <a:br>
              <a:rPr lang="en-US" sz="1800" dirty="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en-US" sz="1800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MORSE: Multi-Objective Reconfigurable Self-Optimizing Memory Scheduler</a:t>
            </a: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”</a:t>
            </a:r>
            <a:br>
              <a:rPr lang="en-US" sz="1800" dirty="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i="1" dirty="0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IN" sz="1800" i="1" dirty="0">
                <a:hlinkClick r:id="rId4"/>
              </a:rPr>
              <a:t>18th International Symposium on High Performance Computer Architecture</a:t>
            </a:r>
            <a:r>
              <a:rPr lang="en-IN" sz="1800" i="1" dirty="0"/>
              <a:t> </a:t>
            </a:r>
            <a:r>
              <a:rPr lang="en-US" sz="1800" i="1" dirty="0"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1800" b="1" i="1" dirty="0">
                <a:latin typeface="Tahoma"/>
                <a:ea typeface="Tahoma"/>
                <a:cs typeface="Tahoma"/>
                <a:sym typeface="Tahoma"/>
              </a:rPr>
              <a:t>HPCA</a:t>
            </a:r>
            <a:r>
              <a:rPr lang="en-US" sz="1800" i="1" dirty="0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, New Orleans, Louisiana, February 2012.</a:t>
            </a:r>
            <a:endParaRPr lang="en-US" dirty="0"/>
          </a:p>
          <a:p>
            <a:pPr marL="342900" lvl="0" indent="-268605" algn="l" rtl="0">
              <a:spcBef>
                <a:spcPts val="360"/>
              </a:spcBef>
              <a:spcAft>
                <a:spcPts val="0"/>
              </a:spcAft>
              <a:buSzPts val="1170"/>
              <a:buNone/>
            </a:pPr>
            <a:endParaRPr sz="1800" dirty="0"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4" name="Google Shape;1674;p6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110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39FC6-D4B7-C9A6-F0D0-2493C03B7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945916"/>
            <a:ext cx="7772400" cy="29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70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578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are critical to research</a:t>
            </a:r>
          </a:p>
          <a:p>
            <a:pPr marL="0" indent="0" algn="ctr">
              <a:buNone/>
            </a:pPr>
            <a:endParaRPr lang="en-US" sz="5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They will become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even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1058591894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pPr algn="ctr"/>
            <a:r>
              <a:rPr lang="en-US" sz="4200" b="1" dirty="0"/>
              <a:t>Sibyl: </a:t>
            </a:r>
            <a:r>
              <a:rPr lang="en-US" sz="4200" dirty="0"/>
              <a:t>Reinforcement Learning based</a:t>
            </a:r>
            <a:br>
              <a:rPr lang="en-US" sz="4200" dirty="0"/>
            </a:br>
            <a:r>
              <a:rPr lang="en-US" sz="4200" dirty="0"/>
              <a:t>Data Placement in Hybrid SSDs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32945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Self-Optimizing Hybrid SSD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3EE93-F20E-429E-2EC4-DA6DB0ED1BF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2761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1"/>
            <a:ext cx="9144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Sibyl</a:t>
            </a:r>
            <a:r>
              <a:rPr kumimoji="0" lang="en-GB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Adaptive and Extensible Data Placement in Hybrid Storage Systems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Online Reinforcement Learning</a:t>
            </a:r>
            <a:endParaRPr kumimoji="0" lang="en-US" sz="66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777455"/>
            <a:ext cx="84874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Gagandeep Singh, Rakesh Nadig, Jisung Park,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Nastaran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Hajinazar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David Novo,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Juan 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ómez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Luna, Sander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Stuijk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Henk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65" y="5956287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3355808" y="6026932"/>
            <a:ext cx="2190541" cy="415402"/>
          </a:xfrm>
          <a:prstGeom prst="rect">
            <a:avLst/>
          </a:prstGeom>
        </p:spPr>
      </p:pic>
      <p:grpSp>
        <p:nvGrpSpPr>
          <p:cNvPr id="13" name="Group 44">
            <a:extLst>
              <a:ext uri="{FF2B5EF4-FFF2-40B4-BE49-F238E27FC236}">
                <a16:creationId xmlns:a16="http://schemas.microsoft.com/office/drawing/2014/main" id="{5871F636-E439-3600-1527-C77454665BA5}"/>
              </a:ext>
            </a:extLst>
          </p:cNvPr>
          <p:cNvGrpSpPr>
            <a:grpSpLocks/>
          </p:cNvGrpSpPr>
          <p:nvPr/>
        </p:nvGrpSpPr>
        <p:grpSpPr bwMode="auto">
          <a:xfrm>
            <a:off x="6065199" y="5786811"/>
            <a:ext cx="3078801" cy="826618"/>
            <a:chOff x="11717338" y="360363"/>
            <a:chExt cx="8572500" cy="2338387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1A6BF8A0-9041-CDE3-B16A-282736D6AC3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1B428-63FC-6B0B-47C6-B584619775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55AA0A-A688-9B57-47DF-B617D281B0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71ECCD-BC4E-1DCC-3C63-FC50294323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1C7563B-2AF4-2E64-40BC-06BB5BC4C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CF24EA0-5764-2810-9A32-988926B52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A0CDB88-6763-50A5-8383-FED6B7CD99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8B25AE-7D35-38CA-C374-D5AE57D747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B04B5F7-DD58-CBAE-206E-1E7C4FCEFB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8B6F1F-5147-43ED-A04A-4058365B7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362EFB9-2D2E-0DD4-1FCB-DB5EF0FBA7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135DE5D-967A-14B2-26C6-8C2AAF3323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C9CCE49-B664-EB91-9240-0D0CC72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1CC3506-DDD0-AC5E-6559-7BE7C1E25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EBBD825-B301-8226-04AD-A0CC1E8DE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39D8B33-B57B-171B-4FB1-2354B0FECC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8654BE7-EFC1-A936-8E83-C0D88CBC81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8929911-A34D-AFF4-6F2A-0BA98B1F7C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BA565FE-C4EC-3D20-D7F3-576FEFB7FC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7947F3E-8E69-9CF5-8A0E-DC4148EB80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F4EE934-1D5E-4369-4CEB-C574790FD5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4B51FAD-155E-7205-80BC-19226FCA0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60C1B84-20DA-1F34-EF33-9E05A25A7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D602EF7-D07D-BC06-FEF3-C6A5199C0C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2B6EA73-2D1C-1264-8B9A-67DAD53150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EE61FB0-9AB9-BD08-ED33-9DCD0613F9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B55EBB-F49B-C5D4-139B-36F3C3496A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B8AB107-D80E-30AF-1D95-14661046AD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4015F6-A24C-380D-9107-1A08E74DAC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9D88C07-7B4A-DBDB-2F0F-4C71D2424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0CAEFE8-073F-A5D9-ED2B-779883A24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125E34-B458-061C-8226-DE22B5450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29EA2ED-47C1-201A-BF42-9372D13F87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E4F0126-9F28-574C-A362-B9967A6DE7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87F1B2E-5FD6-ACE6-6210-77D38EA7F2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B2E665C-930D-FD9E-3F71-0E90EAF35E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FB9F323-F7B0-A101-C4B9-C19125F84A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41BAAD-1235-9B82-7520-7C603516641F}"/>
              </a:ext>
            </a:extLst>
          </p:cNvPr>
          <p:cNvSpPr txBox="1">
            <a:spLocks/>
          </p:cNvSpPr>
          <p:nvPr/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C18A8-F936-CE50-605B-BB468468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655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85501" y="5241563"/>
            <a:ext cx="8972997" cy="125131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88058" y="3841428"/>
            <a:ext cx="8972997" cy="1339769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822978"/>
            <a:ext cx="8972997" cy="972833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481183"/>
            <a:ext cx="8972997" cy="1281429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82944" y="901932"/>
            <a:ext cx="8972997" cy="504137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0FED3A-E902-9492-033C-94391A40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55" y="901933"/>
            <a:ext cx="8894602" cy="582373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A h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ybrid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storage system (HSS) uses multiple different storage devices to provide high and scalable storage capacity at high performance </a:t>
            </a:r>
          </a:p>
          <a:p>
            <a:pPr algn="just"/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Two key shortcomings of prior data placement policies:</a:t>
            </a:r>
          </a:p>
          <a:p>
            <a:pPr marL="536575" lvl="1" indent="-179388"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to:</a:t>
            </a:r>
          </a:p>
          <a:p>
            <a:pPr marL="993775" lvl="2" indent="-179388" algn="just"/>
            <a:r>
              <a:rPr lang="en-GB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Workload changes</a:t>
            </a:r>
          </a:p>
          <a:p>
            <a:pPr marL="993775" lvl="2" indent="-179388" algn="just"/>
            <a:r>
              <a:rPr lang="en-GB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device types and configurations</a:t>
            </a: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Lack of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extensibility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more devices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data placement technique that provides:</a:t>
            </a:r>
          </a:p>
          <a:p>
            <a:pPr marL="536575" lvl="1" indent="-179388" algn="just"/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by 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continuously learning and adapting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the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 and underlying device characteristics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</a:t>
            </a:r>
            <a:r>
              <a:rPr lang="en-GB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extensibility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incorporate a wide range of hybrid storage configurations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00" algn="just"/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Sibyl, the first reinforcement learning-based data placement technique in hybrid storage systems that: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</a:t>
            </a:r>
            <a:r>
              <a:rPr lang="en" sz="1600" b="1" dirty="0">
                <a:solidFill>
                  <a:srgbClr val="3876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to changing workload demands and underlying device characteristics </a:t>
            </a:r>
          </a:p>
          <a:p>
            <a:pPr marL="536575" lvl="1" indent="-179388" algn="just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extend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to any number of storage devices </a:t>
            </a:r>
          </a:p>
          <a:p>
            <a:pPr marL="536575" lvl="1" indent="-179388" algn="just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design and implementation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 requires only a small computation over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ad                                          </a:t>
            </a:r>
            <a:endParaRPr lang="en-US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375" indent="-179388" algn="just"/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Evaluate on </a:t>
            </a:r>
            <a:r>
              <a:rPr lang="en-US" sz="1800" b="1" dirty="0">
                <a:solidFill>
                  <a:srgbClr val="702F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systems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a wide range of workloads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GB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performance by 21.6%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compared to the best previous data placement technique in dual-HSS configuration</a:t>
            </a:r>
          </a:p>
          <a:p>
            <a:pPr marL="536575" lvl="1" indent="-179388"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 tri-HSS configuration, Sibyl outperforms the state-of-the-art-policy policy by </a:t>
            </a:r>
            <a:r>
              <a:rPr lang="en" sz="1600" b="1" dirty="0">
                <a:solidFill>
                  <a:srgbClr val="674E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48.2%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36575" lvl="1" indent="-179388"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achieves </a:t>
            </a:r>
            <a:r>
              <a:rPr lang="en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 of the </a:t>
            </a:r>
            <a:r>
              <a:rPr lang="en" sz="1600" b="1" dirty="0">
                <a:solidFill>
                  <a:srgbClr val="702F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 of an oracle policy with storage overhead of only </a:t>
            </a:r>
            <a:r>
              <a:rPr lang="en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124.4 KiB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D69E8DC-5681-2035-5488-5B1740A892AE}"/>
              </a:ext>
            </a:extLst>
          </p:cNvPr>
          <p:cNvSpPr txBox="1">
            <a:spLocks/>
          </p:cNvSpPr>
          <p:nvPr/>
        </p:nvSpPr>
        <p:spPr>
          <a:xfrm>
            <a:off x="-3187922" y="1302921"/>
            <a:ext cx="8894602" cy="6060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 Black" panose="020F05020202040302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502020204030203" pitchFamily="34" charset="77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014DC-6A31-44C1-AE15-6B85E8E5A42D}"/>
              </a:ext>
            </a:extLst>
          </p:cNvPr>
          <p:cNvSpPr txBox="1"/>
          <p:nvPr/>
        </p:nvSpPr>
        <p:spPr>
          <a:xfrm>
            <a:off x="2740409" y="6517481"/>
            <a:ext cx="3663182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https://github.com/CMU-SAFARI/Sibyl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DB735E-C030-E1C6-C4CF-D384EA055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259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0D70-AF08-F3A6-9D77-7252EB238E19}"/>
              </a:ext>
            </a:extLst>
          </p:cNvPr>
          <p:cNvSpPr/>
          <p:nvPr/>
        </p:nvSpPr>
        <p:spPr>
          <a:xfrm>
            <a:off x="553686" y="2850953"/>
            <a:ext cx="8036630" cy="34573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2F6AB2-550F-C1B8-344D-A59F83595155}"/>
              </a:ext>
            </a:extLst>
          </p:cNvPr>
          <p:cNvSpPr/>
          <p:nvPr/>
        </p:nvSpPr>
        <p:spPr>
          <a:xfrm>
            <a:off x="872589" y="4474232"/>
            <a:ext cx="2673589" cy="1211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1FD840F-D269-7F36-DEAD-AC24D489AE7C}"/>
              </a:ext>
            </a:extLst>
          </p:cNvPr>
          <p:cNvSpPr/>
          <p:nvPr/>
        </p:nvSpPr>
        <p:spPr>
          <a:xfrm>
            <a:off x="5479174" y="4143739"/>
            <a:ext cx="2715300" cy="18102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25C882F4-ADC4-511E-3C52-EB1D22FD7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872589" y="4616366"/>
            <a:ext cx="2520450" cy="10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B33661-B2B3-98AF-B262-2C60A94E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1836" y="3841973"/>
            <a:ext cx="1509977" cy="23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56B905-6000-C2FE-95E5-262C3CAF4235}"/>
              </a:ext>
            </a:extLst>
          </p:cNvPr>
          <p:cNvSpPr/>
          <p:nvPr/>
        </p:nvSpPr>
        <p:spPr>
          <a:xfrm>
            <a:off x="895615" y="3051084"/>
            <a:ext cx="7327944" cy="4986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Arial"/>
              </a:rPr>
              <a:t>Storage Management Layer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935E46-3B5C-20B9-C86D-48C6DBA4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Storage System Basics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68FF3-CF7F-4E10-051E-4E380B5E43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10" b="68024"/>
          <a:stretch/>
        </p:blipFill>
        <p:spPr>
          <a:xfrm>
            <a:off x="327550" y="1260227"/>
            <a:ext cx="9351022" cy="12963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CA6EC1-82F7-66E4-56FA-93209AAC5824}"/>
              </a:ext>
            </a:extLst>
          </p:cNvPr>
          <p:cNvCxnSpPr>
            <a:cxnSpLocks/>
          </p:cNvCxnSpPr>
          <p:nvPr/>
        </p:nvCxnSpPr>
        <p:spPr>
          <a:xfrm>
            <a:off x="6953713" y="2371135"/>
            <a:ext cx="0" cy="6660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2E79B0B-C6A1-F18A-96D3-D6B44421EF1D}"/>
              </a:ext>
            </a:extLst>
          </p:cNvPr>
          <p:cNvSpPr txBox="1"/>
          <p:nvPr/>
        </p:nvSpPr>
        <p:spPr>
          <a:xfrm>
            <a:off x="7104470" y="2415628"/>
            <a:ext cx="1485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E814BC-1686-72AE-DF9C-5AD42787807F}"/>
              </a:ext>
            </a:extLst>
          </p:cNvPr>
          <p:cNvCxnSpPr>
            <a:cxnSpLocks/>
          </p:cNvCxnSpPr>
          <p:nvPr/>
        </p:nvCxnSpPr>
        <p:spPr>
          <a:xfrm>
            <a:off x="1700335" y="2384035"/>
            <a:ext cx="0" cy="66704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B839E1-E751-D0F5-1BB2-2DF3A326FE14}"/>
              </a:ext>
            </a:extLst>
          </p:cNvPr>
          <p:cNvSpPr txBox="1"/>
          <p:nvPr/>
        </p:nvSpPr>
        <p:spPr>
          <a:xfrm>
            <a:off x="493322" y="2431108"/>
            <a:ext cx="1188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61877B-4032-3625-8D11-45108C948B8C}"/>
              </a:ext>
            </a:extLst>
          </p:cNvPr>
          <p:cNvCxnSpPr>
            <a:cxnSpLocks/>
          </p:cNvCxnSpPr>
          <p:nvPr/>
        </p:nvCxnSpPr>
        <p:spPr>
          <a:xfrm>
            <a:off x="1715951" y="3543112"/>
            <a:ext cx="0" cy="9295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9BF4C-D1D9-EBA0-4B2C-D1242FFC0E49}"/>
              </a:ext>
            </a:extLst>
          </p:cNvPr>
          <p:cNvSpPr txBox="1"/>
          <p:nvPr/>
        </p:nvSpPr>
        <p:spPr>
          <a:xfrm>
            <a:off x="565956" y="3803070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3E3D14-26B7-8061-EC58-1840675A872F}"/>
              </a:ext>
            </a:extLst>
          </p:cNvPr>
          <p:cNvCxnSpPr>
            <a:cxnSpLocks/>
          </p:cNvCxnSpPr>
          <p:nvPr/>
        </p:nvCxnSpPr>
        <p:spPr>
          <a:xfrm>
            <a:off x="2292564" y="3543112"/>
            <a:ext cx="0" cy="9295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9BE279B-C4A4-8C24-4823-4CCA0B0E4677}"/>
              </a:ext>
            </a:extLst>
          </p:cNvPr>
          <p:cNvSpPr txBox="1"/>
          <p:nvPr/>
        </p:nvSpPr>
        <p:spPr>
          <a:xfrm>
            <a:off x="2298704" y="3824419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2A080A-435F-B792-B451-B1E025604034}"/>
              </a:ext>
            </a:extLst>
          </p:cNvPr>
          <p:cNvSpPr txBox="1"/>
          <p:nvPr/>
        </p:nvSpPr>
        <p:spPr>
          <a:xfrm>
            <a:off x="5533207" y="3748422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C60EC-AF5F-0B9B-C38E-BF48B8861858}"/>
              </a:ext>
            </a:extLst>
          </p:cNvPr>
          <p:cNvCxnSpPr>
            <a:cxnSpLocks/>
          </p:cNvCxnSpPr>
          <p:nvPr/>
        </p:nvCxnSpPr>
        <p:spPr>
          <a:xfrm>
            <a:off x="7220615" y="3559362"/>
            <a:ext cx="0" cy="5990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4D6782D-D88B-CCD3-A5B6-769CEAB44D03}"/>
              </a:ext>
            </a:extLst>
          </p:cNvPr>
          <p:cNvSpPr txBox="1"/>
          <p:nvPr/>
        </p:nvSpPr>
        <p:spPr>
          <a:xfrm>
            <a:off x="7255985" y="3748422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44695E-57FB-0F95-A1C1-1B980121D83E}"/>
              </a:ext>
            </a:extLst>
          </p:cNvPr>
          <p:cNvCxnSpPr>
            <a:cxnSpLocks/>
          </p:cNvCxnSpPr>
          <p:nvPr/>
        </p:nvCxnSpPr>
        <p:spPr>
          <a:xfrm flipH="1">
            <a:off x="3603070" y="5157280"/>
            <a:ext cx="1772356" cy="0"/>
          </a:xfrm>
          <a:prstGeom prst="straightConnector1">
            <a:avLst/>
          </a:prstGeom>
          <a:ln w="57150">
            <a:solidFill>
              <a:srgbClr val="000BE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2890727-95DD-6C14-4EC8-EE4A9EFDEB47}"/>
              </a:ext>
            </a:extLst>
          </p:cNvPr>
          <p:cNvCxnSpPr>
            <a:cxnSpLocks/>
          </p:cNvCxnSpPr>
          <p:nvPr/>
        </p:nvCxnSpPr>
        <p:spPr>
          <a:xfrm>
            <a:off x="3591781" y="4869296"/>
            <a:ext cx="1783645" cy="0"/>
          </a:xfrm>
          <a:prstGeom prst="straightConnector1">
            <a:avLst/>
          </a:prstGeom>
          <a:ln w="57150">
            <a:solidFill>
              <a:srgbClr val="000BE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7E20D9-45EB-5A4F-5C6B-4F9064011EA5}"/>
              </a:ext>
            </a:extLst>
          </p:cNvPr>
          <p:cNvSpPr txBox="1"/>
          <p:nvPr/>
        </p:nvSpPr>
        <p:spPr>
          <a:xfrm>
            <a:off x="3650546" y="4365316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Promotion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EAAB60-20CD-C32F-D658-F49AB995FB6D}"/>
              </a:ext>
            </a:extLst>
          </p:cNvPr>
          <p:cNvSpPr txBox="1"/>
          <p:nvPr/>
        </p:nvSpPr>
        <p:spPr>
          <a:xfrm>
            <a:off x="3814315" y="5216280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Eviction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0C910C-3DFB-B380-A5FC-3A6D1FBBA5B4}"/>
              </a:ext>
            </a:extLst>
          </p:cNvPr>
          <p:cNvSpPr txBox="1"/>
          <p:nvPr/>
        </p:nvSpPr>
        <p:spPr>
          <a:xfrm>
            <a:off x="2495803" y="6209473"/>
            <a:ext cx="4225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Hybrid Storage System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79A7E67-BB09-1F1C-DDA5-CA710EF229AA}"/>
              </a:ext>
            </a:extLst>
          </p:cNvPr>
          <p:cNvSpPr/>
          <p:nvPr/>
        </p:nvSpPr>
        <p:spPr>
          <a:xfrm>
            <a:off x="814616" y="2948644"/>
            <a:ext cx="7475973" cy="689050"/>
          </a:xfrm>
          <a:prstGeom prst="roundRect">
            <a:avLst>
              <a:gd name="adj" fmla="val 2536"/>
            </a:avLst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E1CAFE3-DA25-EA22-C2B3-F0BBC806AB71}"/>
              </a:ext>
            </a:extLst>
          </p:cNvPr>
          <p:cNvSpPr/>
          <p:nvPr/>
        </p:nvSpPr>
        <p:spPr>
          <a:xfrm>
            <a:off x="761804" y="4338451"/>
            <a:ext cx="2903023" cy="1465521"/>
          </a:xfrm>
          <a:prstGeom prst="roundRect">
            <a:avLst>
              <a:gd name="adj" fmla="val 2536"/>
            </a:avLst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5DA93E-7D1C-9A16-27AF-0F68CA23CE74}"/>
              </a:ext>
            </a:extLst>
          </p:cNvPr>
          <p:cNvCxnSpPr>
            <a:cxnSpLocks/>
          </p:cNvCxnSpPr>
          <p:nvPr/>
        </p:nvCxnSpPr>
        <p:spPr>
          <a:xfrm>
            <a:off x="6525497" y="3559362"/>
            <a:ext cx="0" cy="599036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A258AC8-E84D-143F-7CB9-4B846B973591}"/>
              </a:ext>
            </a:extLst>
          </p:cNvPr>
          <p:cNvSpPr txBox="1"/>
          <p:nvPr/>
        </p:nvSpPr>
        <p:spPr>
          <a:xfrm>
            <a:off x="1259672" y="5885769"/>
            <a:ext cx="206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Fast Device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43CCE4-DECA-19FE-9D53-B6AF54FAD552}"/>
              </a:ext>
            </a:extLst>
          </p:cNvPr>
          <p:cNvSpPr txBox="1"/>
          <p:nvPr/>
        </p:nvSpPr>
        <p:spPr>
          <a:xfrm>
            <a:off x="5917815" y="5876823"/>
            <a:ext cx="206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Slow Device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184FE7-06C6-0B9B-422D-4E9449F8A1AA}"/>
              </a:ext>
            </a:extLst>
          </p:cNvPr>
          <p:cNvSpPr txBox="1"/>
          <p:nvPr/>
        </p:nvSpPr>
        <p:spPr>
          <a:xfrm>
            <a:off x="493322" y="819491"/>
            <a:ext cx="838849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Address Space (Application/File System View) 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DC94AF90-A35E-CE85-805C-8A1AB66DA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6767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A3EFF-6789-1C90-D6BB-41088BE0D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60" r="10737"/>
          <a:stretch/>
        </p:blipFill>
        <p:spPr>
          <a:xfrm>
            <a:off x="369245" y="2999961"/>
            <a:ext cx="8162219" cy="33116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935E46-3B5C-20B9-C86D-48C6DBA4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Storage System Basics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68FF3-CF7F-4E10-051E-4E380B5E4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02"/>
          <a:stretch/>
        </p:blipFill>
        <p:spPr>
          <a:xfrm>
            <a:off x="383821" y="902306"/>
            <a:ext cx="9144000" cy="17505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CA6EC1-82F7-66E4-56FA-93209AAC5824}"/>
              </a:ext>
            </a:extLst>
          </p:cNvPr>
          <p:cNvCxnSpPr/>
          <p:nvPr/>
        </p:nvCxnSpPr>
        <p:spPr>
          <a:xfrm>
            <a:off x="6536267" y="2438401"/>
            <a:ext cx="0" cy="72248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2E79B0B-C6A1-F18A-96D3-D6B44421EF1D}"/>
              </a:ext>
            </a:extLst>
          </p:cNvPr>
          <p:cNvSpPr txBox="1"/>
          <p:nvPr/>
        </p:nvSpPr>
        <p:spPr>
          <a:xfrm>
            <a:off x="6690811" y="2555168"/>
            <a:ext cx="1485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E814BC-1686-72AE-DF9C-5AD42787807F}"/>
              </a:ext>
            </a:extLst>
          </p:cNvPr>
          <p:cNvCxnSpPr/>
          <p:nvPr/>
        </p:nvCxnSpPr>
        <p:spPr>
          <a:xfrm>
            <a:off x="1710267" y="2430819"/>
            <a:ext cx="0" cy="72248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B839E1-E751-D0F5-1BB2-2DF3A326FE14}"/>
              </a:ext>
            </a:extLst>
          </p:cNvPr>
          <p:cNvSpPr txBox="1"/>
          <p:nvPr/>
        </p:nvSpPr>
        <p:spPr>
          <a:xfrm>
            <a:off x="512293" y="2555168"/>
            <a:ext cx="1188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61877B-4032-3625-8D11-45108C948B8C}"/>
              </a:ext>
            </a:extLst>
          </p:cNvPr>
          <p:cNvCxnSpPr>
            <a:cxnSpLocks/>
          </p:cNvCxnSpPr>
          <p:nvPr/>
        </p:nvCxnSpPr>
        <p:spPr>
          <a:xfrm>
            <a:off x="2126949" y="3714044"/>
            <a:ext cx="0" cy="857956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9BF4C-D1D9-EBA0-4B2C-D1242FFC0E49}"/>
              </a:ext>
            </a:extLst>
          </p:cNvPr>
          <p:cNvSpPr txBox="1"/>
          <p:nvPr/>
        </p:nvSpPr>
        <p:spPr>
          <a:xfrm>
            <a:off x="1187855" y="3902637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3E3D14-26B7-8061-EC58-1840675A872F}"/>
              </a:ext>
            </a:extLst>
          </p:cNvPr>
          <p:cNvCxnSpPr>
            <a:cxnSpLocks/>
          </p:cNvCxnSpPr>
          <p:nvPr/>
        </p:nvCxnSpPr>
        <p:spPr>
          <a:xfrm>
            <a:off x="2785997" y="3714044"/>
            <a:ext cx="0" cy="8579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9BE279B-C4A4-8C24-4823-4CCA0B0E4677}"/>
              </a:ext>
            </a:extLst>
          </p:cNvPr>
          <p:cNvSpPr txBox="1"/>
          <p:nvPr/>
        </p:nvSpPr>
        <p:spPr>
          <a:xfrm>
            <a:off x="2792137" y="3910418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2A080A-435F-B792-B451-B1E025604034}"/>
              </a:ext>
            </a:extLst>
          </p:cNvPr>
          <p:cNvSpPr txBox="1"/>
          <p:nvPr/>
        </p:nvSpPr>
        <p:spPr>
          <a:xfrm>
            <a:off x="5098181" y="3917165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C60EC-AF5F-0B9B-C38E-BF48B8861858}"/>
              </a:ext>
            </a:extLst>
          </p:cNvPr>
          <p:cNvCxnSpPr>
            <a:cxnSpLocks/>
          </p:cNvCxnSpPr>
          <p:nvPr/>
        </p:nvCxnSpPr>
        <p:spPr>
          <a:xfrm>
            <a:off x="6814822" y="3718062"/>
            <a:ext cx="0" cy="66076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4D6782D-D88B-CCD3-A5B6-769CEAB44D03}"/>
              </a:ext>
            </a:extLst>
          </p:cNvPr>
          <p:cNvSpPr txBox="1"/>
          <p:nvPr/>
        </p:nvSpPr>
        <p:spPr>
          <a:xfrm>
            <a:off x="6874927" y="3917165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44695E-57FB-0F95-A1C1-1B980121D83E}"/>
              </a:ext>
            </a:extLst>
          </p:cNvPr>
          <p:cNvCxnSpPr>
            <a:cxnSpLocks/>
          </p:cNvCxnSpPr>
          <p:nvPr/>
        </p:nvCxnSpPr>
        <p:spPr>
          <a:xfrm flipH="1">
            <a:off x="3546798" y="5241688"/>
            <a:ext cx="1772356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2890727-95DD-6C14-4EC8-EE4A9EFDEB47}"/>
              </a:ext>
            </a:extLst>
          </p:cNvPr>
          <p:cNvCxnSpPr>
            <a:cxnSpLocks/>
          </p:cNvCxnSpPr>
          <p:nvPr/>
        </p:nvCxnSpPr>
        <p:spPr>
          <a:xfrm>
            <a:off x="3535509" y="4953704"/>
            <a:ext cx="178364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7E20D9-45EB-5A4F-5C6B-4F9064011EA5}"/>
              </a:ext>
            </a:extLst>
          </p:cNvPr>
          <p:cNvSpPr txBox="1"/>
          <p:nvPr/>
        </p:nvSpPr>
        <p:spPr>
          <a:xfrm>
            <a:off x="3606677" y="4504459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Promotion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EAAB60-20CD-C32F-D658-F49AB995FB6D}"/>
              </a:ext>
            </a:extLst>
          </p:cNvPr>
          <p:cNvSpPr txBox="1"/>
          <p:nvPr/>
        </p:nvSpPr>
        <p:spPr>
          <a:xfrm>
            <a:off x="3678189" y="5300776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Eviction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0C910C-3DFB-B380-A5FC-3A6D1FBBA5B4}"/>
              </a:ext>
            </a:extLst>
          </p:cNvPr>
          <p:cNvSpPr txBox="1"/>
          <p:nvPr/>
        </p:nvSpPr>
        <p:spPr>
          <a:xfrm>
            <a:off x="2412149" y="5823113"/>
            <a:ext cx="4225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Hybrid Storage System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79A7E67-BB09-1F1C-DDA5-CA710EF229AA}"/>
              </a:ext>
            </a:extLst>
          </p:cNvPr>
          <p:cNvSpPr/>
          <p:nvPr/>
        </p:nvSpPr>
        <p:spPr>
          <a:xfrm>
            <a:off x="776427" y="3064533"/>
            <a:ext cx="7513596" cy="786872"/>
          </a:xfrm>
          <a:prstGeom prst="roundRect">
            <a:avLst>
              <a:gd name="adj" fmla="val 2536"/>
            </a:avLst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E1CAFE3-DA25-EA22-C2B3-F0BBC806AB71}"/>
              </a:ext>
            </a:extLst>
          </p:cNvPr>
          <p:cNvSpPr/>
          <p:nvPr/>
        </p:nvSpPr>
        <p:spPr>
          <a:xfrm>
            <a:off x="1230117" y="4504459"/>
            <a:ext cx="2314135" cy="1131767"/>
          </a:xfrm>
          <a:prstGeom prst="roundRect">
            <a:avLst>
              <a:gd name="adj" fmla="val 2536"/>
            </a:avLst>
          </a:prstGeom>
          <a:noFill/>
          <a:ln w="762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5DA93E-7D1C-9A16-27AF-0F68CA23CE74}"/>
              </a:ext>
            </a:extLst>
          </p:cNvPr>
          <p:cNvCxnSpPr>
            <a:cxnSpLocks/>
          </p:cNvCxnSpPr>
          <p:nvPr/>
        </p:nvCxnSpPr>
        <p:spPr>
          <a:xfrm>
            <a:off x="6155774" y="3718062"/>
            <a:ext cx="0" cy="660768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7BCA128-63EB-B29F-37DC-73058B5BE81B}"/>
              </a:ext>
            </a:extLst>
          </p:cNvPr>
          <p:cNvSpPr/>
          <p:nvPr/>
        </p:nvSpPr>
        <p:spPr>
          <a:xfrm>
            <a:off x="2387184" y="5353975"/>
            <a:ext cx="1061106" cy="191677"/>
          </a:xfrm>
          <a:prstGeom prst="rect">
            <a:avLst/>
          </a:prstGeom>
          <a:solidFill>
            <a:srgbClr val="EEEEEE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C743A8-547A-ECBB-2329-B1DFA4589979}"/>
              </a:ext>
            </a:extLst>
          </p:cNvPr>
          <p:cNvSpPr/>
          <p:nvPr/>
        </p:nvSpPr>
        <p:spPr>
          <a:xfrm>
            <a:off x="169011" y="874643"/>
            <a:ext cx="8736450" cy="572618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D2D299-A50C-4E7A-5FB3-95FF65121D3F}"/>
              </a:ext>
            </a:extLst>
          </p:cNvPr>
          <p:cNvSpPr/>
          <p:nvPr/>
        </p:nvSpPr>
        <p:spPr>
          <a:xfrm>
            <a:off x="80386" y="2309755"/>
            <a:ext cx="8983227" cy="2238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Performance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of a hybrid storage system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highly depends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storage management layer’s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ability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to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manage diverse devices and workloads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068D6769-EE4A-323B-720A-690AF8AA3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4704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BD8FD-8814-1C4A-84D3-B2D6C3A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Shortcomings in Prior Techniques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C54CB4-985E-7444-B83B-9DD4B2AA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key shortcomings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that significantly limit the performance benefits of prior techniques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to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Workload changes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device types and configuration</a:t>
            </a:r>
          </a:p>
          <a:p>
            <a:pPr marL="971550" lvl="1" indent="-514350">
              <a:buFont typeface="+mj-lt"/>
              <a:buAutoNum type="alphaLcParenR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lphaLcParenR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extensibility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 more devices	</a:t>
            </a: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C075-AFA0-92BA-C7CC-D96A704F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446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9E0B728-D26D-C9B3-E948-BD29298DCF16}"/>
              </a:ext>
            </a:extLst>
          </p:cNvPr>
          <p:cNvSpPr/>
          <p:nvPr/>
        </p:nvSpPr>
        <p:spPr>
          <a:xfrm>
            <a:off x="478499" y="4655355"/>
            <a:ext cx="5065200" cy="15088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Extensibility (1/2)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techniques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that require significant effort to accommodate more than two devices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942357" y="2087823"/>
            <a:ext cx="3512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Change in storage configuration</a:t>
            </a:r>
          </a:p>
        </p:txBody>
      </p:sp>
      <p:pic>
        <p:nvPicPr>
          <p:cNvPr id="1028" name="Picture 4" descr="Technical work in the data center server room. maintenance of • wandsticker  stapeln, Spezialist, Verkabelung | myloview.de">
            <a:extLst>
              <a:ext uri="{FF2B5EF4-FFF2-40B4-BE49-F238E27FC236}">
                <a16:creationId xmlns:a16="http://schemas.microsoft.com/office/drawing/2014/main" id="{BDC1DA03-3D9E-B5C9-76D4-9B0679DA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91" y="2577455"/>
            <a:ext cx="2577146" cy="17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44651BD7-AE20-5EBE-F060-03A193CB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478500" y="5168409"/>
            <a:ext cx="1729185" cy="7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28E0B09-0CCD-5462-2742-567FBE54B858}"/>
              </a:ext>
            </a:extLst>
          </p:cNvPr>
          <p:cNvSpPr txBox="1"/>
          <p:nvPr/>
        </p:nvSpPr>
        <p:spPr>
          <a:xfrm>
            <a:off x="644591" y="5812595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Dual-HSS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A98EE30-7C2D-8BF3-93AC-5914ADA1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64" y="5021740"/>
            <a:ext cx="1207874" cy="8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8575D261-1723-F43D-982F-3543FCD21A52}"/>
              </a:ext>
            </a:extLst>
          </p:cNvPr>
          <p:cNvSpPr/>
          <p:nvPr/>
        </p:nvSpPr>
        <p:spPr>
          <a:xfrm>
            <a:off x="2186842" y="5309726"/>
            <a:ext cx="785218" cy="280683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0B0117-24D6-D1D5-B390-3CA41CD2A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2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build="p"/>
      <p:bldP spid="33" grpId="0"/>
      <p:bldP spid="36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pPr algn="ctr"/>
            <a:r>
              <a:rPr lang="en-US" b="1" dirty="0"/>
              <a:t>Pythia: </a:t>
            </a:r>
            <a:r>
              <a:rPr lang="en-US" dirty="0"/>
              <a:t>Prefetching using</a:t>
            </a:r>
            <a:br>
              <a:rPr lang="en-US" dirty="0"/>
            </a:br>
            <a:r>
              <a:rPr lang="en-US" dirty="0"/>
              <a:t>Reinforcement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9948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81F74D-4EBF-B484-5EF2-E6EFEDCCDAF7}"/>
              </a:ext>
            </a:extLst>
          </p:cNvPr>
          <p:cNvSpPr/>
          <p:nvPr/>
        </p:nvSpPr>
        <p:spPr>
          <a:xfrm>
            <a:off x="478498" y="4655354"/>
            <a:ext cx="5065200" cy="15088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Extensibility (2/2)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techniques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that require significant effort to accommodate more than two devices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4000986" y="3397188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942357" y="2087822"/>
            <a:ext cx="3512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Change in storage configuration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5140538" y="2081447"/>
            <a:ext cx="222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Design a new policy</a:t>
            </a:r>
          </a:p>
        </p:txBody>
      </p:sp>
      <p:pic>
        <p:nvPicPr>
          <p:cNvPr id="1028" name="Picture 4" descr="Technical work in the data center server room. maintenance of • wandsticker  stapeln, Spezialist, Verkabelung | myloview.de">
            <a:extLst>
              <a:ext uri="{FF2B5EF4-FFF2-40B4-BE49-F238E27FC236}">
                <a16:creationId xmlns:a16="http://schemas.microsoft.com/office/drawing/2014/main" id="{BDC1DA03-3D9E-B5C9-76D4-9B0679DA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91" y="2577454"/>
            <a:ext cx="2577146" cy="17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rson learning how to start coding on a laptop computer">
            <a:extLst>
              <a:ext uri="{FF2B5EF4-FFF2-40B4-BE49-F238E27FC236}">
                <a16:creationId xmlns:a16="http://schemas.microsoft.com/office/drawing/2014/main" id="{3ED3FD06-CE86-83AA-40A2-738AD586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05" y="2577455"/>
            <a:ext cx="2602375" cy="17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95D98129-B97E-03F4-0730-CFBB75E62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478500" y="5168408"/>
            <a:ext cx="1729185" cy="7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7DA605-F046-74CA-473F-5B1298586F58}"/>
              </a:ext>
            </a:extLst>
          </p:cNvPr>
          <p:cNvSpPr txBox="1"/>
          <p:nvPr/>
        </p:nvSpPr>
        <p:spPr>
          <a:xfrm>
            <a:off x="672281" y="5814841"/>
            <a:ext cx="93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Tri-HSS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9717E22-15D0-4E2F-AD66-783526265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64" y="5021739"/>
            <a:ext cx="1207874" cy="8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E246EC2B-C97B-46E2-2161-42220243F507}"/>
              </a:ext>
            </a:extLst>
          </p:cNvPr>
          <p:cNvSpPr/>
          <p:nvPr/>
        </p:nvSpPr>
        <p:spPr>
          <a:xfrm>
            <a:off x="2186842" y="5309725"/>
            <a:ext cx="785218" cy="280683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A86B645-08D5-9D27-31AA-5DF394F58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09" y="4722731"/>
            <a:ext cx="1038283" cy="14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E355985A-B802-38E3-0CF3-9B2026C51C8A}"/>
              </a:ext>
            </a:extLst>
          </p:cNvPr>
          <p:cNvSpPr/>
          <p:nvPr/>
        </p:nvSpPr>
        <p:spPr>
          <a:xfrm>
            <a:off x="3637080" y="5309724"/>
            <a:ext cx="740216" cy="280683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B6C23EF-AEEA-0439-254A-FCA20677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2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517043" y="1174233"/>
            <a:ext cx="8109913" cy="4888874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 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data-placement mechanism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that can provide: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Adaptivity,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by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continuously learning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and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adapting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to the application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and underlying device characteristics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Easy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extensibility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to incorporate a wide range of hybrid storage configurations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530A06-0DA5-550B-01A6-5547393B3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1780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690489" y="3896691"/>
            <a:ext cx="1396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Sibyl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797528" y="4609785"/>
            <a:ext cx="5595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Formulates data placement in hybrid storage systems as 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2969723" y="6396335"/>
            <a:ext cx="3221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is an oracle that makes accurate prophecies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https://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en.wikipedia.org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/wiki/Sibyl</a:t>
            </a:r>
          </a:p>
        </p:txBody>
      </p:sp>
      <p:pic>
        <p:nvPicPr>
          <p:cNvPr id="1026" name="Picture 2" descr="Artwork by Domenichino, THE CUMAEAN SIBYL WITH THE PROPHECY IAM REDIT ET VIRGO REDEUNT SATURNIA REGNA, Made of Oil on canvas">
            <a:extLst>
              <a:ext uri="{FF2B5EF4-FFF2-40B4-BE49-F238E27FC236}">
                <a16:creationId xmlns:a16="http://schemas.microsoft.com/office/drawing/2014/main" id="{1225718B-E686-77CC-3B59-627E2BB7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14959" r="11291" b="11870"/>
          <a:stretch/>
        </p:blipFill>
        <p:spPr bwMode="auto">
          <a:xfrm>
            <a:off x="3104695" y="1089293"/>
            <a:ext cx="2470915" cy="27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4934FA-11A9-9C94-7BF6-491515A9E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5756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7473735" cy="606084"/>
          </a:xfrm>
        </p:spPr>
        <p:txBody>
          <a:bodyPr/>
          <a:lstStyle/>
          <a:p>
            <a:r>
              <a:rPr lang="en-US" sz="32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6340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286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Agent learns to take an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ts val="286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maximize a numerical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1646120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1646120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2891810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2891811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417728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1591955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2905815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941CE67-2ADA-B8E3-F9CA-530A32053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Formulating Data Placement as RL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6088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3A11CBA-4E5A-685C-6709-FCF3820FB6E1}"/>
              </a:ext>
            </a:extLst>
          </p:cNvPr>
          <p:cNvSpPr txBox="1"/>
          <p:nvPr/>
        </p:nvSpPr>
        <p:spPr>
          <a:xfrm>
            <a:off x="5420139" y="-278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0BEEFF9-D470-28C0-9859-231C154854D7}"/>
              </a:ext>
            </a:extLst>
          </p:cNvPr>
          <p:cNvSpPr/>
          <p:nvPr/>
        </p:nvSpPr>
        <p:spPr>
          <a:xfrm>
            <a:off x="2985601" y="980482"/>
            <a:ext cx="2631969" cy="56034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Agent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BE6B2B1-D9C0-A79E-AFBE-C47CD9CD47B9}"/>
              </a:ext>
            </a:extLst>
          </p:cNvPr>
          <p:cNvSpPr/>
          <p:nvPr/>
        </p:nvSpPr>
        <p:spPr>
          <a:xfrm>
            <a:off x="2987891" y="2583045"/>
            <a:ext cx="2631969" cy="67424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Environment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EC720AE5-6DDD-91F7-8F5F-B75E5DEB75B7}"/>
              </a:ext>
            </a:extLst>
          </p:cNvPr>
          <p:cNvCxnSpPr>
            <a:cxnSpLocks/>
            <a:stCxn id="42" idx="1"/>
            <a:endCxn id="40" idx="1"/>
          </p:cNvCxnSpPr>
          <p:nvPr/>
        </p:nvCxnSpPr>
        <p:spPr>
          <a:xfrm rot="10800000">
            <a:off x="2985601" y="1260653"/>
            <a:ext cx="2290" cy="1659516"/>
          </a:xfrm>
          <a:prstGeom prst="bentConnector3">
            <a:avLst>
              <a:gd name="adj1" fmla="val 4608510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54E6533C-B269-C9B5-21BB-F9CC887114D3}"/>
              </a:ext>
            </a:extLst>
          </p:cNvPr>
          <p:cNvCxnSpPr>
            <a:cxnSpLocks/>
            <a:stCxn id="40" idx="3"/>
            <a:endCxn id="42" idx="3"/>
          </p:cNvCxnSpPr>
          <p:nvPr/>
        </p:nvCxnSpPr>
        <p:spPr>
          <a:xfrm>
            <a:off x="5617570" y="1260653"/>
            <a:ext cx="2290" cy="1659516"/>
          </a:xfrm>
          <a:prstGeom prst="bentConnector3">
            <a:avLst>
              <a:gd name="adj1" fmla="val 6148847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56B8B8A-52CE-0D99-5A81-F003D28DACDA}"/>
              </a:ext>
            </a:extLst>
          </p:cNvPr>
          <p:cNvSpPr txBox="1"/>
          <p:nvPr/>
        </p:nvSpPr>
        <p:spPr>
          <a:xfrm>
            <a:off x="1242533" y="1841597"/>
            <a:ext cx="173036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 (S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8D1FE8-A954-FAEA-E568-09B3AC5FF802}"/>
              </a:ext>
            </a:extLst>
          </p:cNvPr>
          <p:cNvSpPr txBox="1"/>
          <p:nvPr/>
        </p:nvSpPr>
        <p:spPr>
          <a:xfrm>
            <a:off x="6246688" y="1884779"/>
            <a:ext cx="173036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 (A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188FCD6E-FD60-DF66-3F34-1D0AD863F376}"/>
              </a:ext>
            </a:extLst>
          </p:cNvPr>
          <p:cNvCxnSpPr>
            <a:cxnSpLocks/>
            <a:stCxn id="42" idx="0"/>
            <a:endCxn id="40" idx="2"/>
          </p:cNvCxnSpPr>
          <p:nvPr/>
        </p:nvCxnSpPr>
        <p:spPr>
          <a:xfrm rot="16200000" flipV="1">
            <a:off x="3781620" y="2060789"/>
            <a:ext cx="1042222" cy="229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1D22670-1F5D-DDCC-B34A-27C547D662A9}"/>
              </a:ext>
            </a:extLst>
          </p:cNvPr>
          <p:cNvSpPr txBox="1"/>
          <p:nvPr/>
        </p:nvSpPr>
        <p:spPr>
          <a:xfrm>
            <a:off x="3229117" y="1857305"/>
            <a:ext cx="214722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 (R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t+1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40AD724-A7E5-2FAD-6395-F43001BBBDFB}"/>
              </a:ext>
            </a:extLst>
          </p:cNvPr>
          <p:cNvSpPr/>
          <p:nvPr/>
        </p:nvSpPr>
        <p:spPr>
          <a:xfrm>
            <a:off x="3074029" y="5571587"/>
            <a:ext cx="2631969" cy="89207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Hybrid Storage System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9F3DCBE-1CE4-1DD2-FC2C-4A0FA09C76A1}"/>
              </a:ext>
            </a:extLst>
          </p:cNvPr>
          <p:cNvSpPr/>
          <p:nvPr/>
        </p:nvSpPr>
        <p:spPr>
          <a:xfrm>
            <a:off x="3080329" y="3654026"/>
            <a:ext cx="2631969" cy="70510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</a:t>
            </a: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994453D9-47FB-B2B0-9CCC-F08D86F6D452}"/>
              </a:ext>
            </a:extLst>
          </p:cNvPr>
          <p:cNvCxnSpPr>
            <a:cxnSpLocks/>
            <a:stCxn id="41" idx="1"/>
            <a:endCxn id="43" idx="1"/>
          </p:cNvCxnSpPr>
          <p:nvPr/>
        </p:nvCxnSpPr>
        <p:spPr>
          <a:xfrm rot="10800000" flipH="1">
            <a:off x="3074029" y="4006577"/>
            <a:ext cx="6300" cy="2011050"/>
          </a:xfrm>
          <a:prstGeom prst="bentConnector3">
            <a:avLst>
              <a:gd name="adj1" fmla="val -1814285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82BE644A-8B17-FABE-7BA1-148CA97A7E75}"/>
              </a:ext>
            </a:extLst>
          </p:cNvPr>
          <p:cNvCxnSpPr>
            <a:cxnSpLocks/>
            <a:stCxn id="43" idx="3"/>
            <a:endCxn id="41" idx="3"/>
          </p:cNvCxnSpPr>
          <p:nvPr/>
        </p:nvCxnSpPr>
        <p:spPr>
          <a:xfrm flipH="1">
            <a:off x="5705998" y="4006577"/>
            <a:ext cx="6300" cy="2011050"/>
          </a:xfrm>
          <a:prstGeom prst="bentConnector3">
            <a:avLst>
              <a:gd name="adj1" fmla="val -2059287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ACBCC6DB-0576-62BC-F55E-CA2F8AED27DE}"/>
              </a:ext>
            </a:extLst>
          </p:cNvPr>
          <p:cNvCxnSpPr>
            <a:cxnSpLocks/>
            <a:stCxn id="41" idx="0"/>
            <a:endCxn id="43" idx="2"/>
          </p:cNvCxnSpPr>
          <p:nvPr/>
        </p:nvCxnSpPr>
        <p:spPr>
          <a:xfrm rot="5400000" flipH="1" flipV="1">
            <a:off x="3786934" y="4962207"/>
            <a:ext cx="1212460" cy="6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AA5A27F-C74D-EC56-6227-141B9F9CB494}"/>
              </a:ext>
            </a:extLst>
          </p:cNvPr>
          <p:cNvSpPr txBox="1"/>
          <p:nvPr/>
        </p:nvSpPr>
        <p:spPr>
          <a:xfrm>
            <a:off x="1074744" y="4555924"/>
            <a:ext cx="185049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Features of the current request and system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08ACA3C-C184-3C17-01B8-840E819FB116}"/>
              </a:ext>
            </a:extLst>
          </p:cNvPr>
          <p:cNvSpPr txBox="1"/>
          <p:nvPr/>
        </p:nvSpPr>
        <p:spPr>
          <a:xfrm>
            <a:off x="3222815" y="4687426"/>
            <a:ext cx="26319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 latency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(of last served request)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72EC3CA-0AB7-CD27-DF9E-6706ACF095B4}"/>
              </a:ext>
            </a:extLst>
          </p:cNvPr>
          <p:cNvSpPr txBox="1"/>
          <p:nvPr/>
        </p:nvSpPr>
        <p:spPr>
          <a:xfrm>
            <a:off x="5840386" y="4658159"/>
            <a:ext cx="26319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Select storage device to place the current page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A00DF3B-E228-1B78-9957-4CEB271D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2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67" grpId="0" animBg="1"/>
      <p:bldP spid="68" grpId="0" animBg="1"/>
      <p:bldP spid="77" grpId="0" animBg="1"/>
      <p:bldP spid="41" grpId="0" animBg="1"/>
      <p:bldP spid="43" grpId="0" animBg="1"/>
      <p:bldP spid="78" grpId="0" animBg="1"/>
      <p:bldP spid="79" grpId="0" animBg="1"/>
      <p:bldP spid="10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936172"/>
            <a:ext cx="8971146" cy="5834464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Limited number of state features: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Reduce the implementation overhead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RL agent is more sensitive to reward</a:t>
            </a:r>
          </a:p>
          <a:p>
            <a:endParaRPr lang="en-US" sz="32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US" sz="3000" b="1" i="1" dirty="0">
              <a:solidFill>
                <a:srgbClr val="C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r>
              <a:rPr lang="en-US" sz="3000" b="1" i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6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-dimensional</a:t>
            </a:r>
            <a:r>
              <a:rPr lang="en-US" sz="3000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vector of state features</a:t>
            </a:r>
          </a:p>
          <a:p>
            <a:endParaRPr lang="en-US" sz="3000" b="1" i="1" dirty="0">
              <a:solidFill>
                <a:srgbClr val="C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US" sz="3000" b="1" i="1" dirty="0">
              <a:solidFill>
                <a:srgbClr val="C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6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We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quantize the state representation </a:t>
            </a:r>
            <a:r>
              <a:rPr lang="en-US" sz="3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into bins to reduce storage overhead</a:t>
            </a:r>
          </a:p>
          <a:p>
            <a:pPr lvl="1"/>
            <a:endParaRPr lang="en-US" sz="26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69682B-997F-0E16-F6B0-0ECBBE94E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E908F3-BCB7-3A10-9024-3A5EE55FBB7D}"/>
              </a:ext>
            </a:extLst>
          </p:cNvPr>
          <p:cNvGrpSpPr/>
          <p:nvPr/>
        </p:nvGrpSpPr>
        <p:grpSpPr>
          <a:xfrm>
            <a:off x="5696264" y="87364"/>
            <a:ext cx="3582329" cy="1686275"/>
            <a:chOff x="1056563" y="3886042"/>
            <a:chExt cx="7207112" cy="321986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83E2EB3-A31A-8BC0-2EC2-5C27562A3CB5}"/>
                </a:ext>
              </a:extLst>
            </p:cNvPr>
            <p:cNvSpPr/>
            <p:nvPr/>
          </p:nvSpPr>
          <p:spPr>
            <a:xfrm>
              <a:off x="3074030" y="6213828"/>
              <a:ext cx="2631969" cy="89207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Hybrid Storage System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DE55E83-C306-0A62-AF5E-EE6DC70158C0}"/>
                </a:ext>
              </a:extLst>
            </p:cNvPr>
            <p:cNvSpPr/>
            <p:nvPr/>
          </p:nvSpPr>
          <p:spPr>
            <a:xfrm>
              <a:off x="3080329" y="3886042"/>
              <a:ext cx="2631969" cy="70510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Sibyl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2C94E4F5-8376-30E4-8DBD-922F93517D61}"/>
                </a:ext>
              </a:extLst>
            </p:cNvPr>
            <p:cNvCxnSpPr>
              <a:cxnSpLocks/>
              <a:stCxn id="22" idx="1"/>
              <a:endCxn id="23" idx="1"/>
            </p:cNvCxnSpPr>
            <p:nvPr/>
          </p:nvCxnSpPr>
          <p:spPr>
            <a:xfrm rot="10800000" flipH="1">
              <a:off x="3074030" y="4238595"/>
              <a:ext cx="6299" cy="2421274"/>
            </a:xfrm>
            <a:prstGeom prst="bentConnector3">
              <a:avLst>
                <a:gd name="adj1" fmla="val -1974278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266026CB-7394-36EB-8C17-3B87BD68D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8155" y="4238592"/>
              <a:ext cx="6299" cy="2421273"/>
            </a:xfrm>
            <a:prstGeom prst="bentConnector3">
              <a:avLst>
                <a:gd name="adj1" fmla="val -2022139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4C70F615-FE9B-9CD9-1931-C9DA18CD9CD6}"/>
                </a:ext>
              </a:extLst>
            </p:cNvPr>
            <p:cNvCxnSpPr>
              <a:cxnSpLocks/>
              <a:stCxn id="22" idx="0"/>
              <a:endCxn id="23" idx="2"/>
            </p:cNvCxnSpPr>
            <p:nvPr/>
          </p:nvCxnSpPr>
          <p:spPr>
            <a:xfrm rot="5400000" flipH="1" flipV="1">
              <a:off x="3581821" y="5399336"/>
              <a:ext cx="1622686" cy="62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D886FF-1CCB-445E-D387-33DD52BA39CD}"/>
                </a:ext>
              </a:extLst>
            </p:cNvPr>
            <p:cNvSpPr txBox="1"/>
            <p:nvPr/>
          </p:nvSpPr>
          <p:spPr>
            <a:xfrm>
              <a:off x="1056563" y="4668073"/>
              <a:ext cx="2128053" cy="151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Features of the current request and system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D35A31-F2F1-213F-DC98-547075E0B10A}"/>
                </a:ext>
              </a:extLst>
            </p:cNvPr>
            <p:cNvSpPr txBox="1"/>
            <p:nvPr/>
          </p:nvSpPr>
          <p:spPr>
            <a:xfrm>
              <a:off x="3222814" y="4830796"/>
              <a:ext cx="2631969" cy="1179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Request latency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(of last served request)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9CB715-E79C-EFC2-C181-93DA7A39C8E1}"/>
                </a:ext>
              </a:extLst>
            </p:cNvPr>
            <p:cNvSpPr txBox="1"/>
            <p:nvPr/>
          </p:nvSpPr>
          <p:spPr>
            <a:xfrm>
              <a:off x="5631707" y="4880302"/>
              <a:ext cx="2631968" cy="1234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Select storage device to place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the current page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321" flipH="1">
            <a:off x="5152800" y="219496"/>
            <a:ext cx="1473091" cy="12057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4A272B-C4B5-93D0-8A1E-BB7F8B81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35" b="1"/>
          <a:stretch/>
        </p:blipFill>
        <p:spPr>
          <a:xfrm>
            <a:off x="654197" y="3971077"/>
            <a:ext cx="4449192" cy="3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1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5153-A414-C0CA-C98B-7C328BD8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State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DF2E-7EC2-7500-0044-A2F78025D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729ED-068D-2D9D-ADDC-DED15C39E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D9E96-1CE5-A9B3-FC0A-66DC95E0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0" y="2204864"/>
            <a:ext cx="899715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223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4" y="936172"/>
            <a:ext cx="9000679" cy="5889341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Sibyl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formulate the reward as a function of the     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latency</a:t>
            </a:r>
          </a:p>
          <a:p>
            <a:pPr marL="0" indent="0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three key aspects:</a:t>
            </a:r>
          </a:p>
          <a:p>
            <a:pPr lvl="1">
              <a:lnSpc>
                <a:spcPct val="100000"/>
              </a:lnSpc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state of the device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(e.g., read/write latencies, the latency of garbage collection, queuing delays, …)</a:t>
            </a:r>
            <a:endParaRPr lang="en-US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Throughput</a:t>
            </a:r>
          </a:p>
          <a:p>
            <a:pPr lvl="1">
              <a:lnSpc>
                <a:spcPct val="100000"/>
              </a:lnSpc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Evictions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More details in the paper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370C0C4-AFF5-AB5B-44F6-92191E696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6716AF-EDE4-5E82-19CA-61800C1E0BFF}"/>
              </a:ext>
            </a:extLst>
          </p:cNvPr>
          <p:cNvGrpSpPr/>
          <p:nvPr/>
        </p:nvGrpSpPr>
        <p:grpSpPr>
          <a:xfrm>
            <a:off x="5696264" y="87364"/>
            <a:ext cx="3582329" cy="1686275"/>
            <a:chOff x="1056563" y="3886042"/>
            <a:chExt cx="7207112" cy="321986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2FEEC79-0CFD-7613-0CA8-F54FA2F73FB6}"/>
                </a:ext>
              </a:extLst>
            </p:cNvPr>
            <p:cNvSpPr/>
            <p:nvPr/>
          </p:nvSpPr>
          <p:spPr>
            <a:xfrm>
              <a:off x="3074030" y="6213828"/>
              <a:ext cx="2631969" cy="89207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Hybrid Storage System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5DCBB5F-6654-F30F-892C-93284E68277C}"/>
                </a:ext>
              </a:extLst>
            </p:cNvPr>
            <p:cNvSpPr/>
            <p:nvPr/>
          </p:nvSpPr>
          <p:spPr>
            <a:xfrm>
              <a:off x="3080329" y="3886042"/>
              <a:ext cx="2631969" cy="70510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Sibyl</a:t>
              </a: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CBFDF969-7BC7-93A7-8183-81AC633FF5D2}"/>
                </a:ext>
              </a:extLst>
            </p:cNvPr>
            <p:cNvCxnSpPr>
              <a:cxnSpLocks/>
              <a:stCxn id="15" idx="1"/>
              <a:endCxn id="16" idx="1"/>
            </p:cNvCxnSpPr>
            <p:nvPr/>
          </p:nvCxnSpPr>
          <p:spPr>
            <a:xfrm rot="10800000" flipH="1">
              <a:off x="3074030" y="4238595"/>
              <a:ext cx="6299" cy="2421274"/>
            </a:xfrm>
            <a:prstGeom prst="bentConnector3">
              <a:avLst>
                <a:gd name="adj1" fmla="val -1974278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76EE8A20-4F1F-382F-1B25-C6D3688017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8155" y="4238592"/>
              <a:ext cx="6299" cy="2421273"/>
            </a:xfrm>
            <a:prstGeom prst="bentConnector3">
              <a:avLst>
                <a:gd name="adj1" fmla="val -2022139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D9476E80-B684-A47F-CEC6-30978AF212A7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rot="5400000" flipH="1" flipV="1">
              <a:off x="3581821" y="5399336"/>
              <a:ext cx="1622686" cy="62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2DEC-5DFE-88E8-1A28-28335BD48DDB}"/>
                </a:ext>
              </a:extLst>
            </p:cNvPr>
            <p:cNvSpPr txBox="1"/>
            <p:nvPr/>
          </p:nvSpPr>
          <p:spPr>
            <a:xfrm>
              <a:off x="1056563" y="4668073"/>
              <a:ext cx="2128053" cy="151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Features of the current request and system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BA0B8C-5B8F-A93C-3E72-4960B379FBED}"/>
                </a:ext>
              </a:extLst>
            </p:cNvPr>
            <p:cNvSpPr txBox="1"/>
            <p:nvPr/>
          </p:nvSpPr>
          <p:spPr>
            <a:xfrm>
              <a:off x="3222814" y="4830796"/>
              <a:ext cx="2631969" cy="1179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Request latency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(of last served request)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B80405-92E0-99ED-E0FE-E213F1E7AEB8}"/>
                </a:ext>
              </a:extLst>
            </p:cNvPr>
            <p:cNvSpPr txBox="1"/>
            <p:nvPr/>
          </p:nvSpPr>
          <p:spPr>
            <a:xfrm>
              <a:off x="5631707" y="4880302"/>
              <a:ext cx="2631968" cy="1234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Select storage device to place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the current page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1B393AC-05D7-0C09-8811-6DF18822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321" flipH="1">
            <a:off x="6329914" y="196139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AEE0-BB9C-3BE7-E7F9-B995C190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0EC90-DDB5-2714-C63F-0009F29D0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91F5D-9418-FB22-2B8E-4D215EB47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42C82-331C-E822-F1BA-1585BAF4D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54" y="936172"/>
            <a:ext cx="6108292" cy="3042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5CF11-8493-D1C9-E998-A5D6240A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54" y="4130998"/>
            <a:ext cx="6108292" cy="16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77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936172"/>
            <a:ext cx="8971146" cy="578949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At every new page request, the                                     action is to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 storage device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0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Action can be 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extended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 any number of storage devices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US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 page when the fast device utilization is 100%</a:t>
            </a:r>
          </a:p>
          <a:p>
            <a:pPr>
              <a:lnSpc>
                <a:spcPct val="100000"/>
              </a:lnSpc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US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 page when there is an update from the application</a:t>
            </a:r>
          </a:p>
          <a:p>
            <a:pPr>
              <a:lnSpc>
                <a:spcPct val="100000"/>
              </a:lnSpc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F32CBA-3C26-CFAC-72CD-D0715FACA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57DC4-0CF8-A57F-5FB3-68F04E4C84F4}"/>
              </a:ext>
            </a:extLst>
          </p:cNvPr>
          <p:cNvGrpSpPr/>
          <p:nvPr/>
        </p:nvGrpSpPr>
        <p:grpSpPr>
          <a:xfrm>
            <a:off x="5696264" y="87364"/>
            <a:ext cx="3582329" cy="1686275"/>
            <a:chOff x="1056563" y="3886042"/>
            <a:chExt cx="7207112" cy="321986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E44A074-6DFE-9002-5C0A-5AB32B2BAA24}"/>
                </a:ext>
              </a:extLst>
            </p:cNvPr>
            <p:cNvSpPr/>
            <p:nvPr/>
          </p:nvSpPr>
          <p:spPr>
            <a:xfrm>
              <a:off x="3074030" y="6213828"/>
              <a:ext cx="2631969" cy="89207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Hybrid Storage System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A5EC240-33D4-08B1-968E-39E4EBF3A2FA}"/>
                </a:ext>
              </a:extLst>
            </p:cNvPr>
            <p:cNvSpPr/>
            <p:nvPr/>
          </p:nvSpPr>
          <p:spPr>
            <a:xfrm>
              <a:off x="3080329" y="3886042"/>
              <a:ext cx="2631969" cy="70510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Sibyl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48F0AEF8-C658-B8E4-14FC-DBA2146EA8E2}"/>
                </a:ext>
              </a:extLst>
            </p:cNvPr>
            <p:cNvCxnSpPr>
              <a:cxnSpLocks/>
              <a:stCxn id="11" idx="1"/>
              <a:endCxn id="12" idx="1"/>
            </p:cNvCxnSpPr>
            <p:nvPr/>
          </p:nvCxnSpPr>
          <p:spPr>
            <a:xfrm rot="10800000" flipH="1">
              <a:off x="3074030" y="4238595"/>
              <a:ext cx="6299" cy="2421274"/>
            </a:xfrm>
            <a:prstGeom prst="bentConnector3">
              <a:avLst>
                <a:gd name="adj1" fmla="val -1974278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E7DF71D3-6EC6-5777-852C-54F77AFBA6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8155" y="4238592"/>
              <a:ext cx="6299" cy="2421273"/>
            </a:xfrm>
            <a:prstGeom prst="bentConnector3">
              <a:avLst>
                <a:gd name="adj1" fmla="val -2022139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6BA8AC69-FEF1-2298-BD86-F120FD7AF8C3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rot="5400000" flipH="1" flipV="1">
              <a:off x="3581821" y="5399336"/>
              <a:ext cx="1622686" cy="62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932478-DD9D-740A-07FB-2D5C934901C2}"/>
                </a:ext>
              </a:extLst>
            </p:cNvPr>
            <p:cNvSpPr txBox="1"/>
            <p:nvPr/>
          </p:nvSpPr>
          <p:spPr>
            <a:xfrm>
              <a:off x="1056563" y="4668073"/>
              <a:ext cx="2128053" cy="151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Features of the current request and system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33476-8D34-60FA-B4E4-1A1D512FCA26}"/>
                </a:ext>
              </a:extLst>
            </p:cNvPr>
            <p:cNvSpPr txBox="1"/>
            <p:nvPr/>
          </p:nvSpPr>
          <p:spPr>
            <a:xfrm>
              <a:off x="3222814" y="4830796"/>
              <a:ext cx="2631969" cy="1179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Request latency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(of last served request)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A2BE58-A60D-283D-5B8A-7C3887EBC67A}"/>
                </a:ext>
              </a:extLst>
            </p:cNvPr>
            <p:cNvSpPr txBox="1"/>
            <p:nvPr/>
          </p:nvSpPr>
          <p:spPr>
            <a:xfrm>
              <a:off x="5631707" y="4880302"/>
              <a:ext cx="2631968" cy="1234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Select storage device to place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the current page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753296C-D900-910B-254F-B295CDEC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321" flipH="1">
            <a:off x="7505840" y="202766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9797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Key Shortcomings of Prior Data Placement Techniques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Formulating Data Placement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Sibyl: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Evaluation of Sibyl and Key 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  <a:sym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C75597-5CF3-2CB2-B58F-5F5EE9F9C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7101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5E612E-99F1-67DA-E586-D5C9D640EA58}"/>
              </a:ext>
            </a:extLst>
          </p:cNvPr>
          <p:cNvSpPr/>
          <p:nvPr/>
        </p:nvSpPr>
        <p:spPr>
          <a:xfrm>
            <a:off x="2434222" y="1336432"/>
            <a:ext cx="4332339" cy="489555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3490026" y="4136136"/>
            <a:ext cx="2163948" cy="1510641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RL Decision Thread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Sibyl Execution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70FA86-0121-ECB5-DD3E-6985DDF83CD3}"/>
              </a:ext>
            </a:extLst>
          </p:cNvPr>
          <p:cNvSpPr txBox="1"/>
          <p:nvPr/>
        </p:nvSpPr>
        <p:spPr>
          <a:xfrm>
            <a:off x="697909" y="4136136"/>
            <a:ext cx="14248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2926551-8D61-8894-CFFC-9EF9ABB49000}"/>
              </a:ext>
            </a:extLst>
          </p:cNvPr>
          <p:cNvSpPr/>
          <p:nvPr/>
        </p:nvSpPr>
        <p:spPr>
          <a:xfrm>
            <a:off x="3445689" y="1486722"/>
            <a:ext cx="2163948" cy="1510641"/>
          </a:xfrm>
          <a:prstGeom prst="roundRect">
            <a:avLst/>
          </a:prstGeom>
          <a:solidFill>
            <a:srgbClr val="C4C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RL Training Thread</a:t>
            </a:r>
          </a:p>
        </p:txBody>
      </p: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9A3F527C-4DF0-5E1B-4BD4-08A59206077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68830" y="3418234"/>
            <a:ext cx="1164343" cy="271462"/>
          </a:xfrm>
          <a:prstGeom prst="curvedConnector3">
            <a:avLst/>
          </a:prstGeom>
          <a:ln w="762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5E5B092E-95C4-52FD-58DE-5C85E56B30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1501" y="3418233"/>
            <a:ext cx="1164343" cy="271462"/>
          </a:xfrm>
          <a:prstGeom prst="curvedConnector3">
            <a:avLst/>
          </a:prstGeom>
          <a:ln w="762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BE93C79-8514-D5AE-5D93-7FED68642B74}"/>
              </a:ext>
            </a:extLst>
          </p:cNvPr>
          <p:cNvSpPr txBox="1"/>
          <p:nvPr/>
        </p:nvSpPr>
        <p:spPr>
          <a:xfrm>
            <a:off x="5171445" y="3382083"/>
            <a:ext cx="177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28AC81-1D78-B261-B81D-ED1A1A7192F3}"/>
              </a:ext>
            </a:extLst>
          </p:cNvPr>
          <p:cNvSpPr txBox="1"/>
          <p:nvPr/>
        </p:nvSpPr>
        <p:spPr>
          <a:xfrm>
            <a:off x="2237470" y="3243584"/>
            <a:ext cx="177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State, Reward, and Action Information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269D57-C54F-0AA1-C808-4A2C2F0ADEC3}"/>
              </a:ext>
            </a:extLst>
          </p:cNvPr>
          <p:cNvCxnSpPr/>
          <p:nvPr/>
        </p:nvCxnSpPr>
        <p:spPr>
          <a:xfrm>
            <a:off x="2016026" y="4891456"/>
            <a:ext cx="14706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34CC480-AE45-F2B4-073C-7DDDD9C5B1F4}"/>
              </a:ext>
            </a:extLst>
          </p:cNvPr>
          <p:cNvCxnSpPr/>
          <p:nvPr/>
        </p:nvCxnSpPr>
        <p:spPr>
          <a:xfrm>
            <a:off x="5653974" y="4820394"/>
            <a:ext cx="14706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87B686F-DA29-C954-56DF-F3CD5D551AE5}"/>
              </a:ext>
            </a:extLst>
          </p:cNvPr>
          <p:cNvSpPr txBox="1"/>
          <p:nvPr/>
        </p:nvSpPr>
        <p:spPr>
          <a:xfrm>
            <a:off x="6963480" y="4220229"/>
            <a:ext cx="1837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Data Placement Decision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561CB8-E130-F770-14FD-E05F114996E8}"/>
              </a:ext>
            </a:extLst>
          </p:cNvPr>
          <p:cNvSpPr txBox="1"/>
          <p:nvPr/>
        </p:nvSpPr>
        <p:spPr>
          <a:xfrm>
            <a:off x="5921074" y="2323829"/>
            <a:ext cx="3922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Asynchronous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Execution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0C49A-E44F-7181-9625-6DD27CEE60E2}"/>
              </a:ext>
            </a:extLst>
          </p:cNvPr>
          <p:cNvSpPr txBox="1"/>
          <p:nvPr/>
        </p:nvSpPr>
        <p:spPr>
          <a:xfrm>
            <a:off x="2639176" y="5685248"/>
            <a:ext cx="3922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E634696-C17C-B546-5F97-26AE1E31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48" grpId="0"/>
      <p:bldP spid="50" grpId="0" animBg="1"/>
      <p:bldP spid="54" grpId="0"/>
      <p:bldP spid="55" grpId="0"/>
      <p:bldP spid="60" grpId="0"/>
      <p:bldP spid="69" grpId="0"/>
      <p:bldP spid="16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Sibyl Design: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  <a:stCxn id="16" idx="1"/>
          </p:cNvCxnSpPr>
          <p:nvPr/>
        </p:nvCxnSpPr>
        <p:spPr>
          <a:xfrm rot="16200000" flipV="1">
            <a:off x="5652998" y="2071983"/>
            <a:ext cx="968161" cy="11127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AD2DEC-297F-7ABA-4EA3-24455E4D7040}"/>
              </a:ext>
            </a:extLst>
          </p:cNvPr>
          <p:cNvSpPr txBox="1"/>
          <p:nvPr/>
        </p:nvSpPr>
        <p:spPr>
          <a:xfrm>
            <a:off x="1098927" y="2365193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Weights update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75397F5-D7AD-1B30-C159-B31D7C5D1BEF}"/>
              </a:ext>
            </a:extLst>
          </p:cNvPr>
          <p:cNvGrpSpPr/>
          <p:nvPr/>
        </p:nvGrpSpPr>
        <p:grpSpPr>
          <a:xfrm>
            <a:off x="3127418" y="2575857"/>
            <a:ext cx="524639" cy="338554"/>
            <a:chOff x="3086606" y="2492382"/>
            <a:chExt cx="524639" cy="338554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F1007A-F3B7-BA7D-D40A-A12D32A96C17}"/>
                </a:ext>
              </a:extLst>
            </p:cNvPr>
            <p:cNvSpPr/>
            <p:nvPr/>
          </p:nvSpPr>
          <p:spPr>
            <a:xfrm>
              <a:off x="3191320" y="2523296"/>
              <a:ext cx="312627" cy="2516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D391AA-FEC9-BEBA-ED4A-1A21933DB253}"/>
                </a:ext>
              </a:extLst>
            </p:cNvPr>
            <p:cNvSpPr txBox="1"/>
            <p:nvPr/>
          </p:nvSpPr>
          <p:spPr>
            <a:xfrm>
              <a:off x="3086606" y="2492382"/>
              <a:ext cx="524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2A6C46CC-51A7-F34F-563A-BC0030F4375C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2E6A2C66-09BA-3D5E-AECD-C2E35BB22455}"/>
              </a:ext>
            </a:extLst>
          </p:cNvPr>
          <p:cNvCxnSpPr>
            <a:cxnSpLocks/>
            <a:endCxn id="199" idx="3"/>
          </p:cNvCxnSpPr>
          <p:nvPr/>
        </p:nvCxnSpPr>
        <p:spPr>
          <a:xfrm rot="16200000" flipV="1">
            <a:off x="5626723" y="2045708"/>
            <a:ext cx="968161" cy="11653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96E34FA3-D3D3-701D-E341-AAE52AB49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2882" y="2144296"/>
            <a:ext cx="603017" cy="30938"/>
          </a:xfrm>
          <a:prstGeom prst="bentConnector3">
            <a:avLst>
              <a:gd name="adj1" fmla="val 29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511C62C9-EAA7-364A-DA2D-671DF2D1AED5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7131A3B-152C-8176-D93D-8AD57E9592B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89A6D-128C-319D-FFE3-3F9745B0B038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6A44D447-1CFA-4A3D-2D9C-21AA0698F8C5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30637" y="2932298"/>
            <a:ext cx="842946" cy="20258"/>
          </a:xfrm>
          <a:prstGeom prst="bentConnector3">
            <a:avLst>
              <a:gd name="adj1" fmla="val 14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60E3BB0-BE2E-BBA9-32DA-29AB044B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E234BED-2E2E-9D91-83FB-BBA4E714E003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630C58FD-608D-94BB-8450-062B866A1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05369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412947B0-BCD4-88AC-F9CB-52E340AB7424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A1FBD11-F58A-7272-AE61-B125E88DABC5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39DADA25-B4A5-FD09-C700-401BEF401A48}"/>
              </a:ext>
            </a:extLst>
          </p:cNvPr>
          <p:cNvCxnSpPr>
            <a:cxnSpLocks/>
            <a:stCxn id="81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DEAC5DB-594D-DC2C-6F95-30CE8417FA97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A46954-666F-81AF-C1A6-37F9A40A5E55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67B529B-93AA-90EE-4EA1-65AAB75CE8FF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66658DE-CBAC-EB28-F534-312E8AA5A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4FA5B506-E1E4-34A8-F067-2C8A779BD37D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347384BB-A7DB-35C1-1E5C-1B5B53EEA4ED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A1848DC-CF81-C577-FCB6-9418B3E3999C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0FA5B1A-5CFB-201C-523B-76D2D700D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4093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C0C6CBB8-5528-07CF-FDCF-46899310C7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FD9528A-2C3C-8110-EA53-D553219ECA72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E9841BF0-E620-A526-8B07-47266BCDF4DC}"/>
              </a:ext>
            </a:extLst>
          </p:cNvPr>
          <p:cNvCxnSpPr>
            <a:cxnSpLocks/>
            <a:stCxn id="81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498C280-FB20-FEDE-46DE-7B6936E37E6A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C62614-97E5-49B9-36DA-ED3B016BC291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47C3563-D936-44CB-E665-A2CC726F648E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A7F4C87-FAD1-FD18-8300-EDC41525E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44BD47A-C716-083D-5BE0-B8859BAE52F9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E46E9FC9-C7E4-FE6F-CEF8-64851E2ED417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E20B89F-4675-A9AE-604A-9AF4A996F981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B156DCC-8DAC-4434-43CA-BB6A4884A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2256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rgbClr val="DBDB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16609499-47FF-35F7-46F2-B2C6DD2BBCD6}"/>
              </a:ext>
            </a:extLst>
          </p:cNvPr>
          <p:cNvCxnSpPr>
            <a:cxnSpLocks/>
          </p:cNvCxnSpPr>
          <p:nvPr/>
        </p:nvCxnSpPr>
        <p:spPr>
          <a:xfrm flipV="1">
            <a:off x="-4193992" y="2726281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E876B8A9-6A18-BD5C-AE4F-12F60AA88FDF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895742D9-360A-6308-81F5-4864381D7B00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1EADADA7-5BDE-2A73-8B05-F3A9FB6D2A6E}"/>
              </a:ext>
            </a:extLst>
          </p:cNvPr>
          <p:cNvCxnSpPr>
            <a:cxnSpLocks/>
            <a:stCxn id="83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2B7A4BA-5907-F5B5-ABE6-70E07DF2D218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4193EC4-8AF6-6E4E-85DB-806467C719E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5292A67-EA5C-FEFB-856A-49E8DF6E0AF1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1A210A0-2D93-9C79-B559-E7E6D860B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9979778E-A582-2919-A1D6-5A12C312A9C8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84" name="Elbow Connector 83">
            <a:extLst>
              <a:ext uri="{FF2B5EF4-FFF2-40B4-BE49-F238E27FC236}">
                <a16:creationId xmlns:a16="http://schemas.microsoft.com/office/drawing/2014/main" id="{5B4B3E71-E604-A32A-686F-A0C848680255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BABDBFD-B0C1-F468-6E8E-0D58EB69D5A6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FB7D3447-853F-CEB3-E66B-4B5B4882C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5892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6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F8B0-EE93-387B-67EB-F9D7DFBDE9A8}"/>
              </a:ext>
            </a:extLst>
          </p:cNvPr>
          <p:cNvSpPr txBox="1"/>
          <p:nvPr/>
        </p:nvSpPr>
        <p:spPr>
          <a:xfrm>
            <a:off x="-1490133" y="4707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F18AE126-9096-6565-8A62-7FE752D782FD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7BE9C96-1B5E-B449-0A7D-A7EF04E334E9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72907183-E266-91C7-9973-7C5B16AF8218}"/>
              </a:ext>
            </a:extLst>
          </p:cNvPr>
          <p:cNvCxnSpPr>
            <a:cxnSpLocks/>
            <a:stCxn id="75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F915D5E-216B-59A2-5254-6FB3FBC0397D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E110CE-272B-F7D4-61DC-778C81978857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37B04C-B584-D622-2B6C-B1BA8B316621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6D15E7F-89EB-01CE-3CF7-8E08FACFE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ABBE709-BE24-950B-7B9F-2922C76E649C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645173EC-446E-3BFF-E10D-A91DFB4C879A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14B38-02A1-6E2F-A348-407EB32290C5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1B097C1B-A36F-5413-FFDA-B12D6DC45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5157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6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  <a:stCxn id="16" idx="1"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06949DC0-E2BC-2A86-2380-522CF37E364F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E91B6F5C-F411-053B-C08C-EF20815E675B}"/>
              </a:ext>
            </a:extLst>
          </p:cNvPr>
          <p:cNvCxnSpPr>
            <a:cxnSpLocks/>
            <a:stCxn id="95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2268D67-D539-A572-06E6-BCF9A8D9D678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906693-2F16-9A6D-914D-1C12E62FDBA7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7AD4408-3394-2DB1-D79F-5F4B69C71E70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742474A7-1551-8C11-E4F4-78FF790D4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43DAEB10-0A21-0649-2CCB-70A94CC0B29D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B048547D-920C-5036-FC55-0B8A4B3C836B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839033" y="4070561"/>
            <a:ext cx="2077388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FA157BC5-AFF3-9734-AC05-32832708C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2749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Training Thread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52998" y="2071983"/>
            <a:ext cx="968161" cy="11127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AD2DEC-297F-7ABA-4EA3-24455E4D7040}"/>
              </a:ext>
            </a:extLst>
          </p:cNvPr>
          <p:cNvSpPr txBox="1"/>
          <p:nvPr/>
        </p:nvSpPr>
        <p:spPr>
          <a:xfrm>
            <a:off x="1098927" y="2365193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Weights update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75397F5-D7AD-1B30-C159-B31D7C5D1BEF}"/>
              </a:ext>
            </a:extLst>
          </p:cNvPr>
          <p:cNvGrpSpPr/>
          <p:nvPr/>
        </p:nvGrpSpPr>
        <p:grpSpPr>
          <a:xfrm>
            <a:off x="3127418" y="2575857"/>
            <a:ext cx="524639" cy="338554"/>
            <a:chOff x="3086606" y="2492382"/>
            <a:chExt cx="524639" cy="338554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F1007A-F3B7-BA7D-D40A-A12D32A96C17}"/>
                </a:ext>
              </a:extLst>
            </p:cNvPr>
            <p:cNvSpPr/>
            <p:nvPr/>
          </p:nvSpPr>
          <p:spPr>
            <a:xfrm>
              <a:off x="3191320" y="2523296"/>
              <a:ext cx="312627" cy="2516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D391AA-FEC9-BEBA-ED4A-1A21933DB253}"/>
                </a:ext>
              </a:extLst>
            </p:cNvPr>
            <p:cNvSpPr txBox="1"/>
            <p:nvPr/>
          </p:nvSpPr>
          <p:spPr>
            <a:xfrm>
              <a:off x="3086606" y="2492382"/>
              <a:ext cx="524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2A6C46CC-51A7-F34F-563A-BC0030F4375C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96E34FA3-D3D3-701D-E341-AAE52AB49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2882" y="2144296"/>
            <a:ext cx="603017" cy="30938"/>
          </a:xfrm>
          <a:prstGeom prst="bentConnector3">
            <a:avLst>
              <a:gd name="adj1" fmla="val 29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77131A3B-152C-8176-D93D-8AD57E9592B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89A6D-128C-319D-FFE3-3F9745B0B038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6A44D447-1CFA-4A3D-2D9C-21AA0698F8C5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30637" y="2932298"/>
            <a:ext cx="842946" cy="20258"/>
          </a:xfrm>
          <a:prstGeom prst="bentConnector3">
            <a:avLst>
              <a:gd name="adj1" fmla="val 14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60E3BB0-BE2E-BBA9-32DA-29AB044B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942CF74-E3B8-E83D-2D8E-DB07BD69D816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A843487-3067-8B0B-A057-02FB0638D080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8B60ACF-EF94-3EFF-C8E6-0A7A5019FF47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5B672D-3026-FA00-6FF2-E7302131518A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F618CAD-A1E9-E45A-A2A9-661A4DFE6CAD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0B4E2AF-34AE-E41C-3AAE-19575A06E14E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98AB555-B33E-3F86-D163-038214D18CFE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C3265D-E75D-F8A4-0E48-BD112B504246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63" name="Magnetic Disk 62">
            <a:extLst>
              <a:ext uri="{FF2B5EF4-FFF2-40B4-BE49-F238E27FC236}">
                <a16:creationId xmlns:a16="http://schemas.microsoft.com/office/drawing/2014/main" id="{8DB73716-4CC1-7CD2-11AC-CEFFFBF44775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1D0CEC-BC9E-BD9E-4DA1-8B07021B2F4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F7764EC3-6799-4DDE-99C0-6417E670AFC9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FF1BF0E5-D757-3F44-91D6-B03F27EF2746}"/>
              </a:ext>
            </a:extLst>
          </p:cNvPr>
          <p:cNvCxnSpPr>
            <a:cxnSpLocks/>
            <a:stCxn id="53" idx="3"/>
            <a:endCxn id="59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650152C3-D07C-1194-7A9E-376E4B94D93A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BA4473C4-6060-308C-0ABE-5B9A6794EADF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B326359A-64A7-A7C0-C113-6666E7E18408}"/>
              </a:ext>
            </a:extLst>
          </p:cNvPr>
          <p:cNvCxnSpPr>
            <a:cxnSpLocks/>
            <a:endCxn id="63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842B261-DB35-B8BB-E64B-E994418B4A4B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89856194-0925-A8DD-7819-E39DFCB69AB7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BD905FD3-4B51-2DAB-86A4-BC4972AEC479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7294FE9-DEFA-9262-C30A-861CBC6963BD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697263-64F1-4DFF-73EA-EF86B9CB47A2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686AF-8DA7-3F6B-8FF6-5BFE9AA4B1B3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2875955-D035-83C3-721D-350A114DB086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FC963A-D1D1-B358-306B-01BD5F216C5D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CBD6B4-65EB-B87A-13F8-E98B5C6DC2C7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54661C36-A0AA-1771-03B4-292AB399A608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639A8C3-B11A-A923-9D2E-D0B534E94D40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3117C6A7-87C4-D097-307E-89076FF2E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2E6A2C66-09BA-3D5E-AECD-C2E35BB22455}"/>
              </a:ext>
            </a:extLst>
          </p:cNvPr>
          <p:cNvCxnSpPr>
            <a:cxnSpLocks/>
            <a:endCxn id="199" idx="3"/>
          </p:cNvCxnSpPr>
          <p:nvPr/>
        </p:nvCxnSpPr>
        <p:spPr>
          <a:xfrm rot="16200000" flipV="1">
            <a:off x="5626723" y="2045708"/>
            <a:ext cx="968161" cy="11653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3DA9A6C-5775-E4C8-78F8-F725EF4A6E76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33D44A-394D-EA00-E4E1-808B67AEB89A}"/>
              </a:ext>
            </a:extLst>
          </p:cNvPr>
          <p:cNvSpPr txBox="1"/>
          <p:nvPr/>
        </p:nvSpPr>
        <p:spPr>
          <a:xfrm>
            <a:off x="163752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05FFA163-E649-9CF2-58CE-E9029FC0D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6156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Periodic Weight Transfer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  <a:stCxn id="16" idx="1"/>
          </p:cNvCxnSpPr>
          <p:nvPr/>
        </p:nvCxnSpPr>
        <p:spPr>
          <a:xfrm rot="16200000" flipV="1">
            <a:off x="5652998" y="2071983"/>
            <a:ext cx="968161" cy="11127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AD2DEC-297F-7ABA-4EA3-24455E4D7040}"/>
              </a:ext>
            </a:extLst>
          </p:cNvPr>
          <p:cNvSpPr txBox="1"/>
          <p:nvPr/>
        </p:nvSpPr>
        <p:spPr>
          <a:xfrm>
            <a:off x="1098927" y="2365193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Weights update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75397F5-D7AD-1B30-C159-B31D7C5D1BEF}"/>
              </a:ext>
            </a:extLst>
          </p:cNvPr>
          <p:cNvGrpSpPr/>
          <p:nvPr/>
        </p:nvGrpSpPr>
        <p:grpSpPr>
          <a:xfrm>
            <a:off x="3127418" y="2575857"/>
            <a:ext cx="524639" cy="338554"/>
            <a:chOff x="3086606" y="2492382"/>
            <a:chExt cx="524639" cy="338554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F1007A-F3B7-BA7D-D40A-A12D32A96C17}"/>
                </a:ext>
              </a:extLst>
            </p:cNvPr>
            <p:cNvSpPr/>
            <p:nvPr/>
          </p:nvSpPr>
          <p:spPr>
            <a:xfrm>
              <a:off x="3191320" y="2523296"/>
              <a:ext cx="312627" cy="2516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D391AA-FEC9-BEBA-ED4A-1A21933DB253}"/>
                </a:ext>
              </a:extLst>
            </p:cNvPr>
            <p:cNvSpPr txBox="1"/>
            <p:nvPr/>
          </p:nvSpPr>
          <p:spPr>
            <a:xfrm>
              <a:off x="3086606" y="2492382"/>
              <a:ext cx="524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2A6C46CC-51A7-F34F-563A-BC0030F4375C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2E6A2C66-09BA-3D5E-AECD-C2E35BB22455}"/>
              </a:ext>
            </a:extLst>
          </p:cNvPr>
          <p:cNvCxnSpPr>
            <a:cxnSpLocks/>
            <a:endCxn id="199" idx="3"/>
          </p:cNvCxnSpPr>
          <p:nvPr/>
        </p:nvCxnSpPr>
        <p:spPr>
          <a:xfrm rot="16200000" flipV="1">
            <a:off x="5626723" y="2045708"/>
            <a:ext cx="968161" cy="11653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96E34FA3-D3D3-701D-E341-AAE52AB49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2882" y="2144296"/>
            <a:ext cx="603017" cy="30938"/>
          </a:xfrm>
          <a:prstGeom prst="bentConnector3">
            <a:avLst>
              <a:gd name="adj1" fmla="val 29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511C62C9-EAA7-364A-DA2D-671DF2D1AED5}"/>
              </a:ext>
            </a:extLst>
          </p:cNvPr>
          <p:cNvSpPr txBox="1"/>
          <p:nvPr/>
        </p:nvSpPr>
        <p:spPr>
          <a:xfrm>
            <a:off x="163752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5B529ED-49FE-5468-19FF-C5EFF84FB10C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7131A3B-152C-8176-D93D-8AD57E9592B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89A6D-128C-319D-FFE3-3F9745B0B038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6A44D447-1CFA-4A3D-2D9C-21AA0698F8C5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30637" y="2932298"/>
            <a:ext cx="842946" cy="20258"/>
          </a:xfrm>
          <a:prstGeom prst="bentConnector3">
            <a:avLst>
              <a:gd name="adj1" fmla="val 14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60E3BB0-BE2E-BBA9-32DA-29AB044B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DE7731C-0D6C-F2A3-BC13-065EC2C185AB}"/>
              </a:ext>
            </a:extLst>
          </p:cNvPr>
          <p:cNvSpPr/>
          <p:nvPr/>
        </p:nvSpPr>
        <p:spPr>
          <a:xfrm>
            <a:off x="2579592" y="1643607"/>
            <a:ext cx="1221961" cy="3083059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91A40A63-A646-7D01-330C-9E9D472A5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872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Anant V. Nori,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Shahroodi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Sreenivas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Subramoney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274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45FFF8-C389-6FED-789C-E67A1F34B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074" t="17894" r="20862"/>
          <a:stretch/>
        </p:blipFill>
        <p:spPr>
          <a:xfrm>
            <a:off x="2000247" y="1847695"/>
            <a:ext cx="4997715" cy="47576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 (1/3)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92182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system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with various HSS configurations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Dual-hybrid and tri-hybrid systems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F251D2-537E-84DB-D34A-9D4ACC450251}"/>
              </a:ext>
            </a:extLst>
          </p:cNvPr>
          <p:cNvSpPr/>
          <p:nvPr/>
        </p:nvSpPr>
        <p:spPr>
          <a:xfrm>
            <a:off x="4497079" y="1919884"/>
            <a:ext cx="1399748" cy="586864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AMD Ryzen7 2700G CPU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8B689-95CC-B02D-D2B4-42296BBC6DB4}"/>
              </a:ext>
            </a:extLst>
          </p:cNvPr>
          <p:cNvSpPr/>
          <p:nvPr/>
        </p:nvSpPr>
        <p:spPr>
          <a:xfrm>
            <a:off x="4621074" y="4504176"/>
            <a:ext cx="1386274" cy="196659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1B6765-74E2-E655-EE20-A89271D616DA}"/>
              </a:ext>
            </a:extLst>
          </p:cNvPr>
          <p:cNvSpPr/>
          <p:nvPr/>
        </p:nvSpPr>
        <p:spPr>
          <a:xfrm>
            <a:off x="4600292" y="3995993"/>
            <a:ext cx="1435915" cy="47705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32CE3-EF98-63E8-C60F-B420D7C7BA20}"/>
              </a:ext>
            </a:extLst>
          </p:cNvPr>
          <p:cNvSpPr txBox="1"/>
          <p:nvPr/>
        </p:nvSpPr>
        <p:spPr>
          <a:xfrm>
            <a:off x="4493078" y="3923862"/>
            <a:ext cx="167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Seagate HDD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ST1000DM010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3231DC-C69C-0D03-BA77-2E8451524798}"/>
              </a:ext>
            </a:extLst>
          </p:cNvPr>
          <p:cNvSpPr/>
          <p:nvPr/>
        </p:nvSpPr>
        <p:spPr>
          <a:xfrm>
            <a:off x="2215898" y="3313874"/>
            <a:ext cx="2289212" cy="4536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3F163E-6F1D-E9C7-B770-B2231B61EFC4}"/>
              </a:ext>
            </a:extLst>
          </p:cNvPr>
          <p:cNvSpPr/>
          <p:nvPr/>
        </p:nvSpPr>
        <p:spPr>
          <a:xfrm>
            <a:off x="4517141" y="3280012"/>
            <a:ext cx="1472400" cy="51822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8F57C8-4CE7-B551-E444-09FF0CC9B534}"/>
              </a:ext>
            </a:extLst>
          </p:cNvPr>
          <p:cNvSpPr txBox="1"/>
          <p:nvPr/>
        </p:nvSpPr>
        <p:spPr>
          <a:xfrm>
            <a:off x="4413384" y="3227752"/>
            <a:ext cx="167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Intel Optane SSD P4800X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3FC2BD-FC47-8C42-DCA9-B86BCEB62EE2}"/>
              </a:ext>
            </a:extLst>
          </p:cNvPr>
          <p:cNvSpPr/>
          <p:nvPr/>
        </p:nvSpPr>
        <p:spPr>
          <a:xfrm>
            <a:off x="2215898" y="5247494"/>
            <a:ext cx="1061243" cy="135412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080B1F-331A-9F9F-5E6C-88BD0F09CFA6}"/>
              </a:ext>
            </a:extLst>
          </p:cNvPr>
          <p:cNvSpPr/>
          <p:nvPr/>
        </p:nvSpPr>
        <p:spPr>
          <a:xfrm>
            <a:off x="2211405" y="4829130"/>
            <a:ext cx="1061243" cy="397341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12AC8-7937-7525-39A3-BA53DFB84FC6}"/>
              </a:ext>
            </a:extLst>
          </p:cNvPr>
          <p:cNvSpPr txBox="1"/>
          <p:nvPr/>
        </p:nvSpPr>
        <p:spPr>
          <a:xfrm>
            <a:off x="1882961" y="4761485"/>
            <a:ext cx="167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Intel SSD         D3-S4510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C2C513-A59B-DCFF-72A6-E8001007D470}"/>
              </a:ext>
            </a:extLst>
          </p:cNvPr>
          <p:cNvSpPr/>
          <p:nvPr/>
        </p:nvSpPr>
        <p:spPr>
          <a:xfrm>
            <a:off x="3460757" y="5182260"/>
            <a:ext cx="981193" cy="141936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ECAB9-5C81-1E84-62B2-1CDEE9925269}"/>
              </a:ext>
            </a:extLst>
          </p:cNvPr>
          <p:cNvSpPr/>
          <p:nvPr/>
        </p:nvSpPr>
        <p:spPr>
          <a:xfrm>
            <a:off x="3456264" y="4763896"/>
            <a:ext cx="981193" cy="424619"/>
          </a:xfrm>
          <a:prstGeom prst="rect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00AD58-FB9A-70AC-7204-8D6D05BC8E17}"/>
              </a:ext>
            </a:extLst>
          </p:cNvPr>
          <p:cNvSpPr txBox="1"/>
          <p:nvPr/>
        </p:nvSpPr>
        <p:spPr>
          <a:xfrm>
            <a:off x="3111704" y="4653489"/>
            <a:ext cx="1679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ADATA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SU630 SSD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D3798-143B-DA3D-EC9D-8993931FD5A7}"/>
              </a:ext>
            </a:extLst>
          </p:cNvPr>
          <p:cNvSpPr txBox="1"/>
          <p:nvPr/>
        </p:nvSpPr>
        <p:spPr>
          <a:xfrm>
            <a:off x="-3465095" y="4764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9F4DDB-7572-C1E3-FB78-63CD3118D9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48" t="16132" r="58941" b="61644"/>
          <a:stretch/>
        </p:blipFill>
        <p:spPr>
          <a:xfrm>
            <a:off x="3111704" y="1896242"/>
            <a:ext cx="1120675" cy="11965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46BFB3-F6FE-D585-9C41-72ADC9B3A5D7}"/>
              </a:ext>
            </a:extLst>
          </p:cNvPr>
          <p:cNvSpPr/>
          <p:nvPr/>
        </p:nvSpPr>
        <p:spPr>
          <a:xfrm>
            <a:off x="2980859" y="1919884"/>
            <a:ext cx="1512219" cy="119656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0E9C97ED-0321-95EF-062F-5F98A0FB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 animBg="1"/>
      <p:bldP spid="12" grpId="0"/>
      <p:bldP spid="18" grpId="0" animBg="1"/>
      <p:bldP spid="19" grpId="0" animBg="1"/>
      <p:bldP spid="20" grpId="0"/>
      <p:bldP spid="21" grpId="0" animBg="1"/>
      <p:bldP spid="24" grpId="0" animBg="1"/>
      <p:bldP spid="23" grpId="0"/>
      <p:bldP spid="22" grpId="0" animBg="1"/>
      <p:bldP spid="25" grpId="0" animBg="1"/>
      <p:bldP spid="26" grpId="0"/>
      <p:bldP spid="1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 (2/3)</a:t>
            </a:r>
          </a:p>
        </p:txBody>
      </p:sp>
      <p:pic>
        <p:nvPicPr>
          <p:cNvPr id="23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D1D49F32-3020-1529-4670-13F9164C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1249600" y="2274092"/>
            <a:ext cx="2819044" cy="11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C46A790-D4D3-BA9C-D5BF-58DBE863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68" y="1645584"/>
            <a:ext cx="1399361" cy="18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81638EAF-5F7E-CE0C-2B61-98AA6DA47331}"/>
              </a:ext>
            </a:extLst>
          </p:cNvPr>
          <p:cNvSpPr/>
          <p:nvPr/>
        </p:nvSpPr>
        <p:spPr>
          <a:xfrm>
            <a:off x="3985296" y="2510821"/>
            <a:ext cx="1280120" cy="454436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47C6FFD-C544-AF7E-0618-80F9E66F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00" y="4856265"/>
            <a:ext cx="2061184" cy="14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20EFD3C9-26A4-E047-CBB4-FFD42DA00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1249600" y="5053262"/>
            <a:ext cx="2819044" cy="11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D8432C87-62C3-E260-676A-16BBEA455D3F}"/>
              </a:ext>
            </a:extLst>
          </p:cNvPr>
          <p:cNvSpPr/>
          <p:nvPr/>
        </p:nvSpPr>
        <p:spPr>
          <a:xfrm>
            <a:off x="4007258" y="5230548"/>
            <a:ext cx="1280120" cy="454436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58A152-9242-E828-ECA6-BA33BB788C1C}"/>
              </a:ext>
            </a:extLst>
          </p:cNvPr>
          <p:cNvSpPr txBox="1"/>
          <p:nvPr/>
        </p:nvSpPr>
        <p:spPr>
          <a:xfrm>
            <a:off x="172748" y="890427"/>
            <a:ext cx="6820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Cost-Oriented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9725D1-33D8-0905-6E9D-70F0A9FFCDCC}"/>
              </a:ext>
            </a:extLst>
          </p:cNvPr>
          <p:cNvSpPr txBox="1"/>
          <p:nvPr/>
        </p:nvSpPr>
        <p:spPr>
          <a:xfrm>
            <a:off x="2121026" y="3670210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6B3702-1AE1-C9B3-F68E-9F0D1A01D080}"/>
              </a:ext>
            </a:extLst>
          </p:cNvPr>
          <p:cNvSpPr txBox="1"/>
          <p:nvPr/>
        </p:nvSpPr>
        <p:spPr>
          <a:xfrm>
            <a:off x="5063832" y="3668419"/>
            <a:ext cx="1635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8EC392-560F-1D62-594E-32DA4CF2735C}"/>
              </a:ext>
            </a:extLst>
          </p:cNvPr>
          <p:cNvSpPr txBox="1"/>
          <p:nvPr/>
        </p:nvSpPr>
        <p:spPr>
          <a:xfrm>
            <a:off x="172748" y="4187047"/>
            <a:ext cx="8794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650F28-329D-50F2-4945-79E9C2CE2CB1}"/>
              </a:ext>
            </a:extLst>
          </p:cNvPr>
          <p:cNvSpPr txBox="1"/>
          <p:nvPr/>
        </p:nvSpPr>
        <p:spPr>
          <a:xfrm>
            <a:off x="2121026" y="6359906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AE500C-02BE-AA7A-EB25-01DE8B5EDF1C}"/>
              </a:ext>
            </a:extLst>
          </p:cNvPr>
          <p:cNvSpPr txBox="1"/>
          <p:nvPr/>
        </p:nvSpPr>
        <p:spPr>
          <a:xfrm>
            <a:off x="5271936" y="6375343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Middle-end SSD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AB55A44-319A-719E-660D-2FA179BE9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88066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 (3/3)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92182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different workloads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from: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MSR Cambridge and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Filebench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Suites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data placement baselines: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[Matsui+, Proc. IEEE’17] 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Meswani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HPCA’15]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Archivist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[Ren+, ICCD’19]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RNN-HSS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Doudali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HPDC’19]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D066A-C887-A224-C512-2E46FE90D4A5}"/>
              </a:ext>
            </a:extLst>
          </p:cNvPr>
          <p:cNvSpPr txBox="1"/>
          <p:nvPr/>
        </p:nvSpPr>
        <p:spPr>
          <a:xfrm>
            <a:off x="5813069" y="4038799"/>
            <a:ext cx="3144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Heuristic-based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F625E352-052F-3CE1-5DC8-B075CA0B9E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21836" y="4318693"/>
            <a:ext cx="1856138" cy="243325"/>
          </a:xfrm>
          <a:prstGeom prst="curvedConnector3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6FA6C66-41C8-F678-1011-26211E70F0CE}"/>
              </a:ext>
            </a:extLst>
          </p:cNvPr>
          <p:cNvCxnSpPr>
            <a:cxnSpLocks/>
          </p:cNvCxnSpPr>
          <p:nvPr/>
        </p:nvCxnSpPr>
        <p:spPr>
          <a:xfrm rot="10800000">
            <a:off x="4121837" y="4122653"/>
            <a:ext cx="1856135" cy="177757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4C390E8-8DF2-D08B-6765-05A89DDA6D02}"/>
              </a:ext>
            </a:extLst>
          </p:cNvPr>
          <p:cNvSpPr txBox="1"/>
          <p:nvPr/>
        </p:nvSpPr>
        <p:spPr>
          <a:xfrm>
            <a:off x="5894823" y="4939310"/>
            <a:ext cx="2880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702FA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Learning-based</a:t>
            </a: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03D0C8B3-E720-B945-127E-ED32FF0575EC}"/>
              </a:ext>
            </a:extLst>
          </p:cNvPr>
          <p:cNvCxnSpPr>
            <a:cxnSpLocks/>
          </p:cNvCxnSpPr>
          <p:nvPr/>
        </p:nvCxnSpPr>
        <p:spPr>
          <a:xfrm rot="10800000">
            <a:off x="4245515" y="5027651"/>
            <a:ext cx="1649309" cy="157118"/>
          </a:xfrm>
          <a:prstGeom prst="curvedConnector3">
            <a:avLst/>
          </a:prstGeom>
          <a:ln w="76200">
            <a:solidFill>
              <a:srgbClr val="702FA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8A5BB308-2A8C-1894-40D5-1891094C53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86392" y="5200920"/>
            <a:ext cx="1608431" cy="319741"/>
          </a:xfrm>
          <a:prstGeom prst="curvedConnector3">
            <a:avLst/>
          </a:prstGeom>
          <a:ln w="76200">
            <a:solidFill>
              <a:srgbClr val="702FA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8612BF-BDAB-9A99-3BEC-E81E8894A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0009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E93B4-793F-4EB0-0518-E0826F56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90793"/>
            <a:ext cx="9144000" cy="30764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9F64FD-B8A7-CF8B-D273-E8A7037D4402}"/>
              </a:ext>
            </a:extLst>
          </p:cNvPr>
          <p:cNvSpPr txBox="1"/>
          <p:nvPr/>
        </p:nvSpPr>
        <p:spPr>
          <a:xfrm>
            <a:off x="172748" y="890427"/>
            <a:ext cx="6820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Cost-Oriented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E72922-79E8-2ED8-7D83-FF1230410F87}"/>
              </a:ext>
            </a:extLst>
          </p:cNvPr>
          <p:cNvSpPr/>
          <p:nvPr/>
        </p:nvSpPr>
        <p:spPr>
          <a:xfrm>
            <a:off x="1036346" y="1795793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28876A-8D70-9AFA-1D96-C998F26D0C90}"/>
              </a:ext>
            </a:extLst>
          </p:cNvPr>
          <p:cNvSpPr txBox="1"/>
          <p:nvPr/>
        </p:nvSpPr>
        <p:spPr>
          <a:xfrm>
            <a:off x="1221036" y="1698428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84B9BD-8927-D0FD-7CD0-A3825A79B350}"/>
              </a:ext>
            </a:extLst>
          </p:cNvPr>
          <p:cNvSpPr txBox="1"/>
          <p:nvPr/>
        </p:nvSpPr>
        <p:spPr>
          <a:xfrm>
            <a:off x="2511036" y="1698428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BE161-D11D-A30F-E5B8-05ED7D186131}"/>
              </a:ext>
            </a:extLst>
          </p:cNvPr>
          <p:cNvSpPr txBox="1"/>
          <p:nvPr/>
        </p:nvSpPr>
        <p:spPr>
          <a:xfrm>
            <a:off x="3430894" y="1704904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BC6CAD-FBD5-D3DB-3B0C-6D1CC018EFBD}"/>
              </a:ext>
            </a:extLst>
          </p:cNvPr>
          <p:cNvSpPr txBox="1"/>
          <p:nvPr/>
        </p:nvSpPr>
        <p:spPr>
          <a:xfrm>
            <a:off x="4360045" y="1699856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6DF3C-ED06-ACBF-0151-45E6A6AD1A18}"/>
              </a:ext>
            </a:extLst>
          </p:cNvPr>
          <p:cNvSpPr txBox="1"/>
          <p:nvPr/>
        </p:nvSpPr>
        <p:spPr>
          <a:xfrm>
            <a:off x="5622761" y="1705971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5D867-B09A-3E40-5124-AF6CECAE4804}"/>
              </a:ext>
            </a:extLst>
          </p:cNvPr>
          <p:cNvSpPr txBox="1"/>
          <p:nvPr/>
        </p:nvSpPr>
        <p:spPr>
          <a:xfrm>
            <a:off x="7003365" y="170370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E068E0-8470-D1CC-7605-8751B16EB55F}"/>
              </a:ext>
            </a:extLst>
          </p:cNvPr>
          <p:cNvSpPr/>
          <p:nvPr/>
        </p:nvSpPr>
        <p:spPr>
          <a:xfrm>
            <a:off x="2304342" y="1792744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64C730-777F-AA0B-EE66-ABF624E81CAC}"/>
              </a:ext>
            </a:extLst>
          </p:cNvPr>
          <p:cNvSpPr/>
          <p:nvPr/>
        </p:nvSpPr>
        <p:spPr>
          <a:xfrm>
            <a:off x="3212545" y="1799221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20C141-F6E5-0035-0DB4-73F37F592235}"/>
              </a:ext>
            </a:extLst>
          </p:cNvPr>
          <p:cNvSpPr/>
          <p:nvPr/>
        </p:nvSpPr>
        <p:spPr>
          <a:xfrm>
            <a:off x="4178478" y="1799221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DF95A2-5FDA-9D8D-FCB8-0F97BB196C7C}"/>
              </a:ext>
            </a:extLst>
          </p:cNvPr>
          <p:cNvSpPr/>
          <p:nvPr/>
        </p:nvSpPr>
        <p:spPr>
          <a:xfrm>
            <a:off x="5438977" y="1799220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F8EE9F-C61C-9634-9E6D-22C33659DEE5}"/>
              </a:ext>
            </a:extLst>
          </p:cNvPr>
          <p:cNvSpPr/>
          <p:nvPr/>
        </p:nvSpPr>
        <p:spPr>
          <a:xfrm>
            <a:off x="6790592" y="1797853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7F1661-F007-6DF7-E0AC-0BFB7229AAA6}"/>
              </a:ext>
            </a:extLst>
          </p:cNvPr>
          <p:cNvSpPr/>
          <p:nvPr/>
        </p:nvSpPr>
        <p:spPr>
          <a:xfrm>
            <a:off x="7685942" y="1797853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DE823F-43D6-A018-034B-EF6EFE9EE559}"/>
              </a:ext>
            </a:extLst>
          </p:cNvPr>
          <p:cNvSpPr txBox="1"/>
          <p:nvPr/>
        </p:nvSpPr>
        <p:spPr>
          <a:xfrm>
            <a:off x="7947410" y="1698427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B88073FB-AF32-07F2-7115-F1F994CA44BC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7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0FFE52A3-DC41-499B-1C73-BADC11B94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Left-right Arrow 67">
            <a:extLst>
              <a:ext uri="{FF2B5EF4-FFF2-40B4-BE49-F238E27FC236}">
                <a16:creationId xmlns:a16="http://schemas.microsoft.com/office/drawing/2014/main" id="{6ACB0966-50E3-5E93-FBA3-050C74378562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DB4B38-B25D-E8F1-B654-ED23C8A83A3D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430495D-3340-6777-5639-360BB83AED9F}"/>
              </a:ext>
            </a:extLst>
          </p:cNvPr>
          <p:cNvSpPr txBox="1"/>
          <p:nvPr/>
        </p:nvSpPr>
        <p:spPr>
          <a:xfrm>
            <a:off x="7982175" y="683503"/>
            <a:ext cx="117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A0F8678E-B8A6-3F07-A980-73C8822A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80" y="74867"/>
            <a:ext cx="558542" cy="6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622CB1B-D681-2F11-B5FF-0E8315318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6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011558F-9DDF-93E1-950E-F5C35BBA9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94230"/>
            <a:ext cx="9144000" cy="30695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49AF83-A201-2835-AEFF-BCC258A943C1}"/>
              </a:ext>
            </a:extLst>
          </p:cNvPr>
          <p:cNvSpPr/>
          <p:nvPr/>
        </p:nvSpPr>
        <p:spPr>
          <a:xfrm>
            <a:off x="80386" y="5120944"/>
            <a:ext cx="8983227" cy="11131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consistently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outperforms all the baselines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for all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workloads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0A7161-44AE-B050-E712-FFB44F4AC579}"/>
              </a:ext>
            </a:extLst>
          </p:cNvPr>
          <p:cNvSpPr txBox="1"/>
          <p:nvPr/>
        </p:nvSpPr>
        <p:spPr>
          <a:xfrm>
            <a:off x="172748" y="890427"/>
            <a:ext cx="6928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Cost-Oriented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B1012-961F-380E-07E7-4CDB3ECA02B7}"/>
              </a:ext>
            </a:extLst>
          </p:cNvPr>
          <p:cNvSpPr/>
          <p:nvPr/>
        </p:nvSpPr>
        <p:spPr>
          <a:xfrm>
            <a:off x="1036346" y="1795793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4E91F5-BEF7-CA7B-8235-4227C8D9B294}"/>
              </a:ext>
            </a:extLst>
          </p:cNvPr>
          <p:cNvSpPr txBox="1"/>
          <p:nvPr/>
        </p:nvSpPr>
        <p:spPr>
          <a:xfrm>
            <a:off x="1221036" y="1698428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42511D-9CAD-D3CA-EE05-62747B7D4E49}"/>
              </a:ext>
            </a:extLst>
          </p:cNvPr>
          <p:cNvSpPr txBox="1"/>
          <p:nvPr/>
        </p:nvSpPr>
        <p:spPr>
          <a:xfrm>
            <a:off x="2511036" y="1698428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814FFF-EFF8-5B9F-1274-D2008BBD1CCA}"/>
              </a:ext>
            </a:extLst>
          </p:cNvPr>
          <p:cNvSpPr txBox="1"/>
          <p:nvPr/>
        </p:nvSpPr>
        <p:spPr>
          <a:xfrm>
            <a:off x="3430894" y="1704904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6CE780-7C1D-8152-F069-C7E29EAADDF1}"/>
              </a:ext>
            </a:extLst>
          </p:cNvPr>
          <p:cNvSpPr txBox="1"/>
          <p:nvPr/>
        </p:nvSpPr>
        <p:spPr>
          <a:xfrm>
            <a:off x="4360045" y="1699856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06B434-42DB-4989-5D16-A8D4335F72A9}"/>
              </a:ext>
            </a:extLst>
          </p:cNvPr>
          <p:cNvSpPr txBox="1"/>
          <p:nvPr/>
        </p:nvSpPr>
        <p:spPr>
          <a:xfrm>
            <a:off x="5622761" y="1705971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569AFB-2416-8C12-E89C-26022AA7F0CB}"/>
              </a:ext>
            </a:extLst>
          </p:cNvPr>
          <p:cNvSpPr txBox="1"/>
          <p:nvPr/>
        </p:nvSpPr>
        <p:spPr>
          <a:xfrm>
            <a:off x="7003365" y="170370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7FA198-1452-924F-BDAB-8CD5620F67D3}"/>
              </a:ext>
            </a:extLst>
          </p:cNvPr>
          <p:cNvSpPr/>
          <p:nvPr/>
        </p:nvSpPr>
        <p:spPr>
          <a:xfrm>
            <a:off x="2304342" y="1792744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9A5693-0932-C185-37A3-E44B2ECF9EAF}"/>
              </a:ext>
            </a:extLst>
          </p:cNvPr>
          <p:cNvSpPr/>
          <p:nvPr/>
        </p:nvSpPr>
        <p:spPr>
          <a:xfrm>
            <a:off x="3212545" y="1799221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708F8F2-247C-D218-C64B-5981F7A380F7}"/>
              </a:ext>
            </a:extLst>
          </p:cNvPr>
          <p:cNvSpPr/>
          <p:nvPr/>
        </p:nvSpPr>
        <p:spPr>
          <a:xfrm>
            <a:off x="4178478" y="1799221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DF6FAE-D003-C599-FF88-0CDE4E46E05D}"/>
              </a:ext>
            </a:extLst>
          </p:cNvPr>
          <p:cNvSpPr/>
          <p:nvPr/>
        </p:nvSpPr>
        <p:spPr>
          <a:xfrm>
            <a:off x="5438977" y="1799220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7BB58AC-149A-64C1-5C30-72BCF176528B}"/>
              </a:ext>
            </a:extLst>
          </p:cNvPr>
          <p:cNvSpPr/>
          <p:nvPr/>
        </p:nvSpPr>
        <p:spPr>
          <a:xfrm>
            <a:off x="6790592" y="1797853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412B47D-1388-BCBE-BCCB-F5DF46E04AC6}"/>
              </a:ext>
            </a:extLst>
          </p:cNvPr>
          <p:cNvSpPr/>
          <p:nvPr/>
        </p:nvSpPr>
        <p:spPr>
          <a:xfrm>
            <a:off x="7685942" y="1797853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8F2CB4-A589-FCA1-4FCA-F800B1C403D7}"/>
              </a:ext>
            </a:extLst>
          </p:cNvPr>
          <p:cNvSpPr txBox="1"/>
          <p:nvPr/>
        </p:nvSpPr>
        <p:spPr>
          <a:xfrm>
            <a:off x="7947410" y="1698427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70FFB5-3DB0-923C-DED0-8722DCC5588C}"/>
              </a:ext>
            </a:extLst>
          </p:cNvPr>
          <p:cNvSpPr/>
          <p:nvPr/>
        </p:nvSpPr>
        <p:spPr>
          <a:xfrm>
            <a:off x="986874" y="1555985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A6B6212F-683F-36EF-6035-C72FCF1AD669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2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1FD125BD-778D-DAC2-432E-F3CCB2C7A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eft-right Arrow 73">
            <a:extLst>
              <a:ext uri="{FF2B5EF4-FFF2-40B4-BE49-F238E27FC236}">
                <a16:creationId xmlns:a16="http://schemas.microsoft.com/office/drawing/2014/main" id="{16ECFD9E-497B-6CFF-3C5D-CFC008639FF0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A659C62-2684-AB64-F26E-38CB22D3B12F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58B196D-814E-8D88-2FC2-78AFAB0E2E84}"/>
              </a:ext>
            </a:extLst>
          </p:cNvPr>
          <p:cNvSpPr txBox="1"/>
          <p:nvPr/>
        </p:nvSpPr>
        <p:spPr>
          <a:xfrm>
            <a:off x="7982175" y="683503"/>
            <a:ext cx="117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pic>
        <p:nvPicPr>
          <p:cNvPr id="64" name="Picture 4">
            <a:extLst>
              <a:ext uri="{FF2B5EF4-FFF2-40B4-BE49-F238E27FC236}">
                <a16:creationId xmlns:a16="http://schemas.microsoft.com/office/drawing/2014/main" id="{F4E4F583-AE23-40D4-4C54-2A051B03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80" y="74867"/>
            <a:ext cx="558542" cy="6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B66CBC-EF8A-D9C4-7011-16F15771F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2158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F4476-EFC5-AAC0-3B9F-14CA66DD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17"/>
            <a:ext cx="9144000" cy="31621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465C18-85A3-D0B0-7136-1FDDC572BC27}"/>
              </a:ext>
            </a:extLst>
          </p:cNvPr>
          <p:cNvSpPr txBox="1"/>
          <p:nvPr/>
        </p:nvSpPr>
        <p:spPr>
          <a:xfrm>
            <a:off x="5556110" y="1757219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51A4AA-D66D-EAE1-D6AC-649FEB9614EB}"/>
              </a:ext>
            </a:extLst>
          </p:cNvPr>
          <p:cNvSpPr txBox="1"/>
          <p:nvPr/>
        </p:nvSpPr>
        <p:spPr>
          <a:xfrm>
            <a:off x="6936714" y="1754953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462F84-D72B-42FE-CB9F-53AD59E9A7D1}"/>
              </a:ext>
            </a:extLst>
          </p:cNvPr>
          <p:cNvSpPr/>
          <p:nvPr/>
        </p:nvSpPr>
        <p:spPr>
          <a:xfrm>
            <a:off x="6723941" y="184910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A32471-9F66-57B9-D3BF-0435928FD753}"/>
              </a:ext>
            </a:extLst>
          </p:cNvPr>
          <p:cNvSpPr/>
          <p:nvPr/>
        </p:nvSpPr>
        <p:spPr>
          <a:xfrm>
            <a:off x="7619291" y="1849101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70D355-9088-5D12-4E60-79AE2BDAF946}"/>
              </a:ext>
            </a:extLst>
          </p:cNvPr>
          <p:cNvSpPr txBox="1"/>
          <p:nvPr/>
        </p:nvSpPr>
        <p:spPr>
          <a:xfrm>
            <a:off x="7880759" y="174967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EAF478-32CD-75CD-63D0-43E95AC3A840}"/>
              </a:ext>
            </a:extLst>
          </p:cNvPr>
          <p:cNvSpPr/>
          <p:nvPr/>
        </p:nvSpPr>
        <p:spPr>
          <a:xfrm>
            <a:off x="969695" y="1847041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503029-3F49-7492-835A-9FDE844C361D}"/>
              </a:ext>
            </a:extLst>
          </p:cNvPr>
          <p:cNvSpPr txBox="1"/>
          <p:nvPr/>
        </p:nvSpPr>
        <p:spPr>
          <a:xfrm>
            <a:off x="1154385" y="1749676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B3508-E42A-2EEF-3A73-0026003E2B31}"/>
              </a:ext>
            </a:extLst>
          </p:cNvPr>
          <p:cNvSpPr txBox="1"/>
          <p:nvPr/>
        </p:nvSpPr>
        <p:spPr>
          <a:xfrm>
            <a:off x="2444385" y="1749676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76EE8A-C001-9B09-F919-0137C38E68AD}"/>
              </a:ext>
            </a:extLst>
          </p:cNvPr>
          <p:cNvSpPr txBox="1"/>
          <p:nvPr/>
        </p:nvSpPr>
        <p:spPr>
          <a:xfrm>
            <a:off x="3364243" y="1756152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DAF6B-AB1E-EB29-AF9D-5C9058704685}"/>
              </a:ext>
            </a:extLst>
          </p:cNvPr>
          <p:cNvSpPr txBox="1"/>
          <p:nvPr/>
        </p:nvSpPr>
        <p:spPr>
          <a:xfrm>
            <a:off x="4293394" y="1751104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EA4047-521D-4A84-E1E2-2D03B1681954}"/>
              </a:ext>
            </a:extLst>
          </p:cNvPr>
          <p:cNvSpPr/>
          <p:nvPr/>
        </p:nvSpPr>
        <p:spPr>
          <a:xfrm>
            <a:off x="2237691" y="1843992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C1A2E-C01A-971C-B042-7E981477613C}"/>
              </a:ext>
            </a:extLst>
          </p:cNvPr>
          <p:cNvSpPr/>
          <p:nvPr/>
        </p:nvSpPr>
        <p:spPr>
          <a:xfrm>
            <a:off x="3145894" y="1850469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1F1510-E2CD-4503-E077-852DB4A1EB68}"/>
              </a:ext>
            </a:extLst>
          </p:cNvPr>
          <p:cNvSpPr/>
          <p:nvPr/>
        </p:nvSpPr>
        <p:spPr>
          <a:xfrm>
            <a:off x="4111827" y="1850469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B48937-60C1-C334-0F6C-4ED4C16B6F77}"/>
              </a:ext>
            </a:extLst>
          </p:cNvPr>
          <p:cNvSpPr/>
          <p:nvPr/>
        </p:nvSpPr>
        <p:spPr>
          <a:xfrm>
            <a:off x="5372326" y="1850468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3AFF9F-1490-06DC-F60F-09E066E111F8}"/>
              </a:ext>
            </a:extLst>
          </p:cNvPr>
          <p:cNvSpPr txBox="1"/>
          <p:nvPr/>
        </p:nvSpPr>
        <p:spPr>
          <a:xfrm>
            <a:off x="172746" y="890427"/>
            <a:ext cx="8585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50135D9-B4B9-98EA-A570-ECD3EB586807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1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C8782145-DA19-5273-93FF-158B4B27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8CCCED6-CE47-A4B0-A4E0-47898DFD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73" y="165516"/>
            <a:ext cx="84376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Left-right Arrow 52">
            <a:extLst>
              <a:ext uri="{FF2B5EF4-FFF2-40B4-BE49-F238E27FC236}">
                <a16:creationId xmlns:a16="http://schemas.microsoft.com/office/drawing/2014/main" id="{793F2E69-713A-9F88-FFE8-9D820998FE99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BA589E-EE17-6678-2D7F-656EDB539188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0D3568-859C-4323-0705-09FBD9F11915}"/>
              </a:ext>
            </a:extLst>
          </p:cNvPr>
          <p:cNvSpPr txBox="1"/>
          <p:nvPr/>
        </p:nvSpPr>
        <p:spPr>
          <a:xfrm>
            <a:off x="8060914" y="674337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C7DA014-2AA7-1830-A92E-D73E076E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5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0" grpId="0" animBg="1"/>
      <p:bldP spid="41" grpId="0" animBg="1"/>
      <p:bldP spid="42" grpId="0"/>
      <p:bldP spid="18" grpId="0" animBg="1"/>
      <p:bldP spid="19" grpId="0"/>
      <p:bldP spid="20" grpId="0"/>
      <p:bldP spid="32" grpId="0"/>
      <p:bldP spid="33" grpId="0"/>
      <p:bldP spid="36" grpId="0" animBg="1"/>
      <p:bldP spid="37" grpId="0" animBg="1"/>
      <p:bldP spid="38" grpId="0" animBg="1"/>
      <p:bldP spid="39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E40C94-2A1F-7CB4-5D4F-43818420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17"/>
            <a:ext cx="9144000" cy="3162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ABC434-B4A3-B39B-0F18-4D8B28640CF2}"/>
              </a:ext>
            </a:extLst>
          </p:cNvPr>
          <p:cNvSpPr txBox="1"/>
          <p:nvPr/>
        </p:nvSpPr>
        <p:spPr>
          <a:xfrm>
            <a:off x="5556110" y="1757219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012CA2-4D49-9F11-7CAD-053BA9B35D00}"/>
              </a:ext>
            </a:extLst>
          </p:cNvPr>
          <p:cNvSpPr txBox="1"/>
          <p:nvPr/>
        </p:nvSpPr>
        <p:spPr>
          <a:xfrm>
            <a:off x="6936714" y="1754953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C15C-8D5A-9CAB-C589-22630690B776}"/>
              </a:ext>
            </a:extLst>
          </p:cNvPr>
          <p:cNvSpPr/>
          <p:nvPr/>
        </p:nvSpPr>
        <p:spPr>
          <a:xfrm>
            <a:off x="6723941" y="184910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A59F8-4313-62AD-29FA-0E1333293ECE}"/>
              </a:ext>
            </a:extLst>
          </p:cNvPr>
          <p:cNvSpPr/>
          <p:nvPr/>
        </p:nvSpPr>
        <p:spPr>
          <a:xfrm>
            <a:off x="7619291" y="1849101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2405CD-A34B-158A-1FFF-57E925CA3881}"/>
              </a:ext>
            </a:extLst>
          </p:cNvPr>
          <p:cNvSpPr txBox="1"/>
          <p:nvPr/>
        </p:nvSpPr>
        <p:spPr>
          <a:xfrm>
            <a:off x="7880759" y="174967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4BBA03-094A-E4EC-139B-D38EE58527BB}"/>
              </a:ext>
            </a:extLst>
          </p:cNvPr>
          <p:cNvSpPr/>
          <p:nvPr/>
        </p:nvSpPr>
        <p:spPr>
          <a:xfrm>
            <a:off x="969695" y="1847041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AD66FC-80C8-75C9-2EE0-C5A342CE6595}"/>
              </a:ext>
            </a:extLst>
          </p:cNvPr>
          <p:cNvSpPr txBox="1"/>
          <p:nvPr/>
        </p:nvSpPr>
        <p:spPr>
          <a:xfrm>
            <a:off x="1154385" y="1749676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52B74-4140-FEA5-190C-C0ED384B502D}"/>
              </a:ext>
            </a:extLst>
          </p:cNvPr>
          <p:cNvSpPr txBox="1"/>
          <p:nvPr/>
        </p:nvSpPr>
        <p:spPr>
          <a:xfrm>
            <a:off x="2444385" y="1749676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04D85-EA5F-A6A7-4A64-218F201D9F0E}"/>
              </a:ext>
            </a:extLst>
          </p:cNvPr>
          <p:cNvSpPr txBox="1"/>
          <p:nvPr/>
        </p:nvSpPr>
        <p:spPr>
          <a:xfrm>
            <a:off x="3364243" y="1756152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124BF3-CAA2-9484-27CC-98F5BC594EEA}"/>
              </a:ext>
            </a:extLst>
          </p:cNvPr>
          <p:cNvSpPr txBox="1"/>
          <p:nvPr/>
        </p:nvSpPr>
        <p:spPr>
          <a:xfrm>
            <a:off x="4293394" y="1751104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C00A7C-1EC1-77BB-F31A-456973F60942}"/>
              </a:ext>
            </a:extLst>
          </p:cNvPr>
          <p:cNvSpPr/>
          <p:nvPr/>
        </p:nvSpPr>
        <p:spPr>
          <a:xfrm>
            <a:off x="2237691" y="1843992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17570E-D4D5-C39E-CC5E-47C881B16119}"/>
              </a:ext>
            </a:extLst>
          </p:cNvPr>
          <p:cNvSpPr/>
          <p:nvPr/>
        </p:nvSpPr>
        <p:spPr>
          <a:xfrm>
            <a:off x="3145894" y="1850469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55F378-3A7E-549F-C38F-429A9E919573}"/>
              </a:ext>
            </a:extLst>
          </p:cNvPr>
          <p:cNvSpPr/>
          <p:nvPr/>
        </p:nvSpPr>
        <p:spPr>
          <a:xfrm>
            <a:off x="4111827" y="1850469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AE89F4-78FE-252D-2080-DB83F4C53F92}"/>
              </a:ext>
            </a:extLst>
          </p:cNvPr>
          <p:cNvSpPr/>
          <p:nvPr/>
        </p:nvSpPr>
        <p:spPr>
          <a:xfrm>
            <a:off x="5372326" y="1850468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56BFA3-F57D-A2C7-E955-2811E1C7D1B9}"/>
              </a:ext>
            </a:extLst>
          </p:cNvPr>
          <p:cNvSpPr txBox="1"/>
          <p:nvPr/>
        </p:nvSpPr>
        <p:spPr>
          <a:xfrm>
            <a:off x="172746" y="890427"/>
            <a:ext cx="8585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95714F-80E3-CEFD-3FF1-F83C835F1FE6}"/>
              </a:ext>
            </a:extLst>
          </p:cNvPr>
          <p:cNvSpPr/>
          <p:nvPr/>
        </p:nvSpPr>
        <p:spPr>
          <a:xfrm>
            <a:off x="80385" y="4999931"/>
            <a:ext cx="8983227" cy="12012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provides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21.6% performance improvement</a:t>
            </a:r>
            <a:r>
              <a:rPr kumimoji="0" lang="en-GB" sz="3400" b="1" i="0" u="none" strike="noStrike" kern="1200" cap="none" spc="-1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3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by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dynamically adapting its data placement policy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CB0AB7-D1C3-82E1-26ED-0EEA959EBC9F}"/>
              </a:ext>
            </a:extLst>
          </p:cNvPr>
          <p:cNvSpPr/>
          <p:nvPr/>
        </p:nvSpPr>
        <p:spPr>
          <a:xfrm>
            <a:off x="945309" y="1611405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F7AB164-90A5-F988-A39B-9DFFF1A19889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2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38366E06-12E8-8BEF-163C-C1C73D15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665678F-E365-15F7-AA01-299395C4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73" y="165516"/>
            <a:ext cx="84376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Left-right Arrow 53">
            <a:extLst>
              <a:ext uri="{FF2B5EF4-FFF2-40B4-BE49-F238E27FC236}">
                <a16:creationId xmlns:a16="http://schemas.microsoft.com/office/drawing/2014/main" id="{1E3DE896-C296-FCD0-DB71-BCF40F824373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215F8-0857-77AA-B2B0-9334AAE68E26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180E3C-9CBF-5CAC-C9B6-3E2CC98BBA9B}"/>
              </a:ext>
            </a:extLst>
          </p:cNvPr>
          <p:cNvSpPr txBox="1"/>
          <p:nvPr/>
        </p:nvSpPr>
        <p:spPr>
          <a:xfrm>
            <a:off x="8060914" y="674337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14C033E-6349-A21B-B4E2-74A280FB6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4029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E40C94-2A1F-7CB4-5D4F-43818420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17"/>
            <a:ext cx="9144000" cy="3162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ABC434-B4A3-B39B-0F18-4D8B28640CF2}"/>
              </a:ext>
            </a:extLst>
          </p:cNvPr>
          <p:cNvSpPr txBox="1"/>
          <p:nvPr/>
        </p:nvSpPr>
        <p:spPr>
          <a:xfrm>
            <a:off x="5556110" y="1757219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012CA2-4D49-9F11-7CAD-053BA9B35D00}"/>
              </a:ext>
            </a:extLst>
          </p:cNvPr>
          <p:cNvSpPr txBox="1"/>
          <p:nvPr/>
        </p:nvSpPr>
        <p:spPr>
          <a:xfrm>
            <a:off x="6936714" y="1754953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C15C-8D5A-9CAB-C589-22630690B776}"/>
              </a:ext>
            </a:extLst>
          </p:cNvPr>
          <p:cNvSpPr/>
          <p:nvPr/>
        </p:nvSpPr>
        <p:spPr>
          <a:xfrm>
            <a:off x="6723941" y="184910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A59F8-4313-62AD-29FA-0E1333293ECE}"/>
              </a:ext>
            </a:extLst>
          </p:cNvPr>
          <p:cNvSpPr/>
          <p:nvPr/>
        </p:nvSpPr>
        <p:spPr>
          <a:xfrm>
            <a:off x="7619291" y="1849101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2405CD-A34B-158A-1FFF-57E925CA3881}"/>
              </a:ext>
            </a:extLst>
          </p:cNvPr>
          <p:cNvSpPr txBox="1"/>
          <p:nvPr/>
        </p:nvSpPr>
        <p:spPr>
          <a:xfrm>
            <a:off x="7880759" y="174967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4BBA03-094A-E4EC-139B-D38EE58527BB}"/>
              </a:ext>
            </a:extLst>
          </p:cNvPr>
          <p:cNvSpPr/>
          <p:nvPr/>
        </p:nvSpPr>
        <p:spPr>
          <a:xfrm>
            <a:off x="969695" y="1847041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AD66FC-80C8-75C9-2EE0-C5A342CE6595}"/>
              </a:ext>
            </a:extLst>
          </p:cNvPr>
          <p:cNvSpPr txBox="1"/>
          <p:nvPr/>
        </p:nvSpPr>
        <p:spPr>
          <a:xfrm>
            <a:off x="1154385" y="1749676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52B74-4140-FEA5-190C-C0ED384B502D}"/>
              </a:ext>
            </a:extLst>
          </p:cNvPr>
          <p:cNvSpPr txBox="1"/>
          <p:nvPr/>
        </p:nvSpPr>
        <p:spPr>
          <a:xfrm>
            <a:off x="2444385" y="1749676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04D85-EA5F-A6A7-4A64-218F201D9F0E}"/>
              </a:ext>
            </a:extLst>
          </p:cNvPr>
          <p:cNvSpPr txBox="1"/>
          <p:nvPr/>
        </p:nvSpPr>
        <p:spPr>
          <a:xfrm>
            <a:off x="3364243" y="1756152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124BF3-CAA2-9484-27CC-98F5BC594EEA}"/>
              </a:ext>
            </a:extLst>
          </p:cNvPr>
          <p:cNvSpPr txBox="1"/>
          <p:nvPr/>
        </p:nvSpPr>
        <p:spPr>
          <a:xfrm>
            <a:off x="4293394" y="1751104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C00A7C-1EC1-77BB-F31A-456973F60942}"/>
              </a:ext>
            </a:extLst>
          </p:cNvPr>
          <p:cNvSpPr/>
          <p:nvPr/>
        </p:nvSpPr>
        <p:spPr>
          <a:xfrm>
            <a:off x="2237691" y="1843992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17570E-D4D5-C39E-CC5E-47C881B16119}"/>
              </a:ext>
            </a:extLst>
          </p:cNvPr>
          <p:cNvSpPr/>
          <p:nvPr/>
        </p:nvSpPr>
        <p:spPr>
          <a:xfrm>
            <a:off x="3145894" y="1850469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55F378-3A7E-549F-C38F-429A9E919573}"/>
              </a:ext>
            </a:extLst>
          </p:cNvPr>
          <p:cNvSpPr/>
          <p:nvPr/>
        </p:nvSpPr>
        <p:spPr>
          <a:xfrm>
            <a:off x="4111827" y="1850469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AE89F4-78FE-252D-2080-DB83F4C53F92}"/>
              </a:ext>
            </a:extLst>
          </p:cNvPr>
          <p:cNvSpPr/>
          <p:nvPr/>
        </p:nvSpPr>
        <p:spPr>
          <a:xfrm>
            <a:off x="5372326" y="1850468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56BFA3-F57D-A2C7-E955-2811E1C7D1B9}"/>
              </a:ext>
            </a:extLst>
          </p:cNvPr>
          <p:cNvSpPr txBox="1"/>
          <p:nvPr/>
        </p:nvSpPr>
        <p:spPr>
          <a:xfrm>
            <a:off x="172746" y="890427"/>
            <a:ext cx="8585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CB0AB7-D1C3-82E1-26ED-0EEA959EBC9F}"/>
              </a:ext>
            </a:extLst>
          </p:cNvPr>
          <p:cNvSpPr/>
          <p:nvPr/>
        </p:nvSpPr>
        <p:spPr>
          <a:xfrm>
            <a:off x="945309" y="1611405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F7AB164-90A5-F988-A39B-9DFFF1A19889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2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38366E06-12E8-8BEF-163C-C1C73D15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665678F-E365-15F7-AA01-299395C4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73" y="165516"/>
            <a:ext cx="84376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Left-right Arrow 53">
            <a:extLst>
              <a:ext uri="{FF2B5EF4-FFF2-40B4-BE49-F238E27FC236}">
                <a16:creationId xmlns:a16="http://schemas.microsoft.com/office/drawing/2014/main" id="{1E3DE896-C296-FCD0-DB71-BCF40F824373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215F8-0857-77AA-B2B0-9334AAE68E26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180E3C-9CBF-5CAC-C9B6-3E2CC98BBA9B}"/>
              </a:ext>
            </a:extLst>
          </p:cNvPr>
          <p:cNvSpPr txBox="1"/>
          <p:nvPr/>
        </p:nvSpPr>
        <p:spPr>
          <a:xfrm>
            <a:off x="8060914" y="674337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14C033E-6349-A21B-B4E2-74A280FB6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095A6A-0615-3CE2-D878-6C04CA2F288F}"/>
              </a:ext>
            </a:extLst>
          </p:cNvPr>
          <p:cNvSpPr/>
          <p:nvPr/>
        </p:nvSpPr>
        <p:spPr>
          <a:xfrm>
            <a:off x="80386" y="4918577"/>
            <a:ext cx="8983227" cy="1555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achieves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80% of the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of an oracle policy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that has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complete knowledge of future access patterns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41564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on Tri-HSS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8934-A5AD-00A0-069D-DE5A1C957021}"/>
              </a:ext>
            </a:extLst>
          </p:cNvPr>
          <p:cNvSpPr txBox="1"/>
          <p:nvPr/>
        </p:nvSpPr>
        <p:spPr>
          <a:xfrm>
            <a:off x="0" y="1021013"/>
            <a:ext cx="90636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5DC1386-CECE-D832-4F75-88F19E8854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3282995"/>
            <a:ext cx="9140400" cy="311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90E5-6A71-6989-9819-9F83DC13CDA4}"/>
              </a:ext>
            </a:extLst>
          </p:cNvPr>
          <p:cNvSpPr/>
          <p:nvPr/>
        </p:nvSpPr>
        <p:spPr>
          <a:xfrm>
            <a:off x="4835441" y="323421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E595B-C8D5-6485-7274-CBEB5E080919}"/>
              </a:ext>
            </a:extLst>
          </p:cNvPr>
          <p:cNvSpPr txBox="1"/>
          <p:nvPr/>
        </p:nvSpPr>
        <p:spPr>
          <a:xfrm>
            <a:off x="5096909" y="3119490"/>
            <a:ext cx="14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69C6E-5788-291D-9487-56378352015D}"/>
              </a:ext>
            </a:extLst>
          </p:cNvPr>
          <p:cNvSpPr/>
          <p:nvPr/>
        </p:nvSpPr>
        <p:spPr>
          <a:xfrm>
            <a:off x="2871839" y="3275019"/>
            <a:ext cx="217587" cy="180699"/>
          </a:xfrm>
          <a:prstGeom prst="rect">
            <a:avLst/>
          </a:prstGeom>
          <a:solidFill>
            <a:srgbClr val="5D99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070FB-2619-A8B9-2CE8-8AA84DB366E3}"/>
              </a:ext>
            </a:extLst>
          </p:cNvPr>
          <p:cNvSpPr txBox="1"/>
          <p:nvPr/>
        </p:nvSpPr>
        <p:spPr>
          <a:xfrm>
            <a:off x="3133307" y="3160299"/>
            <a:ext cx="256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FC33A-39B8-19CD-503A-3798914FB80D}"/>
              </a:ext>
            </a:extLst>
          </p:cNvPr>
          <p:cNvSpPr/>
          <p:nvPr/>
        </p:nvSpPr>
        <p:spPr>
          <a:xfrm>
            <a:off x="4669443" y="3028399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8226596-F5E8-C97D-0E37-FACAFC99CA41}"/>
              </a:ext>
            </a:extLst>
          </p:cNvPr>
          <p:cNvSpPr/>
          <p:nvPr/>
        </p:nvSpPr>
        <p:spPr>
          <a:xfrm>
            <a:off x="5820102" y="0"/>
            <a:ext cx="3310696" cy="1021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6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AE4E8F2B-696D-B9C0-EBA8-4AC2F55FE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5820103" y="325993"/>
            <a:ext cx="1093985" cy="4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235CD15A-EC8C-7736-38CA-C2C55E50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1" y="249112"/>
            <a:ext cx="791035" cy="5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3DA7B61C-79D4-5D40-7F4F-B037AEC37E80}"/>
              </a:ext>
            </a:extLst>
          </p:cNvPr>
          <p:cNvSpPr/>
          <p:nvPr/>
        </p:nvSpPr>
        <p:spPr>
          <a:xfrm>
            <a:off x="6900901" y="415786"/>
            <a:ext cx="496776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6A37D6-089C-006B-FB0B-97C554D89B00}"/>
              </a:ext>
            </a:extLst>
          </p:cNvPr>
          <p:cNvSpPr txBox="1"/>
          <p:nvPr/>
        </p:nvSpPr>
        <p:spPr>
          <a:xfrm>
            <a:off x="5926636" y="73584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57E9D-7128-4278-F765-5013EFF29EF8}"/>
              </a:ext>
            </a:extLst>
          </p:cNvPr>
          <p:cNvSpPr txBox="1"/>
          <p:nvPr/>
        </p:nvSpPr>
        <p:spPr>
          <a:xfrm>
            <a:off x="7977054" y="726157"/>
            <a:ext cx="122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6E669E-F93A-9DC3-11A2-0BC4A531FCE1}"/>
              </a:ext>
            </a:extLst>
          </p:cNvPr>
          <p:cNvSpPr txBox="1"/>
          <p:nvPr/>
        </p:nvSpPr>
        <p:spPr>
          <a:xfrm>
            <a:off x="7029623" y="731770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E57D6F1-4A4E-503B-26BE-78375FB7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2" y="16341"/>
            <a:ext cx="587878" cy="7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72EFB20C-7D6A-0F12-DD82-37BBCD2AE1E1}"/>
              </a:ext>
            </a:extLst>
          </p:cNvPr>
          <p:cNvSpPr/>
          <p:nvPr/>
        </p:nvSpPr>
        <p:spPr>
          <a:xfrm>
            <a:off x="7904136" y="415785"/>
            <a:ext cx="468305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85C7D4-5990-9D90-1CCE-483C76A692B5}"/>
              </a:ext>
            </a:extLst>
          </p:cNvPr>
          <p:cNvSpPr txBox="1"/>
          <p:nvPr/>
        </p:nvSpPr>
        <p:spPr>
          <a:xfrm>
            <a:off x="0" y="1021013"/>
            <a:ext cx="90636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a new action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the remaining capacity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 the new device as a state feature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69596B2-5BD6-9E03-B2C9-8B86679EF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3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on Tri-HSS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55222-47CF-2A88-503F-0BF88199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4184"/>
            <a:ext cx="9144000" cy="3118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90E5-6A71-6989-9819-9F83DC13CDA4}"/>
              </a:ext>
            </a:extLst>
          </p:cNvPr>
          <p:cNvSpPr/>
          <p:nvPr/>
        </p:nvSpPr>
        <p:spPr>
          <a:xfrm>
            <a:off x="4835441" y="323421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E595B-C8D5-6485-7274-CBEB5E080919}"/>
              </a:ext>
            </a:extLst>
          </p:cNvPr>
          <p:cNvSpPr txBox="1"/>
          <p:nvPr/>
        </p:nvSpPr>
        <p:spPr>
          <a:xfrm>
            <a:off x="5096909" y="3119490"/>
            <a:ext cx="14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69C6E-5788-291D-9487-56378352015D}"/>
              </a:ext>
            </a:extLst>
          </p:cNvPr>
          <p:cNvSpPr/>
          <p:nvPr/>
        </p:nvSpPr>
        <p:spPr>
          <a:xfrm>
            <a:off x="2871839" y="3275019"/>
            <a:ext cx="217587" cy="180699"/>
          </a:xfrm>
          <a:prstGeom prst="rect">
            <a:avLst/>
          </a:prstGeom>
          <a:solidFill>
            <a:srgbClr val="5D99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070FB-2619-A8B9-2CE8-8AA84DB366E3}"/>
              </a:ext>
            </a:extLst>
          </p:cNvPr>
          <p:cNvSpPr txBox="1"/>
          <p:nvPr/>
        </p:nvSpPr>
        <p:spPr>
          <a:xfrm>
            <a:off x="3133307" y="3160299"/>
            <a:ext cx="256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8934-A5AD-00A0-069D-DE5A1C957021}"/>
              </a:ext>
            </a:extLst>
          </p:cNvPr>
          <p:cNvSpPr txBox="1"/>
          <p:nvPr/>
        </p:nvSpPr>
        <p:spPr>
          <a:xfrm>
            <a:off x="0" y="1021013"/>
            <a:ext cx="90636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a new action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the remaining capacity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 the new device as a state feature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D087BAF-F542-71A2-28A9-0F401886EB31}"/>
              </a:ext>
            </a:extLst>
          </p:cNvPr>
          <p:cNvSpPr/>
          <p:nvPr/>
        </p:nvSpPr>
        <p:spPr>
          <a:xfrm>
            <a:off x="5820102" y="0"/>
            <a:ext cx="3310696" cy="1021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F035BC5A-160B-2468-C1E1-53945DD46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5820103" y="325993"/>
            <a:ext cx="1093985" cy="4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91C3ACC-5ABF-CE3D-12FE-506C3359A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1" y="249112"/>
            <a:ext cx="791035" cy="5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58A6C222-68E9-8579-E1BB-22E37B74A80B}"/>
              </a:ext>
            </a:extLst>
          </p:cNvPr>
          <p:cNvSpPr/>
          <p:nvPr/>
        </p:nvSpPr>
        <p:spPr>
          <a:xfrm>
            <a:off x="6900901" y="415786"/>
            <a:ext cx="496776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E2D9C0-972C-95E2-0938-62F1833468D0}"/>
              </a:ext>
            </a:extLst>
          </p:cNvPr>
          <p:cNvSpPr txBox="1"/>
          <p:nvPr/>
        </p:nvSpPr>
        <p:spPr>
          <a:xfrm>
            <a:off x="5926636" y="73584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27020F-349B-2DF1-FCA0-9C9BB2454681}"/>
              </a:ext>
            </a:extLst>
          </p:cNvPr>
          <p:cNvSpPr txBox="1"/>
          <p:nvPr/>
        </p:nvSpPr>
        <p:spPr>
          <a:xfrm>
            <a:off x="7977054" y="726157"/>
            <a:ext cx="122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25DC5D-81AB-04E4-457E-1AE474601F09}"/>
              </a:ext>
            </a:extLst>
          </p:cNvPr>
          <p:cNvSpPr txBox="1"/>
          <p:nvPr/>
        </p:nvSpPr>
        <p:spPr>
          <a:xfrm>
            <a:off x="7029623" y="731770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7A274462-FEE9-D47C-5E9D-EE76150D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2" y="16341"/>
            <a:ext cx="587878" cy="7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-right Arrow 41">
            <a:extLst>
              <a:ext uri="{FF2B5EF4-FFF2-40B4-BE49-F238E27FC236}">
                <a16:creationId xmlns:a16="http://schemas.microsoft.com/office/drawing/2014/main" id="{C61D758D-9E4E-D4DE-BA25-1A64998766D7}"/>
              </a:ext>
            </a:extLst>
          </p:cNvPr>
          <p:cNvSpPr/>
          <p:nvPr/>
        </p:nvSpPr>
        <p:spPr>
          <a:xfrm>
            <a:off x="7904136" y="415785"/>
            <a:ext cx="468305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F5921F-81A9-F349-6760-3D0B40554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1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B787024-1CDB-D24A-B90F-7E6CF173F204}"/>
              </a:ext>
            </a:extLst>
          </p:cNvPr>
          <p:cNvSpPr/>
          <p:nvPr/>
        </p:nvSpPr>
        <p:spPr>
          <a:xfrm>
            <a:off x="24714" y="774357"/>
            <a:ext cx="9061622" cy="1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E8B71-B563-A143-B242-43734D3B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79" y="4973434"/>
            <a:ext cx="1673441" cy="1753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A405C-66E6-634B-814C-50B63DFE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" y="2085219"/>
            <a:ext cx="899983" cy="89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92004-03B8-784A-A6EB-02608CFD8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96" t="12574" r="5631" b="15837"/>
          <a:stretch/>
        </p:blipFill>
        <p:spPr>
          <a:xfrm>
            <a:off x="1531326" y="2196348"/>
            <a:ext cx="1435957" cy="67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A06D0-19E6-EA4C-B0B7-7A57B2E63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151" y="2135744"/>
            <a:ext cx="1349974" cy="899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A9C7E-7A86-CA41-898D-58A43FC8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386" y="2094693"/>
            <a:ext cx="1349974" cy="1334307"/>
          </a:xfrm>
          <a:prstGeom prst="rect">
            <a:avLst/>
          </a:prstGeom>
        </p:spPr>
      </p:pic>
      <p:sp>
        <p:nvSpPr>
          <p:cNvPr id="11" name="Multiply 10">
            <a:extLst>
              <a:ext uri="{FF2B5EF4-FFF2-40B4-BE49-F238E27FC236}">
                <a16:creationId xmlns:a16="http://schemas.microsoft.com/office/drawing/2014/main" id="{FFBC5EF7-E6A4-2D46-A36B-C4D471BA5C6A}"/>
              </a:ext>
            </a:extLst>
          </p:cNvPr>
          <p:cNvSpPr/>
          <p:nvPr/>
        </p:nvSpPr>
        <p:spPr>
          <a:xfrm>
            <a:off x="7293577" y="2135744"/>
            <a:ext cx="1059592" cy="1059592"/>
          </a:xfrm>
          <a:prstGeom prst="mathMultiply">
            <a:avLst>
              <a:gd name="adj1" fmla="val 173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409D54-D93F-7140-AB3A-5BB0EC6A344D}"/>
              </a:ext>
            </a:extLst>
          </p:cNvPr>
          <p:cNvSpPr/>
          <p:nvPr/>
        </p:nvSpPr>
        <p:spPr>
          <a:xfrm>
            <a:off x="177113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Mainly use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program context info. for 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E44E15-5D2E-4743-A757-1A54706A0F3E}"/>
              </a:ext>
            </a:extLst>
          </p:cNvPr>
          <p:cNvSpPr/>
          <p:nvPr/>
        </p:nvSpPr>
        <p:spPr>
          <a:xfrm>
            <a:off x="3329631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inherent system awareness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B6E010-AB5B-9944-B914-78407CF1B23E}"/>
              </a:ext>
            </a:extLst>
          </p:cNvPr>
          <p:cNvSpPr/>
          <p:nvPr/>
        </p:nvSpPr>
        <p:spPr>
          <a:xfrm>
            <a:off x="6503326" y="930015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in-silicon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customizability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961FC-AD4C-1C4E-999B-F95F6F0C4A5D}"/>
              </a:ext>
            </a:extLst>
          </p:cNvPr>
          <p:cNvSpPr txBox="1"/>
          <p:nvPr/>
        </p:nvSpPr>
        <p:spPr>
          <a:xfrm>
            <a:off x="92609" y="462735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57F49-C45C-E94D-B353-2B12B1BE0CE4}"/>
              </a:ext>
            </a:extLst>
          </p:cNvPr>
          <p:cNvSpPr txBox="1"/>
          <p:nvPr/>
        </p:nvSpPr>
        <p:spPr>
          <a:xfrm>
            <a:off x="3350808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2A204-3D83-1940-988D-96277F6E16FD}"/>
              </a:ext>
            </a:extLst>
          </p:cNvPr>
          <p:cNvSpPr txBox="1"/>
          <p:nvPr/>
        </p:nvSpPr>
        <p:spPr>
          <a:xfrm>
            <a:off x="6503326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3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B601EC1-2D96-EA4F-B5B4-D56DD55E6B94}"/>
              </a:ext>
            </a:extLst>
          </p:cNvPr>
          <p:cNvCxnSpPr>
            <a:cxnSpLocks/>
          </p:cNvCxnSpPr>
          <p:nvPr/>
        </p:nvCxnSpPr>
        <p:spPr>
          <a:xfrm rot="10800000">
            <a:off x="1425142" y="3035727"/>
            <a:ext cx="2086746" cy="1165572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78A911A3-128D-074C-B9F9-4AADA430B666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988908" y="3429000"/>
            <a:ext cx="1834465" cy="772299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1C356F-1A36-D249-A2B8-8B227454B598}"/>
              </a:ext>
            </a:extLst>
          </p:cNvPr>
          <p:cNvCxnSpPr/>
          <p:nvPr/>
        </p:nvCxnSpPr>
        <p:spPr>
          <a:xfrm flipV="1">
            <a:off x="4646138" y="3105665"/>
            <a:ext cx="0" cy="32333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F35CB54-1AEA-6E4E-9CEE-DA985548B898}"/>
              </a:ext>
            </a:extLst>
          </p:cNvPr>
          <p:cNvSpPr/>
          <p:nvPr/>
        </p:nvSpPr>
        <p:spPr>
          <a:xfrm>
            <a:off x="3056236" y="3542272"/>
            <a:ext cx="3179805" cy="1318054"/>
          </a:xfrm>
          <a:prstGeom prst="wedgeRoundRectCallout">
            <a:avLst>
              <a:gd name="adj1" fmla="val 13882"/>
              <a:gd name="adj2" fmla="val 75625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do prefetchers not perform well?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0C138-8545-4245-B8AD-BA33A8AC6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22" y="2330751"/>
            <a:ext cx="537825" cy="4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358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on Tri-HSS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55222-47CF-2A88-503F-0BF88199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4184"/>
            <a:ext cx="9144000" cy="3118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90E5-6A71-6989-9819-9F83DC13CDA4}"/>
              </a:ext>
            </a:extLst>
          </p:cNvPr>
          <p:cNvSpPr/>
          <p:nvPr/>
        </p:nvSpPr>
        <p:spPr>
          <a:xfrm>
            <a:off x="4835441" y="323421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E595B-C8D5-6485-7274-CBEB5E080919}"/>
              </a:ext>
            </a:extLst>
          </p:cNvPr>
          <p:cNvSpPr txBox="1"/>
          <p:nvPr/>
        </p:nvSpPr>
        <p:spPr>
          <a:xfrm>
            <a:off x="5096909" y="3119490"/>
            <a:ext cx="14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69C6E-5788-291D-9487-56378352015D}"/>
              </a:ext>
            </a:extLst>
          </p:cNvPr>
          <p:cNvSpPr/>
          <p:nvPr/>
        </p:nvSpPr>
        <p:spPr>
          <a:xfrm>
            <a:off x="2871839" y="3275019"/>
            <a:ext cx="217587" cy="180699"/>
          </a:xfrm>
          <a:prstGeom prst="rect">
            <a:avLst/>
          </a:prstGeom>
          <a:solidFill>
            <a:srgbClr val="5D99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070FB-2619-A8B9-2CE8-8AA84DB366E3}"/>
              </a:ext>
            </a:extLst>
          </p:cNvPr>
          <p:cNvSpPr txBox="1"/>
          <p:nvPr/>
        </p:nvSpPr>
        <p:spPr>
          <a:xfrm>
            <a:off x="3133307" y="3160299"/>
            <a:ext cx="256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8934-A5AD-00A0-069D-DE5A1C957021}"/>
              </a:ext>
            </a:extLst>
          </p:cNvPr>
          <p:cNvSpPr txBox="1"/>
          <p:nvPr/>
        </p:nvSpPr>
        <p:spPr>
          <a:xfrm>
            <a:off x="0" y="1021013"/>
            <a:ext cx="90636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a new action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the remaining capacity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 the new device as a state feature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81936-E33F-1DF7-A450-E7ACF6F81108}"/>
              </a:ext>
            </a:extLst>
          </p:cNvPr>
          <p:cNvSpPr/>
          <p:nvPr/>
        </p:nvSpPr>
        <p:spPr>
          <a:xfrm>
            <a:off x="88625" y="738418"/>
            <a:ext cx="9055376" cy="56485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AEF87A-A5AA-2F24-D251-F46138901EEB}"/>
              </a:ext>
            </a:extLst>
          </p:cNvPr>
          <p:cNvSpPr/>
          <p:nvPr/>
        </p:nvSpPr>
        <p:spPr>
          <a:xfrm>
            <a:off x="80386" y="2051525"/>
            <a:ext cx="8983227" cy="1612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outperforms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the state-of-the-art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data placement policy by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48.2% in a real tri-hybrid system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BECC2-B717-036A-ABD7-09C0EE0BD6E5}"/>
              </a:ext>
            </a:extLst>
          </p:cNvPr>
          <p:cNvSpPr/>
          <p:nvPr/>
        </p:nvSpPr>
        <p:spPr>
          <a:xfrm>
            <a:off x="72149" y="4227205"/>
            <a:ext cx="8983227" cy="1612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Sibyl reduces the system architect's burden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providing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ease of extensibility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58DB376-8ABB-5CF2-9F1C-92CB3ECB358C}"/>
              </a:ext>
            </a:extLst>
          </p:cNvPr>
          <p:cNvSpPr/>
          <p:nvPr/>
        </p:nvSpPr>
        <p:spPr>
          <a:xfrm>
            <a:off x="5820102" y="0"/>
            <a:ext cx="3310696" cy="1021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0565A329-DBD9-9186-0262-48DB10B4E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5820103" y="325993"/>
            <a:ext cx="1093985" cy="4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0BEF869-4B69-3C63-834C-3335CE05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1" y="249112"/>
            <a:ext cx="791035" cy="5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60D1D6D0-5A41-28A7-F5F9-AA8B453587A4}"/>
              </a:ext>
            </a:extLst>
          </p:cNvPr>
          <p:cNvSpPr/>
          <p:nvPr/>
        </p:nvSpPr>
        <p:spPr>
          <a:xfrm>
            <a:off x="6900901" y="415786"/>
            <a:ext cx="496776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58CBAB-6F90-86A4-C2A0-EA3587CFD4D2}"/>
              </a:ext>
            </a:extLst>
          </p:cNvPr>
          <p:cNvSpPr txBox="1"/>
          <p:nvPr/>
        </p:nvSpPr>
        <p:spPr>
          <a:xfrm>
            <a:off x="5926636" y="73584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7CE180-567D-84E2-4F12-31755C2B607A}"/>
              </a:ext>
            </a:extLst>
          </p:cNvPr>
          <p:cNvSpPr txBox="1"/>
          <p:nvPr/>
        </p:nvSpPr>
        <p:spPr>
          <a:xfrm>
            <a:off x="7977054" y="726157"/>
            <a:ext cx="122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44C1A0-9412-9280-B68B-470246F50FAA}"/>
              </a:ext>
            </a:extLst>
          </p:cNvPr>
          <p:cNvSpPr txBox="1"/>
          <p:nvPr/>
        </p:nvSpPr>
        <p:spPr>
          <a:xfrm>
            <a:off x="7029623" y="731770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C1AE79A3-C444-EB97-D356-5E346E66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2" y="16341"/>
            <a:ext cx="587878" cy="7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490F921D-4AC2-5186-E4A5-73D4E0275D93}"/>
              </a:ext>
            </a:extLst>
          </p:cNvPr>
          <p:cNvSpPr/>
          <p:nvPr/>
        </p:nvSpPr>
        <p:spPr>
          <a:xfrm>
            <a:off x="7904136" y="415785"/>
            <a:ext cx="468305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C4775AB-0B7B-6694-453A-40832BFAE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8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Sibyl’s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000" b="1" dirty="0">
                <a:solidFill>
                  <a:srgbClr val="000CFF"/>
                </a:solidFill>
                <a:latin typeface="+mn-lt"/>
              </a:rPr>
              <a:t>124.4 KiB </a:t>
            </a:r>
            <a:r>
              <a:rPr lang="en-US" sz="3000" dirty="0">
                <a:latin typeface="+mn-lt"/>
              </a:rPr>
              <a:t>of total storage cost 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600" dirty="0">
                <a:latin typeface="+mn-lt"/>
              </a:rPr>
              <a:t>Experience buffer, inference and training network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000" b="1" dirty="0">
                <a:solidFill>
                  <a:srgbClr val="010BFF"/>
                </a:solidFill>
                <a:latin typeface="+mn-lt"/>
              </a:rPr>
              <a:t>40-bit </a:t>
            </a:r>
            <a:r>
              <a:rPr lang="en-US" sz="3000" dirty="0">
                <a:latin typeface="+mn-lt"/>
              </a:rPr>
              <a:t>metadata overhead per page for state features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000" dirty="0">
                <a:latin typeface="+mn-lt"/>
              </a:rPr>
              <a:t>Inference latency of </a:t>
            </a:r>
            <a:r>
              <a:rPr lang="en-US" sz="3000" b="1" dirty="0">
                <a:solidFill>
                  <a:srgbClr val="010BFF"/>
                </a:solidFill>
                <a:latin typeface="+mn-lt"/>
              </a:rPr>
              <a:t>~10ns</a:t>
            </a:r>
            <a:endParaRPr lang="en-US" sz="30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000" dirty="0">
                <a:latin typeface="+mn-lt"/>
              </a:rPr>
              <a:t>Training latency of </a:t>
            </a:r>
            <a:r>
              <a:rPr lang="en-US" sz="3000" b="1" dirty="0">
                <a:solidFill>
                  <a:srgbClr val="010BFF"/>
                </a:solidFill>
                <a:latin typeface="+mn-lt"/>
              </a:rPr>
              <a:t>~2us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C69947-9982-D475-FE3C-B440D83CE6A6}"/>
              </a:ext>
            </a:extLst>
          </p:cNvPr>
          <p:cNvGrpSpPr/>
          <p:nvPr/>
        </p:nvGrpSpPr>
        <p:grpSpPr>
          <a:xfrm>
            <a:off x="1990257" y="4205040"/>
            <a:ext cx="5179784" cy="893459"/>
            <a:chOff x="2092984" y="4994507"/>
            <a:chExt cx="5179784" cy="89345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42B20C-E77C-7C39-B375-0D15BBCCDF36}"/>
                </a:ext>
              </a:extLst>
            </p:cNvPr>
            <p:cNvSpPr/>
            <p:nvPr/>
          </p:nvSpPr>
          <p:spPr>
            <a:xfrm>
              <a:off x="2539713" y="5131671"/>
              <a:ext cx="4733055" cy="6506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Small inference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overhead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4B1068-5964-E378-B8E2-ABB3A7474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84" y="4994507"/>
              <a:ext cx="893459" cy="8934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A45AA6-9DE7-F1ED-8BCA-B82E3F122A26}"/>
              </a:ext>
            </a:extLst>
          </p:cNvPr>
          <p:cNvGrpSpPr/>
          <p:nvPr/>
        </p:nvGrpSpPr>
        <p:grpSpPr>
          <a:xfrm>
            <a:off x="1995475" y="5462256"/>
            <a:ext cx="5091125" cy="893459"/>
            <a:chOff x="2092984" y="5984047"/>
            <a:chExt cx="5091125" cy="89345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FCF103B-80E0-0B4F-96B7-2C7E8AA094DF}"/>
                </a:ext>
              </a:extLst>
            </p:cNvPr>
            <p:cNvSpPr/>
            <p:nvPr/>
          </p:nvSpPr>
          <p:spPr>
            <a:xfrm>
              <a:off x="2451054" y="6101150"/>
              <a:ext cx="4733055" cy="6506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 Satisfies prediction latency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78F5DB-2D7A-2763-5D7D-93206301A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84" y="5984047"/>
              <a:ext cx="893459" cy="8934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50B6291-5364-2E32-BC43-CA86E2BFF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69552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(1/3)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ts val="2280"/>
              </a:lnSpc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Throughput (IOPS) evaluation</a:t>
            </a:r>
          </a:p>
          <a:p>
            <a:pPr lvl="1" algn="just">
              <a:lnSpc>
                <a:spcPts val="22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provides high IOPS compared to baseline policies because it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indirectly captures throughput (size/latency)</a:t>
            </a:r>
          </a:p>
          <a:p>
            <a:pPr lvl="1" algn="just">
              <a:lnSpc>
                <a:spcPts val="2280"/>
              </a:lnSpc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ts val="2280"/>
              </a:lnSpc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ts val="2280"/>
              </a:lnSpc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on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unseen workloads</a:t>
            </a:r>
          </a:p>
          <a:p>
            <a:pPr lvl="1" algn="just">
              <a:lnSpc>
                <a:spcPts val="22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can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adapt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 policy to highly dynamic workloads</a:t>
            </a:r>
          </a:p>
          <a:p>
            <a:pPr lvl="1" algn="just">
              <a:lnSpc>
                <a:spcPts val="228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ts val="228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just">
              <a:lnSpc>
                <a:spcPts val="228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on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mixed workloads</a:t>
            </a:r>
          </a:p>
          <a:p>
            <a:pPr lvl="1" algn="just">
              <a:lnSpc>
                <a:spcPts val="22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provides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equally-high performance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benefits as in single workloads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E9D0D5-BB63-92A5-4782-07FE03B6C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2944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(2/3)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921827"/>
          </a:xfrm>
        </p:spPr>
        <p:txBody>
          <a:bodyPr>
            <a:noAutofit/>
          </a:bodyPr>
          <a:lstStyle/>
          <a:p>
            <a:pPr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on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features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ts val="2280"/>
              </a:lnSpc>
              <a:spcBef>
                <a:spcPts val="1000"/>
              </a:spcBef>
            </a:pPr>
            <a:r>
              <a:rPr lang="en-GB" dirty="0"/>
              <a:t>Sibyl </a:t>
            </a:r>
            <a:r>
              <a:rPr lang="en-GB" dirty="0">
                <a:solidFill>
                  <a:srgbClr val="000BEB"/>
                </a:solidFill>
              </a:rPr>
              <a:t>autonomously decides </a:t>
            </a:r>
            <a:r>
              <a:rPr lang="en-GB" dirty="0"/>
              <a:t>which features are important to maximize the performance</a:t>
            </a:r>
            <a:endParaRPr lang="en-US" dirty="0"/>
          </a:p>
          <a:p>
            <a:pPr>
              <a:lnSpc>
                <a:spcPct val="100000"/>
              </a:lnSpc>
              <a:spcBef>
                <a:spcPts val="3400"/>
              </a:spcBef>
              <a:spcAft>
                <a:spcPts val="600"/>
              </a:spcAf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with </a:t>
            </a:r>
            <a:r>
              <a:rPr lang="en-US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hyperparameter values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Sensitivity to </a:t>
            </a:r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storage capacity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scalability by dynamically adapting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 policy to available storage size</a:t>
            </a:r>
          </a:p>
          <a:p>
            <a:pPr lvl="1">
              <a:lnSpc>
                <a:spcPts val="2280"/>
              </a:lnSpc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80"/>
              </a:lnSpc>
            </a:pPr>
            <a:r>
              <a:rPr lang="en-GB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Explainability</a:t>
            </a:r>
            <a:r>
              <a:rPr lang="en-GB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analysis 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of Sibyl's decision making</a:t>
            </a:r>
          </a:p>
          <a:p>
            <a:pPr lvl="1">
              <a:lnSpc>
                <a:spcPts val="2280"/>
              </a:lnSpc>
            </a:pP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Sibyl’s actions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different workload characteristics and device configurations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5D93DF-CB9D-6BA7-FDDA-E3B35DF83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7655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(3/3)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06BC9-2310-7F40-077A-460D0095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400650"/>
            <a:ext cx="8623300" cy="17907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4C4DDB-B2BA-D672-9C32-CC70AA618958}"/>
              </a:ext>
            </a:extLst>
          </p:cNvPr>
          <p:cNvSpPr txBox="1"/>
          <p:nvPr/>
        </p:nvSpPr>
        <p:spPr>
          <a:xfrm>
            <a:off x="1236467" y="4960737"/>
            <a:ext cx="64174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AD9B3-EA3D-F309-C29E-C92A69B0C19A}"/>
              </a:ext>
            </a:extLst>
          </p:cNvPr>
          <p:cNvSpPr txBox="1"/>
          <p:nvPr/>
        </p:nvSpPr>
        <p:spPr>
          <a:xfrm>
            <a:off x="1363287" y="5936400"/>
            <a:ext cx="6163786" cy="510778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https://github.com/CMU-SAFARI/Sibyl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A04D57-5758-613C-1D1E-8DA6BFC53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16157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0FED3A-E902-9492-033C-94391A40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9" y="837502"/>
            <a:ext cx="8842955" cy="4920361"/>
          </a:xfrm>
        </p:spPr>
        <p:txBody>
          <a:bodyPr>
            <a:noAutofit/>
          </a:bodyPr>
          <a:lstStyle/>
          <a:p>
            <a:pPr algn="just"/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introduced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Sibyl</a:t>
            </a:r>
            <a:r>
              <a:rPr lang="en-GB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the first reinforcement learning-based data placement technique in hybrid storage systems that provides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" b="1" dirty="0">
                <a:solidFill>
                  <a:srgbClr val="000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</a:t>
            </a:r>
          </a:p>
          <a:p>
            <a:pPr marL="536575" lvl="1" indent="-179388" algn="just"/>
            <a:r>
              <a:rPr lang="en" b="1" dirty="0">
                <a:solidFill>
                  <a:srgbClr val="000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extensibility </a:t>
            </a:r>
          </a:p>
          <a:p>
            <a:pPr marL="536575" lvl="1" indent="-179388" algn="just"/>
            <a:r>
              <a:rPr lang="en" b="1" dirty="0">
                <a:solidFill>
                  <a:srgbClr val="000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design and implementation</a:t>
            </a:r>
            <a:endParaRPr lang="en-US" sz="2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375" indent="-179388" algn="just"/>
            <a:r>
              <a:rPr lang="en-US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evaluated Sibyl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systems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using many different workloads</a:t>
            </a:r>
          </a:p>
          <a:p>
            <a:pPr marL="536575" lvl="1" indent="-179388" algn="just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performance by 21.6%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compared to the best prior data placement policy in a dual-HSS configuration</a:t>
            </a:r>
          </a:p>
          <a:p>
            <a:pPr marL="536575" lvl="1" indent="-179388"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 tri-HSS configuration, Sibyl </a:t>
            </a:r>
            <a:r>
              <a:rPr lang="e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outperforms</a:t>
            </a:r>
            <a:r>
              <a:rPr lang="en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the state-of-the-art-data placement policy by </a:t>
            </a:r>
            <a:r>
              <a:rPr lang="e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48.2%</a:t>
            </a:r>
            <a:r>
              <a:rPr lang="en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36575" lvl="1" indent="-179388"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achieves </a:t>
            </a:r>
            <a:r>
              <a:rPr lang="e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 of the performance</a:t>
            </a:r>
            <a:r>
              <a:rPr lang="e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of an oracle policy with a storage overhead of only </a:t>
            </a:r>
            <a:r>
              <a:rPr lang="e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124.4 KiB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014DC-6A31-44C1-AE15-6B85E8E5A42D}"/>
              </a:ext>
            </a:extLst>
          </p:cNvPr>
          <p:cNvSpPr txBox="1"/>
          <p:nvPr/>
        </p:nvSpPr>
        <p:spPr>
          <a:xfrm>
            <a:off x="2740409" y="6517481"/>
            <a:ext cx="3663182" cy="340519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https://github.com/CMU-SAFARI/Sibyl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F882D-7906-0853-272A-8DFA1E7A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96291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07B2-8350-8961-1A1F-A8A5FB0A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6B3E2-20B7-DEBC-F71D-D11EB5FE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9172"/>
          </a:xfrm>
        </p:spPr>
        <p:txBody>
          <a:bodyPr>
            <a:normAutofit/>
          </a:bodyPr>
          <a:lstStyle/>
          <a:p>
            <a:r>
              <a:rPr lang="en-US" dirty="0"/>
              <a:t>Consider </a:t>
            </a:r>
            <a:r>
              <a:rPr lang="en-US" dirty="0">
                <a:solidFill>
                  <a:srgbClr val="C00000"/>
                </a:solidFill>
              </a:rPr>
              <a:t>other optimization objectives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Energy consumption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endurance</a:t>
            </a:r>
            <a:r>
              <a:rPr lang="en-US" dirty="0"/>
              <a:t> of storage devices….. </a:t>
            </a:r>
          </a:p>
          <a:p>
            <a:pPr lvl="1"/>
            <a:r>
              <a:rPr lang="en-US" dirty="0"/>
              <a:t>Design </a:t>
            </a:r>
            <a:r>
              <a:rPr lang="en-US" dirty="0">
                <a:solidFill>
                  <a:srgbClr val="0432FF"/>
                </a:solidFill>
              </a:rPr>
              <a:t>better reward </a:t>
            </a:r>
            <a:r>
              <a:rPr lang="en-US" dirty="0"/>
              <a:t>structures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Optimize data migration </a:t>
            </a:r>
            <a:r>
              <a:rPr lang="en-US" dirty="0"/>
              <a:t>in hybrid storage systems</a:t>
            </a:r>
          </a:p>
          <a:p>
            <a:pPr lvl="1"/>
            <a:r>
              <a:rPr lang="en-US" dirty="0"/>
              <a:t>Explore machine learning (ML) techniques to make </a:t>
            </a:r>
            <a:br>
              <a:rPr lang="en-US" dirty="0"/>
            </a:br>
            <a:r>
              <a:rPr lang="en-US" dirty="0"/>
              <a:t>data migration </a:t>
            </a:r>
            <a:r>
              <a:rPr lang="en-US" dirty="0">
                <a:solidFill>
                  <a:srgbClr val="0432FF"/>
                </a:solidFill>
              </a:rPr>
              <a:t>adaptive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extensible</a:t>
            </a:r>
          </a:p>
          <a:p>
            <a:pPr lvl="1"/>
            <a:r>
              <a:rPr lang="en-US" dirty="0"/>
              <a:t>How do we </a:t>
            </a:r>
            <a:r>
              <a:rPr lang="en-US" dirty="0">
                <a:solidFill>
                  <a:srgbClr val="0432FF"/>
                </a:solidFill>
              </a:rPr>
              <a:t>coordinate multiple ML techniques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How do we improve these policies in </a:t>
            </a:r>
            <a:r>
              <a:rPr lang="en-US" dirty="0">
                <a:solidFill>
                  <a:srgbClr val="C00000"/>
                </a:solidFill>
              </a:rPr>
              <a:t>other 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heterogeneous </a:t>
            </a:r>
            <a:r>
              <a:rPr lang="en-US" dirty="0">
                <a:solidFill>
                  <a:srgbClr val="C00000"/>
                </a:solidFill>
              </a:rPr>
              <a:t>memory systems?</a:t>
            </a:r>
          </a:p>
          <a:p>
            <a:pPr lvl="1"/>
            <a:r>
              <a:rPr lang="en-US" dirty="0"/>
              <a:t>DRAM + NVM, CPU Caches + DRAM</a:t>
            </a:r>
          </a:p>
          <a:p>
            <a:pPr lvl="1"/>
            <a:r>
              <a:rPr lang="en-US" dirty="0"/>
              <a:t>Design RL models keeping </a:t>
            </a:r>
            <a:r>
              <a:rPr lang="en-US" dirty="0">
                <a:solidFill>
                  <a:srgbClr val="0432FF"/>
                </a:solidFill>
              </a:rPr>
              <a:t>latency constraints </a:t>
            </a:r>
            <a:r>
              <a:rPr lang="en-US" dirty="0"/>
              <a:t>in mind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3B516-89B7-3672-F59D-7DC0638CE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6456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Sibyl Paper, Slides,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371B-18C9-02C3-E021-977CC596356B}"/>
              </a:ext>
            </a:extLst>
          </p:cNvPr>
          <p:cNvSpPr txBox="1"/>
          <p:nvPr/>
        </p:nvSpPr>
        <p:spPr>
          <a:xfrm>
            <a:off x="1505890" y="64182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540844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SSD Course (Spring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000472"/>
            <a:ext cx="5383377" cy="4876800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2023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https://safari.ethz.ch/projects_and_seminars/spring2023/doku.php?id=modern_ssds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https://safari.ethz.ch/projects_and_seminars/fall2022/doku.php?id=modern_ssds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Livestream (Spring 2023):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https://www.youtube.com/watch?v=4VTwOMmsnJY&amp;list=PL5Q2soXY2Zi_8qOM5Icpp8hB2SHtm4z57&amp;pp=iAQB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1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Livestream (Fall 2022):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https://www.youtube.com/watch?v=hqLrd-Uj0aU&amp;list=PL5Q2soXY2Zi9BJhenUq4JI5bwhAMpAp13&amp;pp=iAQB</a:t>
            </a: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SSD Basics and Advanced Topics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8228-3D8E-548A-F245-CB41772D73BA}"/>
              </a:ext>
            </a:extLst>
          </p:cNvPr>
          <p:cNvSpPr txBox="1"/>
          <p:nvPr/>
        </p:nvSpPr>
        <p:spPr>
          <a:xfrm>
            <a:off x="176382" y="6453336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132C9-91E2-CA98-9218-85CC411C0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6" y="0"/>
            <a:ext cx="2890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6724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Comp Arch (Fall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4" y="908720"/>
            <a:ext cx="4775448" cy="5339680"/>
          </a:xfrm>
        </p:spPr>
        <p:txBody>
          <a:bodyPr/>
          <a:lstStyle/>
          <a:p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2021 Edition: 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https://safari.ethz.ch/architecture/fall2021/doku.php?id=schedule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2020 Edition: </a:t>
            </a:r>
            <a:endParaRPr lang="en-US" sz="1600" b="1" dirty="0">
              <a:solidFill>
                <a:srgbClr val="0432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https://safari.ethz.ch/architecture/fall2020/doku.php?id=schedule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(2021):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https://www.youtube.com/watch?v=4yfkM_5EFgo&amp;list=PL5Q2soXY2Zi-Mnk1PxjEIG32HAGILkTOF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(2020):</a:t>
            </a:r>
            <a:endParaRPr lang="en-US" sz="1600" b="1" dirty="0">
              <a:solidFill>
                <a:srgbClr val="0432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https://www.youtube.com/watch?v=c3mPdZA-Fmc&amp;list=PL5Q2soXY2Zi9xidyIgBxUz7xRPS-wisBN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Master’s level course</a:t>
            </a:r>
          </a:p>
          <a:p>
            <a:pPr lvl="1"/>
            <a:r>
              <a:rPr lang="en-US" sz="1400" dirty="0"/>
              <a:t>Taken by Bachelor’s/Masters/PhD students</a:t>
            </a:r>
          </a:p>
          <a:p>
            <a:pPr lvl="1"/>
            <a:r>
              <a:rPr lang="en-US" sz="1400" dirty="0"/>
              <a:t>Cutting-edge research topics + fundamentals in Computer Architecture</a:t>
            </a:r>
          </a:p>
          <a:p>
            <a:pPr lvl="1"/>
            <a:r>
              <a:rPr lang="en-US" sz="1400" dirty="0"/>
              <a:t>5 Simulator-based Lab Assignments</a:t>
            </a:r>
          </a:p>
          <a:p>
            <a:pPr lvl="1"/>
            <a:r>
              <a:rPr lang="en-US" sz="1400" dirty="0"/>
              <a:t>Potential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2B39F-F9F6-0D45-86BF-3F9C84862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0"/>
            <a:ext cx="40748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B7506-35EF-F089-75CD-62E66DBEF015}"/>
              </a:ext>
            </a:extLst>
          </p:cNvPr>
          <p:cNvSpPr txBox="1"/>
          <p:nvPr/>
        </p:nvSpPr>
        <p:spPr>
          <a:xfrm>
            <a:off x="176382" y="6452284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6389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Lack of In-silicon Customizability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Feature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selected at design time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hardware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designed specifically to exploit that feature</a:t>
            </a:r>
          </a:p>
          <a:p>
            <a:pPr lvl="1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way to change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program feature and/or change prefetcher’s objective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silicon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adapt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to a wide range of workload demands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DF1E6-1065-C84E-9488-149AD1537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t="4290" r="5279" b="3884"/>
          <a:stretch/>
        </p:blipFill>
        <p:spPr>
          <a:xfrm>
            <a:off x="680420" y="4240527"/>
            <a:ext cx="1666503" cy="1716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D350D-3438-1945-993F-E5A6CB8C2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79" y="4293531"/>
            <a:ext cx="1993382" cy="168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87BF6-8FAB-F54E-BB08-446E17D71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516" y="4299136"/>
            <a:ext cx="2587797" cy="1509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2550472" y="5053910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6532C2-8E1B-3848-8885-5C09B57A6802}"/>
              </a:ext>
            </a:extLst>
          </p:cNvPr>
          <p:cNvCxnSpPr>
            <a:cxnSpLocks/>
          </p:cNvCxnSpPr>
          <p:nvPr/>
        </p:nvCxnSpPr>
        <p:spPr>
          <a:xfrm>
            <a:off x="5015376" y="5053910"/>
            <a:ext cx="11052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11F7E74-0511-DD44-8924-5B142BE234E4}"/>
              </a:ext>
            </a:extLst>
          </p:cNvPr>
          <p:cNvCxnSpPr>
            <a:cxnSpLocks/>
            <a:stCxn id="12" idx="2"/>
            <a:endCxn id="6" idx="2"/>
          </p:cNvCxnSpPr>
          <p:nvPr/>
        </p:nvCxnSpPr>
        <p:spPr>
          <a:xfrm rot="5400000">
            <a:off x="4452950" y="2869407"/>
            <a:ext cx="148189" cy="6026743"/>
          </a:xfrm>
          <a:prstGeom prst="bentConnector3">
            <a:avLst>
              <a:gd name="adj1" fmla="val 361575"/>
            </a:avLst>
          </a:prstGeom>
          <a:ln w="57150">
            <a:solidFill>
              <a:srgbClr val="E303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385798" y="3724335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from scratch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3901921" y="3729594"/>
            <a:ext cx="7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Verify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8CCF85-58BB-1540-993E-7A0C9CDE6AAF}"/>
              </a:ext>
            </a:extLst>
          </p:cNvPr>
          <p:cNvSpPr txBox="1"/>
          <p:nvPr/>
        </p:nvSpPr>
        <p:spPr>
          <a:xfrm>
            <a:off x="6949547" y="371878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Fabricate</a:t>
            </a:r>
          </a:p>
        </p:txBody>
      </p:sp>
    </p:spTree>
    <p:extLst>
      <p:ext uri="{BB962C8B-B14F-4D97-AF65-F5344CB8AC3E}">
        <p14:creationId xmlns:p14="http://schemas.microsoft.com/office/powerpoint/2010/main" val="15974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A23CF-13F4-9768-4646-9F795252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9E5B93-C403-DD70-F868-434739075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21 May 2025</a:t>
            </a:r>
          </a:p>
          <a:p>
            <a:r>
              <a:rPr lang="en-US" sz="2200" dirty="0"/>
              <a:t>Stanford AI-Boosted Chip Design Lecture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F6A604-F7C5-CFED-0031-3B193C775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60" y="1227584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6633"/>
                </a:solidFill>
              </a:rPr>
              <a:t>ML-Assisted Memory &amp; Storage Management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>
            <a:extLst>
              <a:ext uri="{FF2B5EF4-FFF2-40B4-BE49-F238E27FC236}">
                <a16:creationId xmlns:a16="http://schemas.microsoft.com/office/drawing/2014/main" id="{ED939772-8929-7E09-A415-F5CF68A03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CE27A3DC-F26F-9F23-0B28-BBBFE8E8B4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2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83925" y="1521070"/>
            <a:ext cx="8976149" cy="4237891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prefetching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can: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to prefetch using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features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inherent system-level feedback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information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customized in silicon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use different features and/or change prefetcher’s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326903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9EE8E4-A7E4-6D4C-B683-1F70FCCCB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04" y="1204572"/>
            <a:ext cx="2414992" cy="241499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711510" y="3702380"/>
            <a:ext cx="1809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818549" y="4616193"/>
            <a:ext cx="5595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Formulates prefetching as 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1919098" y="6263552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is named after the oracle of Delphi, who is known for her accurate prophecies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/wiki/Pythia</a:t>
            </a:r>
          </a:p>
        </p:txBody>
      </p:sp>
    </p:spTree>
    <p:extLst>
      <p:ext uri="{BB962C8B-B14F-4D97-AF65-F5344CB8AC3E}">
        <p14:creationId xmlns:p14="http://schemas.microsoft.com/office/powerpoint/2010/main" val="90024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Algorithmic approach to learn to take an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maximize a numerical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Agent stores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3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return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for taking an action in a state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Given a state, selects action that provides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2162423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2162423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3408113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3408114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934031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2108258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3422118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Data-Driven (Self-Optimizing)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9093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Formulating Prefetching as RL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21D27C-6A02-F347-8494-127556EA2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07" y="1004336"/>
            <a:ext cx="5391785" cy="22886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D2C54-DB36-6245-9D84-8805931F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7" y="3701697"/>
            <a:ext cx="6905646" cy="2707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67353-6E22-B849-A3CE-4DAA684787AB}"/>
              </a:ext>
            </a:extLst>
          </p:cNvPr>
          <p:cNvSpPr/>
          <p:nvPr/>
        </p:nvSpPr>
        <p:spPr>
          <a:xfrm>
            <a:off x="3852404" y="1004336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BBACB-9B0A-E94F-9AFF-672B37109C36}"/>
              </a:ext>
            </a:extLst>
          </p:cNvPr>
          <p:cNvSpPr/>
          <p:nvPr/>
        </p:nvSpPr>
        <p:spPr>
          <a:xfrm>
            <a:off x="3465440" y="2667329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8E092-D95D-AA42-83E3-6B402095208D}"/>
              </a:ext>
            </a:extLst>
          </p:cNvPr>
          <p:cNvSpPr/>
          <p:nvPr/>
        </p:nvSpPr>
        <p:spPr>
          <a:xfrm>
            <a:off x="3742410" y="3670095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7EFEA-C3BB-4445-8891-5B3E2A5E45DD}"/>
              </a:ext>
            </a:extLst>
          </p:cNvPr>
          <p:cNvSpPr/>
          <p:nvPr/>
        </p:nvSpPr>
        <p:spPr>
          <a:xfrm>
            <a:off x="3351250" y="5504311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7B293-3AA4-514B-9205-E17A1FF6CE86}"/>
              </a:ext>
            </a:extLst>
          </p:cNvPr>
          <p:cNvSpPr/>
          <p:nvPr/>
        </p:nvSpPr>
        <p:spPr>
          <a:xfrm>
            <a:off x="1876107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F6041-70A8-8B48-B707-103A49B165B2}"/>
              </a:ext>
            </a:extLst>
          </p:cNvPr>
          <p:cNvSpPr/>
          <p:nvPr/>
        </p:nvSpPr>
        <p:spPr>
          <a:xfrm>
            <a:off x="1516751" y="2004851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403463-B2FC-7B43-8971-9C41BD9A4AC5}"/>
              </a:ext>
            </a:extLst>
          </p:cNvPr>
          <p:cNvSpPr/>
          <p:nvPr/>
        </p:nvSpPr>
        <p:spPr>
          <a:xfrm>
            <a:off x="5361174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B802A5-C049-5241-89D4-10C515AA1A24}"/>
              </a:ext>
            </a:extLst>
          </p:cNvPr>
          <p:cNvSpPr/>
          <p:nvPr/>
        </p:nvSpPr>
        <p:spPr>
          <a:xfrm>
            <a:off x="5754317" y="2018244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01B655-E837-864F-8F97-7BAC0B2BDE0B}"/>
              </a:ext>
            </a:extLst>
          </p:cNvPr>
          <p:cNvSpPr/>
          <p:nvPr/>
        </p:nvSpPr>
        <p:spPr>
          <a:xfrm>
            <a:off x="3635534" y="2014852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999C2-C787-1345-A7EB-032921114C93}"/>
              </a:ext>
            </a:extLst>
          </p:cNvPr>
          <p:cNvSpPr/>
          <p:nvPr/>
        </p:nvSpPr>
        <p:spPr>
          <a:xfrm flipV="1">
            <a:off x="4462899" y="2444440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B66F59-2BC1-9D4E-A978-5805F82B3B84}"/>
              </a:ext>
            </a:extLst>
          </p:cNvPr>
          <p:cNvSpPr/>
          <p:nvPr/>
        </p:nvSpPr>
        <p:spPr>
          <a:xfrm flipV="1">
            <a:off x="4490267" y="1645389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C7899-9C44-F645-BD75-9F5C02E38CF9}"/>
              </a:ext>
            </a:extLst>
          </p:cNvPr>
          <p:cNvSpPr/>
          <p:nvPr/>
        </p:nvSpPr>
        <p:spPr>
          <a:xfrm>
            <a:off x="1800347" y="3567160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A33112-6F21-8E48-8C1F-50C79A1E9745}"/>
              </a:ext>
            </a:extLst>
          </p:cNvPr>
          <p:cNvSpPr/>
          <p:nvPr/>
        </p:nvSpPr>
        <p:spPr>
          <a:xfrm>
            <a:off x="1201143" y="4574301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E44E6-5721-E144-B3A7-B97F2708D3B9}"/>
              </a:ext>
            </a:extLst>
          </p:cNvPr>
          <p:cNvSpPr/>
          <p:nvPr/>
        </p:nvSpPr>
        <p:spPr>
          <a:xfrm>
            <a:off x="5325831" y="3609752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426AF4-FF54-224F-9EF8-CBF772E904EE}"/>
              </a:ext>
            </a:extLst>
          </p:cNvPr>
          <p:cNvSpPr/>
          <p:nvPr/>
        </p:nvSpPr>
        <p:spPr>
          <a:xfrm>
            <a:off x="5792752" y="5036102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916B8-EDC0-B04C-A79A-A6EA5938CC6B}"/>
              </a:ext>
            </a:extLst>
          </p:cNvPr>
          <p:cNvSpPr/>
          <p:nvPr/>
        </p:nvSpPr>
        <p:spPr>
          <a:xfrm>
            <a:off x="4118776" y="4847604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51705C-DF0B-784F-B880-19E4B735823F}"/>
              </a:ext>
            </a:extLst>
          </p:cNvPr>
          <p:cNvSpPr/>
          <p:nvPr/>
        </p:nvSpPr>
        <p:spPr>
          <a:xfrm>
            <a:off x="4339186" y="4376751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D32609-641B-0B4A-8DBE-CF095DACCA47}"/>
              </a:ext>
            </a:extLst>
          </p:cNvPr>
          <p:cNvSpPr/>
          <p:nvPr/>
        </p:nvSpPr>
        <p:spPr>
          <a:xfrm>
            <a:off x="4339186" y="5181614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9000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-dimensional</a:t>
            </a:r>
            <a:r>
              <a:rPr lang="en-US" sz="3000" dirty="0">
                <a:latin typeface="+mn-lt"/>
              </a:rPr>
              <a:t> vector of features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000" dirty="0">
                <a:latin typeface="+mn-lt"/>
              </a:rPr>
              <a:t>Feature = control-flow + data-flow</a:t>
            </a:r>
          </a:p>
          <a:p>
            <a:endParaRPr lang="en-US" sz="1400" dirty="0">
              <a:latin typeface="+mn-lt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Control-flow examples</a:t>
            </a:r>
          </a:p>
          <a:p>
            <a:pPr lvl="1"/>
            <a:r>
              <a:rPr lang="en-US" sz="2600" dirty="0">
                <a:latin typeface="+mn-lt"/>
              </a:rPr>
              <a:t>PC</a:t>
            </a:r>
          </a:p>
          <a:p>
            <a:pPr lvl="1"/>
            <a:r>
              <a:rPr lang="en-US" sz="2600" dirty="0">
                <a:latin typeface="+mn-lt"/>
              </a:rPr>
              <a:t>Branch PC</a:t>
            </a:r>
          </a:p>
          <a:p>
            <a:pPr lvl="1"/>
            <a:r>
              <a:rPr lang="en-US" sz="2600" dirty="0">
                <a:latin typeface="+mn-lt"/>
              </a:rPr>
              <a:t>Last-3 PCs, …</a:t>
            </a: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Data-flow examples</a:t>
            </a:r>
          </a:p>
          <a:p>
            <a:pPr lvl="1"/>
            <a:r>
              <a:rPr lang="en-US" sz="2600" dirty="0">
                <a:latin typeface="+mn-lt"/>
              </a:rPr>
              <a:t>Cacheline address</a:t>
            </a:r>
          </a:p>
          <a:p>
            <a:pPr lvl="1"/>
            <a:r>
              <a:rPr lang="en-US" sz="2600" dirty="0">
                <a:latin typeface="+mn-lt"/>
              </a:rPr>
              <a:t>Physical page number</a:t>
            </a:r>
          </a:p>
          <a:p>
            <a:pPr lvl="1"/>
            <a:r>
              <a:rPr lang="en-US" sz="2600" dirty="0">
                <a:latin typeface="+mn-lt"/>
              </a:rPr>
              <a:t>Delta between two cacheline addresses</a:t>
            </a:r>
          </a:p>
          <a:p>
            <a:pPr lvl="1"/>
            <a:r>
              <a:rPr lang="en-US" sz="2600" dirty="0">
                <a:latin typeface="+mn-lt"/>
              </a:rPr>
              <a:t>Last 4 deltas,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9701-BB0F-4741-B3F7-C35C3F95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7" y="1351723"/>
            <a:ext cx="2012426" cy="4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8CCF4F2-70DF-FA47-BE37-F95099A3EA6B}"/>
              </a:ext>
            </a:extLst>
          </p:cNvPr>
          <p:cNvSpPr/>
          <p:nvPr/>
        </p:nvSpPr>
        <p:spPr>
          <a:xfrm>
            <a:off x="3795621" y="2905779"/>
            <a:ext cx="3390181" cy="6051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53B058-0A9E-1648-A700-92544A585C91}"/>
              </a:ext>
            </a:extLst>
          </p:cNvPr>
          <p:cNvSpPr/>
          <p:nvPr/>
        </p:nvSpPr>
        <p:spPr>
          <a:xfrm>
            <a:off x="2424023" y="2905779"/>
            <a:ext cx="1328468" cy="605171"/>
          </a:xfrm>
          <a:prstGeom prst="roundRect">
            <a:avLst/>
          </a:prstGeom>
          <a:solidFill>
            <a:srgbClr val="FFD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D7BBB-BCBE-B046-9D7F-7BC435D963AC}"/>
              </a:ext>
            </a:extLst>
          </p:cNvPr>
          <p:cNvSpPr txBox="1"/>
          <p:nvPr/>
        </p:nvSpPr>
        <p:spPr>
          <a:xfrm>
            <a:off x="1780079" y="2971648"/>
            <a:ext cx="5583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 = {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PC+Delta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723CA-C9CF-B34D-98ED-6B4936D84226}"/>
              </a:ext>
            </a:extLst>
          </p:cNvPr>
          <p:cNvSpPr txBox="1"/>
          <p:nvPr/>
        </p:nvSpPr>
        <p:spPr>
          <a:xfrm>
            <a:off x="1780080" y="2287200"/>
            <a:ext cx="558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 of state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649A1-56A6-7A48-9E56-539D572FD6A7}"/>
              </a:ext>
            </a:extLst>
          </p:cNvPr>
          <p:cNvSpPr txBox="1"/>
          <p:nvPr/>
        </p:nvSpPr>
        <p:spPr>
          <a:xfrm>
            <a:off x="1796178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Feature-1 (ɸ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A30C8-3C9D-D34C-B416-F1800AD0315C}"/>
              </a:ext>
            </a:extLst>
          </p:cNvPr>
          <p:cNvSpPr txBox="1"/>
          <p:nvPr/>
        </p:nvSpPr>
        <p:spPr>
          <a:xfrm>
            <a:off x="6480069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Feature-2 (ɸ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1EDCE-62AE-A24D-8682-4A4A309207B7}"/>
              </a:ext>
            </a:extLst>
          </p:cNvPr>
          <p:cNvSpPr txBox="1"/>
          <p:nvPr/>
        </p:nvSpPr>
        <p:spPr>
          <a:xfrm>
            <a:off x="383187" y="4958657"/>
            <a:ext cx="20131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(Control-flow info.)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84DF6-2490-D847-B2F0-8D3E3C817F99}"/>
              </a:ext>
            </a:extLst>
          </p:cNvPr>
          <p:cNvSpPr txBox="1"/>
          <p:nvPr/>
        </p:nvSpPr>
        <p:spPr>
          <a:xfrm>
            <a:off x="2569041" y="4958657"/>
            <a:ext cx="25038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Cacheline Delta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80B1D3-F21D-CB45-A17A-009CB2008512}"/>
              </a:ext>
            </a:extLst>
          </p:cNvPr>
          <p:cNvCxnSpPr>
            <a:stCxn id="6" idx="2"/>
            <a:endCxn id="24" idx="0"/>
          </p:cNvCxnSpPr>
          <p:nvPr/>
        </p:nvCxnSpPr>
        <p:spPr>
          <a:xfrm flipH="1">
            <a:off x="1389777" y="4389980"/>
            <a:ext cx="1250831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1257B7-DE91-8D46-A000-639A947C49E4}"/>
              </a:ext>
            </a:extLst>
          </p:cNvPr>
          <p:cNvCxnSpPr>
            <a:stCxn id="6" idx="2"/>
            <a:endCxn id="25" idx="0"/>
          </p:cNvCxnSpPr>
          <p:nvPr/>
        </p:nvCxnSpPr>
        <p:spPr>
          <a:xfrm>
            <a:off x="2640608" y="4389980"/>
            <a:ext cx="1180379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4E9730FF-D1AD-0E4F-8EAE-F716B16F26B6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rot="16200000" flipV="1">
            <a:off x="6168146" y="2833516"/>
            <a:ext cx="478920" cy="1833787"/>
          </a:xfrm>
          <a:prstGeom prst="bentConnector3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FCF349-714A-3640-9087-329951E1E0E3}"/>
              </a:ext>
            </a:extLst>
          </p:cNvPr>
          <p:cNvSpPr txBox="1"/>
          <p:nvPr/>
        </p:nvSpPr>
        <p:spPr>
          <a:xfrm>
            <a:off x="5777601" y="4958657"/>
            <a:ext cx="30937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Seq. of last-4 deltas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12D7C0-0A9F-3645-B5C6-C8A1E1E3CC8E}"/>
              </a:ext>
            </a:extLst>
          </p:cNvPr>
          <p:cNvCxnSpPr>
            <a:stCxn id="14" idx="2"/>
            <a:endCxn id="34" idx="0"/>
          </p:cNvCxnSpPr>
          <p:nvPr/>
        </p:nvCxnSpPr>
        <p:spPr>
          <a:xfrm>
            <a:off x="7324499" y="4389980"/>
            <a:ext cx="0" cy="56867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4C1BFFDB-F9E0-8C46-9DEA-BA99CD946363}"/>
              </a:ext>
            </a:extLst>
          </p:cNvPr>
          <p:cNvCxnSpPr>
            <a:stCxn id="6" idx="0"/>
            <a:endCxn id="3" idx="2"/>
          </p:cNvCxnSpPr>
          <p:nvPr/>
        </p:nvCxnSpPr>
        <p:spPr>
          <a:xfrm rot="5400000" flipH="1" flipV="1">
            <a:off x="2624972" y="3526586"/>
            <a:ext cx="478920" cy="447649"/>
          </a:xfrm>
          <a:prstGeom prst="bentConnector3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" grpId="0"/>
      <p:bldP spid="6" grpId="0"/>
      <p:bldP spid="14" grpId="0"/>
      <p:bldP spid="24" grpId="0"/>
      <p:bldP spid="25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54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demand access to address A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action is to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prefetch offset “O”</a:t>
            </a:r>
          </a:p>
          <a:p>
            <a:pPr marL="0" indent="0">
              <a:buNone/>
            </a:pPr>
            <a:endParaRPr lang="en-US" sz="26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Action-space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127 actions in the range [-63, +63] 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a machine with 4KB page and 64B cacheline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Upper and lower limits ensure prefetches do not cross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page boundary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offset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means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generated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further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action-space by design-space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64208-B1A4-314B-8AD3-86C23857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F1798-7A35-7D45-B90F-321551C4EE75}"/>
              </a:ext>
            </a:extLst>
          </p:cNvPr>
          <p:cNvSpPr/>
          <p:nvPr/>
        </p:nvSpPr>
        <p:spPr>
          <a:xfrm>
            <a:off x="6472360" y="936172"/>
            <a:ext cx="1725435" cy="11868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CE143-C1D5-1B4B-AFBB-371815D3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615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Pythia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two metrics: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usefulness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accurate, late, out-of-page, …)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mem. b/w usage, cache pollution, energy, …)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demonstrate Pythia with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 usage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as the system-level feedback in the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69281-275B-454B-ACA9-BD5C9B0B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5DB4D-3405-3E48-BE17-58D2BA9C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2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8099F-78B1-2141-8DA0-87622207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D89C4-2498-C04B-97D8-8071BA3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97541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distinct reward levels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and timely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but late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coverage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pPr lvl="1"/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No-prefetch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Values are set at design time via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2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further in silicon for higher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B904-D8C3-6C41-B80C-4BB2D37E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B6684-11FD-8246-AEC6-0EB9F3A65442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D3E38-0374-1441-A646-7543C4FF68B3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0BC84-076A-2B4E-9393-99EAEE09E420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1C4-6277-FD42-8701-4E6292CE74B2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FD5D-1E3F-F945-A3BA-51C53E546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2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8724F99-A0A8-8E48-8FD1-F48A4E5CB196}"/>
              </a:ext>
            </a:extLst>
          </p:cNvPr>
          <p:cNvSpPr/>
          <p:nvPr/>
        </p:nvSpPr>
        <p:spPr>
          <a:xfrm>
            <a:off x="3952820" y="2198314"/>
            <a:ext cx="805029" cy="121705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B1CF631-84A4-1A4B-818C-F47FB9CE39D3}"/>
              </a:ext>
            </a:extLst>
          </p:cNvPr>
          <p:cNvSpPr/>
          <p:nvPr/>
        </p:nvSpPr>
        <p:spPr>
          <a:xfrm>
            <a:off x="732437" y="2198314"/>
            <a:ext cx="706735" cy="120698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FB1D5D-ECB9-0446-BF02-7E88C67CD07F}"/>
              </a:ext>
            </a:extLst>
          </p:cNvPr>
          <p:cNvSpPr/>
          <p:nvPr/>
        </p:nvSpPr>
        <p:spPr>
          <a:xfrm>
            <a:off x="2354644" y="2198314"/>
            <a:ext cx="1509487" cy="1217050"/>
          </a:xfrm>
          <a:prstGeom prst="roundRect">
            <a:avLst>
              <a:gd name="adj" fmla="val 12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B923534-C0A0-A74D-B665-A215E9D420B8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709048-71F8-8A4B-B49F-711CBA5B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reward configuration for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Generating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prefetches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Making </a:t>
            </a:r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bandwidth-aware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7D11E0-903F-3643-8D50-7B8CE703F27F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D13655-A33B-3E41-B155-968F8E8C20BD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4D2520-F177-4942-95A8-B7376C1A7A1A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6F1638-8CA3-0041-9F46-B2FC5C2D13DD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75635-2335-E245-A32E-98563F42DDF7}"/>
              </a:ext>
            </a:extLst>
          </p:cNvPr>
          <p:cNvCxnSpPr/>
          <p:nvPr/>
        </p:nvCxnSpPr>
        <p:spPr>
          <a:xfrm>
            <a:off x="411323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2542CD-0114-D549-87C5-1FAD820977DB}"/>
              </a:ext>
            </a:extLst>
          </p:cNvPr>
          <p:cNvCxnSpPr/>
          <p:nvPr/>
        </p:nvCxnSpPr>
        <p:spPr>
          <a:xfrm>
            <a:off x="3590521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9CFA12-45D7-AD43-A074-CC5A1C3B0E0D}"/>
              </a:ext>
            </a:extLst>
          </p:cNvPr>
          <p:cNvCxnSpPr/>
          <p:nvPr/>
        </p:nvCxnSpPr>
        <p:spPr>
          <a:xfrm>
            <a:off x="2777246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59105D-FBA6-6846-BFA9-93B2DF0C7E9D}"/>
              </a:ext>
            </a:extLst>
          </p:cNvPr>
          <p:cNvCxnSpPr/>
          <p:nvPr/>
        </p:nvCxnSpPr>
        <p:spPr>
          <a:xfrm>
            <a:off x="115069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C4C619-2B76-3B43-AB78-49FD2DD96340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5A5A9-9A5B-EA46-96E5-765DD2C493A1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5D597-AFFF-B84C-BAC9-3B8AD3A09940}"/>
              </a:ext>
            </a:extLst>
          </p:cNvPr>
          <p:cNvSpPr txBox="1"/>
          <p:nvPr/>
        </p:nvSpPr>
        <p:spPr>
          <a:xfrm>
            <a:off x="3872384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A5F48-1D84-2D45-AE61-2A8DF6BAE581}"/>
              </a:ext>
            </a:extLst>
          </p:cNvPr>
          <p:cNvSpPr txBox="1"/>
          <p:nvPr/>
        </p:nvSpPr>
        <p:spPr>
          <a:xfrm>
            <a:off x="3328443" y="2184787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2DDD3-043A-3148-B87D-BDB5E6EE9301}"/>
              </a:ext>
            </a:extLst>
          </p:cNvPr>
          <p:cNvSpPr txBox="1"/>
          <p:nvPr/>
        </p:nvSpPr>
        <p:spPr>
          <a:xfrm>
            <a:off x="2548246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59F875-827F-6E44-A886-751A6960C75C}"/>
              </a:ext>
            </a:extLst>
          </p:cNvPr>
          <p:cNvSpPr txBox="1"/>
          <p:nvPr/>
        </p:nvSpPr>
        <p:spPr>
          <a:xfrm>
            <a:off x="83951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81D72A-4C1E-674D-B9E5-79B18F8605E1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9AFDD-B3C1-374B-9FDF-0925051DEE74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2CEE3E-ECDE-D548-B3CF-8C1E7FDB79AB}"/>
              </a:ext>
            </a:extLst>
          </p:cNvPr>
          <p:cNvSpPr txBox="1"/>
          <p:nvPr/>
        </p:nvSpPr>
        <p:spPr>
          <a:xfrm>
            <a:off x="394020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A1A1F-EDAA-2A4A-AB7A-0390338AAA32}"/>
              </a:ext>
            </a:extLst>
          </p:cNvPr>
          <p:cNvSpPr txBox="1"/>
          <p:nvPr/>
        </p:nvSpPr>
        <p:spPr>
          <a:xfrm>
            <a:off x="3106427" y="300557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7F40C-CAE2-974B-98BA-D809F9D557F7}"/>
              </a:ext>
            </a:extLst>
          </p:cNvPr>
          <p:cNvSpPr txBox="1"/>
          <p:nvPr/>
        </p:nvSpPr>
        <p:spPr>
          <a:xfrm>
            <a:off x="2321227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8B751-D732-0D41-B2DA-9F8178A76216}"/>
              </a:ext>
            </a:extLst>
          </p:cNvPr>
          <p:cNvSpPr txBox="1"/>
          <p:nvPr/>
        </p:nvSpPr>
        <p:spPr>
          <a:xfrm>
            <a:off x="68046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E2C23-2C55-C149-A373-E5A7044E1298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FDE21D4-F9B3-A640-BD7B-F8F609DFB76D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C5D7E8-C924-2946-B5B3-DACB2DAE70DF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Prefers not to prefetch if memory bandwidth usage is low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5ECDCC8-5DC4-F740-A60E-95BAEA55F1D1}"/>
              </a:ext>
            </a:extLst>
          </p:cNvPr>
          <p:cNvSpPr/>
          <p:nvPr/>
        </p:nvSpPr>
        <p:spPr>
          <a:xfrm>
            <a:off x="77618" y="5706249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FD2C2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Strongly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prefers not to prefetch if memory bandwidth usage is high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9BFDEA-DD01-0B40-91A8-2262873A6FD0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710BDD-7296-2E44-B216-C4AAF22A33DD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E9719-24BD-B445-8526-E19572306A10}"/>
              </a:ext>
            </a:extLst>
          </p:cNvPr>
          <p:cNvSpPr txBox="1"/>
          <p:nvPr/>
        </p:nvSpPr>
        <p:spPr>
          <a:xfrm>
            <a:off x="43263" y="562852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4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7" grpId="0"/>
      <p:bldP spid="2" grpId="0"/>
      <p:bldP spid="47" grpId="0" animBg="1"/>
      <p:bldP spid="48" grpId="0" animBg="1"/>
      <p:bldP spid="49" grpId="0" animBg="1"/>
      <p:bldP spid="50" grpId="0"/>
      <p:bldP spid="51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Customizing reward values to make Pythia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prefetching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9" grpId="0" animBg="1"/>
      <p:bldP spid="89" grpId="0" animBg="1"/>
      <p:bldP spid="90" grpId="0"/>
      <p:bldP spid="91" grpId="0" animBg="1"/>
      <p:bldP spid="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Customizing reward values to make Pythia conservative towards prefetching</a:t>
            </a:r>
            <a:endParaRPr lang="en-US" sz="24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87F14C-06C9-334C-A9B3-F4F545AF20C5}"/>
              </a:ext>
            </a:extLst>
          </p:cNvPr>
          <p:cNvSpPr/>
          <p:nvPr/>
        </p:nvSpPr>
        <p:spPr>
          <a:xfrm>
            <a:off x="39619" y="874642"/>
            <a:ext cx="906476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534638-8882-914D-B325-F1D709879A46}"/>
              </a:ext>
            </a:extLst>
          </p:cNvPr>
          <p:cNvSpPr txBox="1"/>
          <p:nvPr/>
        </p:nvSpPr>
        <p:spPr>
          <a:xfrm>
            <a:off x="932976" y="5058816"/>
            <a:ext cx="3553433" cy="4974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Server-class processors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FAC7C3-49DA-184B-BDCF-DB31710A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458" y="2383292"/>
            <a:ext cx="2849009" cy="21204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B1EAD9-3AAB-6243-9FA7-9CDBE425D71F}"/>
              </a:ext>
            </a:extLst>
          </p:cNvPr>
          <p:cNvSpPr txBox="1"/>
          <p:nvPr/>
        </p:nvSpPr>
        <p:spPr>
          <a:xfrm>
            <a:off x="5408533" y="4843188"/>
            <a:ext cx="3281166" cy="830997"/>
          </a:xfrm>
          <a:prstGeom prst="roundRect">
            <a:avLst/>
          </a:prstGeom>
          <a:solidFill>
            <a:srgbClr val="FF526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Bandwidth-sensitive workloads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2E980-F195-BD4C-AE93-DFD97BBEB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1" y="2278332"/>
            <a:ext cx="4485224" cy="2526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A888BF-0237-6E4C-9A31-4C0FA68F547F}"/>
              </a:ext>
            </a:extLst>
          </p:cNvPr>
          <p:cNvSpPr txBox="1"/>
          <p:nvPr/>
        </p:nvSpPr>
        <p:spPr>
          <a:xfrm>
            <a:off x="1788123" y="1159040"/>
            <a:ext cx="5567751" cy="645522"/>
          </a:xfrm>
          <a:prstGeom prst="roundRect">
            <a:avLst>
              <a:gd name="adj" fmla="val 10691"/>
            </a:avLst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Strict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Pythia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08131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7EA5C-35E4-F941-9564-9CF8221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AB781-6E1D-4D44-AAAC-11021D7B8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Derived from </a:t>
            </a:r>
            <a:r>
              <a:rPr lang="en-US" sz="3000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 features</a:t>
            </a:r>
          </a:p>
          <a:p>
            <a:pPr lvl="1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Sequence of last-4 deltas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16 prefetch offsets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Ranging between -6 to +32. Including 0.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+20;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+12;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-L=-4;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-H=-14;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-L=-8;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=-12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3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 Design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dirty="0"/>
              <a:t>Human-driven</a:t>
            </a:r>
          </a:p>
          <a:p>
            <a:pPr lvl="1"/>
            <a:r>
              <a:rPr lang="en-US" dirty="0"/>
              <a:t>Humans design the policies (how to do things)</a:t>
            </a:r>
          </a:p>
          <a:p>
            <a:endParaRPr lang="en-US" dirty="0"/>
          </a:p>
          <a:p>
            <a:r>
              <a:rPr lang="en-US" dirty="0"/>
              <a:t>Many (too) simple, short-sighted policies all over the system</a:t>
            </a:r>
          </a:p>
          <a:p>
            <a:endParaRPr lang="en-US" dirty="0"/>
          </a:p>
          <a:p>
            <a:r>
              <a:rPr lang="en-US" dirty="0"/>
              <a:t>No automatic data-driven policy learning</a:t>
            </a:r>
          </a:p>
          <a:p>
            <a:endParaRPr lang="en-US" dirty="0"/>
          </a:p>
          <a:p>
            <a:r>
              <a:rPr lang="en-US" dirty="0"/>
              <a:t>(Almost) no learning: cannot take lessons from past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9E080-B8BF-1C49-985A-4F830501FC50}"/>
              </a:ext>
            </a:extLst>
          </p:cNvPr>
          <p:cNvSpPr txBox="1"/>
          <p:nvPr/>
        </p:nvSpPr>
        <p:spPr>
          <a:xfrm>
            <a:off x="300108" y="5118283"/>
            <a:ext cx="8465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 we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fundamentally intelligent architectures?</a:t>
            </a:r>
          </a:p>
        </p:txBody>
      </p:sp>
    </p:spTree>
    <p:extLst>
      <p:ext uri="{BB962C8B-B14F-4D97-AF65-F5344CB8AC3E}">
        <p14:creationId xmlns:p14="http://schemas.microsoft.com/office/powerpoint/2010/main" val="240506236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CA3E9E-8157-C94C-8EDC-9E46C106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Evaluated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A6953C-8669-AD4C-95CE-6C0BCDB1F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561571"/>
            <a:ext cx="8894763" cy="4169833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E822CAC3-A67F-3A40-94A7-5603D0D7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52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CD3899-0D9C-9C46-90C7-529BC9BE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A8440C-475F-7246-B579-B0F59AA58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43821"/>
            <a:ext cx="8894763" cy="3405333"/>
          </a:xfrm>
        </p:spPr>
      </p:pic>
      <p:pic>
        <p:nvPicPr>
          <p:cNvPr id="13" name="Graphic 12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0374C81E-1633-074B-8237-BCA1A196A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Detailed Pythia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 Store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Records Q-values for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pairs</a:t>
            </a: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Queue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FIFO queue of recently-taken actions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EC8661E4-A71B-3540-BD0E-E0D5DB689D16}"/>
              </a:ext>
            </a:extLst>
          </p:cNvPr>
          <p:cNvSpPr/>
          <p:nvPr/>
        </p:nvSpPr>
        <p:spPr>
          <a:xfrm>
            <a:off x="2784494" y="4873134"/>
            <a:ext cx="2724277" cy="3858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Queue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(EQ)</a:t>
            </a:r>
            <a:endParaRPr kumimoji="0" lang="en-CH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356B1-928C-264A-9B5F-9E3C9EC2B60F}"/>
              </a:ext>
            </a:extLst>
          </p:cNvPr>
          <p:cNvSpPr/>
          <p:nvPr/>
        </p:nvSpPr>
        <p:spPr>
          <a:xfrm>
            <a:off x="808505" y="2870992"/>
            <a:ext cx="1241570" cy="5788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799D849E-B76B-764E-83B2-02E1654DC4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19478" y="3564808"/>
            <a:ext cx="1862357" cy="1635854"/>
          </a:xfrm>
          <a:prstGeom prst="bentConnector3">
            <a:avLst>
              <a:gd name="adj1" fmla="val 12117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382F50DC-6D7F-D044-89B5-8FDF94727609}"/>
              </a:ext>
            </a:extLst>
          </p:cNvPr>
          <p:cNvSpPr/>
          <p:nvPr/>
        </p:nvSpPr>
        <p:spPr>
          <a:xfrm>
            <a:off x="2108043" y="5340658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7927F1-F692-8441-8877-592E9DF51BD5}"/>
              </a:ext>
            </a:extLst>
          </p:cNvPr>
          <p:cNvSpPr txBox="1"/>
          <p:nvPr/>
        </p:nvSpPr>
        <p:spPr>
          <a:xfrm>
            <a:off x="1306487" y="5700692"/>
            <a:ext cx="188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Assign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reward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orresponding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EQ entry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8FC4250-A26F-D241-82E9-FCD66DBA2DCC}"/>
              </a:ext>
            </a:extLst>
          </p:cNvPr>
          <p:cNvCxnSpPr>
            <a:cxnSpLocks/>
          </p:cNvCxnSpPr>
          <p:nvPr/>
        </p:nvCxnSpPr>
        <p:spPr>
          <a:xfrm>
            <a:off x="3014642" y="3165735"/>
            <a:ext cx="12534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4B3E7B3-1DFD-D94C-A922-29813EAB75AA}"/>
              </a:ext>
            </a:extLst>
          </p:cNvPr>
          <p:cNvSpPr/>
          <p:nvPr/>
        </p:nvSpPr>
        <p:spPr>
          <a:xfrm>
            <a:off x="3297875" y="2635649"/>
            <a:ext cx="79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Look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up 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QVStore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E7775CF-E1F5-8E46-9049-D65F8E93668A}"/>
              </a:ext>
            </a:extLst>
          </p:cNvPr>
          <p:cNvSpPr/>
          <p:nvPr/>
        </p:nvSpPr>
        <p:spPr>
          <a:xfrm>
            <a:off x="2322367" y="2906510"/>
            <a:ext cx="832128" cy="504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Vector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87FE97B-5658-7A49-A914-E5D83F503595}"/>
              </a:ext>
            </a:extLst>
          </p:cNvPr>
          <p:cNvSpPr/>
          <p:nvPr/>
        </p:nvSpPr>
        <p:spPr>
          <a:xfrm>
            <a:off x="4508804" y="3780661"/>
            <a:ext cx="150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Q-Value Store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QVStore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)</a:t>
            </a:r>
            <a:endParaRPr kumimoji="0" lang="en-CH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4357D81-4E96-ED47-8706-8416146AE134}"/>
              </a:ext>
            </a:extLst>
          </p:cNvPr>
          <p:cNvCxnSpPr>
            <a:stCxn id="110" idx="3"/>
            <a:endCxn id="176" idx="1"/>
          </p:cNvCxnSpPr>
          <p:nvPr/>
        </p:nvCxnSpPr>
        <p:spPr>
          <a:xfrm flipV="1">
            <a:off x="2050075" y="3158869"/>
            <a:ext cx="272292" cy="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6ADC6D65-C652-5846-A0C0-D713E2DE326C}"/>
              </a:ext>
            </a:extLst>
          </p:cNvPr>
          <p:cNvSpPr/>
          <p:nvPr/>
        </p:nvSpPr>
        <p:spPr>
          <a:xfrm>
            <a:off x="2595818" y="2564797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D906ED77-3132-214E-A3F5-31B07CAE1C39}"/>
              </a:ext>
            </a:extLst>
          </p:cNvPr>
          <p:cNvSpPr/>
          <p:nvPr/>
        </p:nvSpPr>
        <p:spPr>
          <a:xfrm>
            <a:off x="3554075" y="323231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76A954E-AC99-B948-9C25-154CE4DACB8E}"/>
              </a:ext>
            </a:extLst>
          </p:cNvPr>
          <p:cNvSpPr/>
          <p:nvPr/>
        </p:nvSpPr>
        <p:spPr>
          <a:xfrm>
            <a:off x="6014879" y="47305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ED76AD1-C286-F54B-BF0B-B1C81BB0C856}"/>
              </a:ext>
            </a:extLst>
          </p:cNvPr>
          <p:cNvSpPr txBox="1"/>
          <p:nvPr/>
        </p:nvSpPr>
        <p:spPr>
          <a:xfrm>
            <a:off x="5378782" y="5102664"/>
            <a:ext cx="216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Insert prefetch action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State-Action pair in EQ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15E5651A-39A4-AD4E-A15B-18B1FFAEF0FC}"/>
              </a:ext>
            </a:extLst>
          </p:cNvPr>
          <p:cNvCxnSpPr>
            <a:cxnSpLocks/>
            <a:stCxn id="109" idx="1"/>
          </p:cNvCxnSpPr>
          <p:nvPr/>
        </p:nvCxnSpPr>
        <p:spPr>
          <a:xfrm rot="10800000" flipH="1">
            <a:off x="2784494" y="3747909"/>
            <a:ext cx="1657524" cy="1318172"/>
          </a:xfrm>
          <a:prstGeom prst="bentConnector3">
            <a:avLst>
              <a:gd name="adj1" fmla="val -1379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EEF2AF26-83E3-4E48-8DAE-05821FC6A326}"/>
              </a:ext>
            </a:extLst>
          </p:cNvPr>
          <p:cNvSpPr/>
          <p:nvPr/>
        </p:nvSpPr>
        <p:spPr>
          <a:xfrm>
            <a:off x="2177701" y="4262013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FC4A003-0047-B548-A1D9-92DECD65EB20}"/>
              </a:ext>
            </a:extLst>
          </p:cNvPr>
          <p:cNvSpPr/>
          <p:nvPr/>
        </p:nvSpPr>
        <p:spPr>
          <a:xfrm>
            <a:off x="4508804" y="5969822"/>
            <a:ext cx="1663943" cy="38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 Fill 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C4489A71-7E05-1B4D-A4B3-DD2DA5AC432B}"/>
              </a:ext>
            </a:extLst>
          </p:cNvPr>
          <p:cNvCxnSpPr>
            <a:cxnSpLocks/>
          </p:cNvCxnSpPr>
          <p:nvPr/>
        </p:nvCxnSpPr>
        <p:spPr>
          <a:xfrm flipV="1">
            <a:off x="5048115" y="5318082"/>
            <a:ext cx="0" cy="556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4E1DBE9-431A-BC49-9501-63346E18178F}"/>
              </a:ext>
            </a:extLst>
          </p:cNvPr>
          <p:cNvSpPr/>
          <p:nvPr/>
        </p:nvSpPr>
        <p:spPr>
          <a:xfrm>
            <a:off x="4516320" y="238010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A1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68EBED8-7957-B64F-B3E1-3FB8DA825AEE}"/>
              </a:ext>
            </a:extLst>
          </p:cNvPr>
          <p:cNvSpPr/>
          <p:nvPr/>
        </p:nvSpPr>
        <p:spPr>
          <a:xfrm>
            <a:off x="4870021" y="2376552"/>
            <a:ext cx="356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A2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D5C5A33-2AC4-E44D-BB0A-6BC9E2928D10}"/>
              </a:ext>
            </a:extLst>
          </p:cNvPr>
          <p:cNvSpPr/>
          <p:nvPr/>
        </p:nvSpPr>
        <p:spPr>
          <a:xfrm>
            <a:off x="5231038" y="237299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A3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09552ACF-AD9B-9343-981D-03F83CA30487}"/>
              </a:ext>
            </a:extLst>
          </p:cNvPr>
          <p:cNvSpPr/>
          <p:nvPr/>
        </p:nvSpPr>
        <p:spPr>
          <a:xfrm>
            <a:off x="6802341" y="2865890"/>
            <a:ext cx="1426822" cy="730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Hierarchy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9793FB3-ADBA-9340-964F-C14E30A5A345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5971738" y="3230943"/>
            <a:ext cx="830603" cy="6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D964871-AF2D-2C4C-A018-991008E8378E}"/>
              </a:ext>
            </a:extLst>
          </p:cNvPr>
          <p:cNvSpPr/>
          <p:nvPr/>
        </p:nvSpPr>
        <p:spPr>
          <a:xfrm>
            <a:off x="5931285" y="2677246"/>
            <a:ext cx="859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Generate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prefetch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4B3079F-FCD7-274B-8506-2786C809D580}"/>
              </a:ext>
            </a:extLst>
          </p:cNvPr>
          <p:cNvSpPr/>
          <p:nvPr/>
        </p:nvSpPr>
        <p:spPr>
          <a:xfrm>
            <a:off x="2586481" y="4143016"/>
            <a:ext cx="1757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Evict EQ entry and update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QVStore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243FFFE-6A73-CA40-B4DF-3CD7A32986AF}"/>
              </a:ext>
            </a:extLst>
          </p:cNvPr>
          <p:cNvSpPr/>
          <p:nvPr/>
        </p:nvSpPr>
        <p:spPr>
          <a:xfrm>
            <a:off x="6212152" y="24363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F5F4FBB-8860-F042-8A9D-EBCEC1147F88}"/>
              </a:ext>
            </a:extLst>
          </p:cNvPr>
          <p:cNvSpPr/>
          <p:nvPr/>
        </p:nvSpPr>
        <p:spPr>
          <a:xfrm>
            <a:off x="3793570" y="2026696"/>
            <a:ext cx="2617255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Find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the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Action with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ax </a:t>
            </a: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Q-Value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F04ABA9-016F-1D44-9CB9-2CD086BB1F29}"/>
              </a:ext>
            </a:extLst>
          </p:cNvPr>
          <p:cNvCxnSpPr>
            <a:cxnSpLocks/>
          </p:cNvCxnSpPr>
          <p:nvPr/>
        </p:nvCxnSpPr>
        <p:spPr>
          <a:xfrm>
            <a:off x="5038337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B72E909B-B36E-9B4E-B9AB-70D89B040A5F}"/>
              </a:ext>
            </a:extLst>
          </p:cNvPr>
          <p:cNvCxnSpPr>
            <a:cxnSpLocks/>
          </p:cNvCxnSpPr>
          <p:nvPr/>
        </p:nvCxnSpPr>
        <p:spPr>
          <a:xfrm>
            <a:off x="4679009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8CF9FBF-1EAE-E141-943E-8B123653A864}"/>
              </a:ext>
            </a:extLst>
          </p:cNvPr>
          <p:cNvCxnSpPr>
            <a:cxnSpLocks/>
          </p:cNvCxnSpPr>
          <p:nvPr/>
        </p:nvCxnSpPr>
        <p:spPr>
          <a:xfrm>
            <a:off x="5394429" y="2308908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id="{85BD7E60-7BFF-434D-BBB6-AE2235405BE1}"/>
              </a:ext>
            </a:extLst>
          </p:cNvPr>
          <p:cNvSpPr/>
          <p:nvPr/>
        </p:nvSpPr>
        <p:spPr>
          <a:xfrm>
            <a:off x="5123608" y="547679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B9572B7-08B9-8F49-80A6-03052E688C52}"/>
              </a:ext>
            </a:extLst>
          </p:cNvPr>
          <p:cNvGrpSpPr/>
          <p:nvPr/>
        </p:nvGrpSpPr>
        <p:grpSpPr>
          <a:xfrm>
            <a:off x="4289620" y="2601710"/>
            <a:ext cx="1592509" cy="1220460"/>
            <a:chOff x="4289620" y="2601710"/>
            <a:chExt cx="1592509" cy="122046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D3A8377-8D24-9143-8097-35CFD901AD6C}"/>
                </a:ext>
              </a:extLst>
            </p:cNvPr>
            <p:cNvSpPr/>
            <p:nvPr/>
          </p:nvSpPr>
          <p:spPr>
            <a:xfrm>
              <a:off x="4289620" y="26017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4BD0F1C-308B-AD41-ADC0-9D662775B839}"/>
                </a:ext>
              </a:extLst>
            </p:cNvPr>
            <p:cNvSpPr/>
            <p:nvPr/>
          </p:nvSpPr>
          <p:spPr>
            <a:xfrm>
              <a:off x="4499345" y="26017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57A77B-B4C5-B34F-9654-A2C73A1DDC34}"/>
                </a:ext>
              </a:extLst>
            </p:cNvPr>
            <p:cNvSpPr/>
            <p:nvPr/>
          </p:nvSpPr>
          <p:spPr>
            <a:xfrm>
              <a:off x="4858673" y="26017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9A27451-93BD-8E44-8120-AD957A3C2F88}"/>
                </a:ext>
              </a:extLst>
            </p:cNvPr>
            <p:cNvSpPr/>
            <p:nvPr/>
          </p:nvSpPr>
          <p:spPr>
            <a:xfrm>
              <a:off x="5218001" y="26017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FB99F77-BEFB-7F4C-8456-69B826978233}"/>
                </a:ext>
              </a:extLst>
            </p:cNvPr>
            <p:cNvSpPr/>
            <p:nvPr/>
          </p:nvSpPr>
          <p:spPr>
            <a:xfrm>
              <a:off x="4289620" y="27778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CF4C514-8B32-614D-BF6B-3F188A3F5A83}"/>
                </a:ext>
              </a:extLst>
            </p:cNvPr>
            <p:cNvSpPr/>
            <p:nvPr/>
          </p:nvSpPr>
          <p:spPr>
            <a:xfrm>
              <a:off x="4499345" y="27778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AFF6B2C-7524-D04C-AD64-4B438BFD7B75}"/>
                </a:ext>
              </a:extLst>
            </p:cNvPr>
            <p:cNvSpPr/>
            <p:nvPr/>
          </p:nvSpPr>
          <p:spPr>
            <a:xfrm>
              <a:off x="4858673" y="27778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EAD4285-7314-DD46-8C66-6AA6025A7AA4}"/>
                </a:ext>
              </a:extLst>
            </p:cNvPr>
            <p:cNvSpPr/>
            <p:nvPr/>
          </p:nvSpPr>
          <p:spPr>
            <a:xfrm>
              <a:off x="5218001" y="27778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9A6C0D6-5D43-9D4B-88B7-75FD58C3B988}"/>
                </a:ext>
              </a:extLst>
            </p:cNvPr>
            <p:cNvSpPr/>
            <p:nvPr/>
          </p:nvSpPr>
          <p:spPr>
            <a:xfrm>
              <a:off x="4289620" y="29540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AB6E6E3-1D84-9E43-BE56-DD55A7DE7CCB}"/>
                </a:ext>
              </a:extLst>
            </p:cNvPr>
            <p:cNvSpPr/>
            <p:nvPr/>
          </p:nvSpPr>
          <p:spPr>
            <a:xfrm>
              <a:off x="4499345" y="29540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4E5707F-03EA-6F40-AAF2-E23363D7AB62}"/>
                </a:ext>
              </a:extLst>
            </p:cNvPr>
            <p:cNvSpPr/>
            <p:nvPr/>
          </p:nvSpPr>
          <p:spPr>
            <a:xfrm>
              <a:off x="4858673" y="29540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2B78C4-6877-CE46-A63B-7A82ECD115B6}"/>
                </a:ext>
              </a:extLst>
            </p:cNvPr>
            <p:cNvSpPr/>
            <p:nvPr/>
          </p:nvSpPr>
          <p:spPr>
            <a:xfrm>
              <a:off x="5218001" y="29540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A16AED2-8F60-B74B-8B2C-22BB3853A814}"/>
                </a:ext>
              </a:extLst>
            </p:cNvPr>
            <p:cNvSpPr/>
            <p:nvPr/>
          </p:nvSpPr>
          <p:spPr>
            <a:xfrm>
              <a:off x="4289620" y="31302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B5A613-228E-E84B-8B5A-BD3DDE37FC4B}"/>
                </a:ext>
              </a:extLst>
            </p:cNvPr>
            <p:cNvSpPr/>
            <p:nvPr/>
          </p:nvSpPr>
          <p:spPr>
            <a:xfrm>
              <a:off x="4499345" y="31302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33B4829-767E-CC46-841A-C59701274878}"/>
                </a:ext>
              </a:extLst>
            </p:cNvPr>
            <p:cNvSpPr/>
            <p:nvPr/>
          </p:nvSpPr>
          <p:spPr>
            <a:xfrm>
              <a:off x="4858673" y="31302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FF74D98-0B9E-B447-95A6-F7E4B08A282C}"/>
                </a:ext>
              </a:extLst>
            </p:cNvPr>
            <p:cNvSpPr/>
            <p:nvPr/>
          </p:nvSpPr>
          <p:spPr>
            <a:xfrm>
              <a:off x="5218001" y="31302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36DAFF4-957A-5B45-B8B7-8D31D4136A21}"/>
                </a:ext>
              </a:extLst>
            </p:cNvPr>
            <p:cNvSpPr/>
            <p:nvPr/>
          </p:nvSpPr>
          <p:spPr>
            <a:xfrm>
              <a:off x="4289620" y="33063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2980796-4C2F-414B-816E-081F907A10F6}"/>
                </a:ext>
              </a:extLst>
            </p:cNvPr>
            <p:cNvSpPr/>
            <p:nvPr/>
          </p:nvSpPr>
          <p:spPr>
            <a:xfrm>
              <a:off x="4499345" y="33063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887C44D-FFC2-384B-83BF-BEB08C155264}"/>
                </a:ext>
              </a:extLst>
            </p:cNvPr>
            <p:cNvSpPr/>
            <p:nvPr/>
          </p:nvSpPr>
          <p:spPr>
            <a:xfrm>
              <a:off x="4858673" y="33063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1A5196E-7185-724A-983F-D13E80FEF654}"/>
                </a:ext>
              </a:extLst>
            </p:cNvPr>
            <p:cNvSpPr/>
            <p:nvPr/>
          </p:nvSpPr>
          <p:spPr>
            <a:xfrm>
              <a:off x="5218001" y="33063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21EE2A8-FA3E-FE45-9AFE-3FAF44806885}"/>
                </a:ext>
              </a:extLst>
            </p:cNvPr>
            <p:cNvSpPr/>
            <p:nvPr/>
          </p:nvSpPr>
          <p:spPr>
            <a:xfrm>
              <a:off x="4442020" y="27541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7F9AF-2BA4-DA46-B255-8263E7DC1415}"/>
                </a:ext>
              </a:extLst>
            </p:cNvPr>
            <p:cNvSpPr/>
            <p:nvPr/>
          </p:nvSpPr>
          <p:spPr>
            <a:xfrm>
              <a:off x="4651745" y="27541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834DDEE-C429-1F4E-BA53-A9762690A852}"/>
                </a:ext>
              </a:extLst>
            </p:cNvPr>
            <p:cNvSpPr/>
            <p:nvPr/>
          </p:nvSpPr>
          <p:spPr>
            <a:xfrm>
              <a:off x="5011073" y="27541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A5FBBE-49F2-6E41-A6FA-5BF57BDC811B}"/>
                </a:ext>
              </a:extLst>
            </p:cNvPr>
            <p:cNvSpPr/>
            <p:nvPr/>
          </p:nvSpPr>
          <p:spPr>
            <a:xfrm>
              <a:off x="5370401" y="27541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B7977CF-D25A-0249-8C4F-1F5C1074B4DA}"/>
                </a:ext>
              </a:extLst>
            </p:cNvPr>
            <p:cNvSpPr/>
            <p:nvPr/>
          </p:nvSpPr>
          <p:spPr>
            <a:xfrm>
              <a:off x="4442020" y="29302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DCC281C-206A-1C42-9653-43442F95173C}"/>
                </a:ext>
              </a:extLst>
            </p:cNvPr>
            <p:cNvSpPr/>
            <p:nvPr/>
          </p:nvSpPr>
          <p:spPr>
            <a:xfrm>
              <a:off x="4651745" y="29302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A8DB686-5998-1347-B9D1-24913AB66085}"/>
                </a:ext>
              </a:extLst>
            </p:cNvPr>
            <p:cNvSpPr/>
            <p:nvPr/>
          </p:nvSpPr>
          <p:spPr>
            <a:xfrm>
              <a:off x="5011073" y="29302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2477002-3CA5-0C4A-A69F-FC27F12C0F32}"/>
                </a:ext>
              </a:extLst>
            </p:cNvPr>
            <p:cNvSpPr/>
            <p:nvPr/>
          </p:nvSpPr>
          <p:spPr>
            <a:xfrm>
              <a:off x="5370401" y="29302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71E42E4-EA17-8544-BA6F-98DC7D25C484}"/>
                </a:ext>
              </a:extLst>
            </p:cNvPr>
            <p:cNvSpPr/>
            <p:nvPr/>
          </p:nvSpPr>
          <p:spPr>
            <a:xfrm>
              <a:off x="4442020" y="31064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3C6B61F-3267-144B-8B8B-0330940C7B3A}"/>
                </a:ext>
              </a:extLst>
            </p:cNvPr>
            <p:cNvSpPr/>
            <p:nvPr/>
          </p:nvSpPr>
          <p:spPr>
            <a:xfrm>
              <a:off x="4651745" y="31064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9B9D27D-654E-9345-BFDB-F279B43171E6}"/>
                </a:ext>
              </a:extLst>
            </p:cNvPr>
            <p:cNvSpPr/>
            <p:nvPr/>
          </p:nvSpPr>
          <p:spPr>
            <a:xfrm>
              <a:off x="5011073" y="31064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7B09164-A6D4-DE4F-B6E0-4B3B182E83E6}"/>
                </a:ext>
              </a:extLst>
            </p:cNvPr>
            <p:cNvSpPr/>
            <p:nvPr/>
          </p:nvSpPr>
          <p:spPr>
            <a:xfrm>
              <a:off x="5370401" y="31064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0AAB409-A231-B344-89A5-BC22A08F4E5D}"/>
                </a:ext>
              </a:extLst>
            </p:cNvPr>
            <p:cNvSpPr/>
            <p:nvPr/>
          </p:nvSpPr>
          <p:spPr>
            <a:xfrm>
              <a:off x="4442020" y="32826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C64A051-2E1C-D24E-A926-7F6CFAB82A42}"/>
                </a:ext>
              </a:extLst>
            </p:cNvPr>
            <p:cNvSpPr/>
            <p:nvPr/>
          </p:nvSpPr>
          <p:spPr>
            <a:xfrm>
              <a:off x="4651745" y="32826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016E615-339E-344B-8E16-39978250CC74}"/>
                </a:ext>
              </a:extLst>
            </p:cNvPr>
            <p:cNvSpPr/>
            <p:nvPr/>
          </p:nvSpPr>
          <p:spPr>
            <a:xfrm>
              <a:off x="5011073" y="32826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A2512A-D531-5048-948E-B343384A84E0}"/>
                </a:ext>
              </a:extLst>
            </p:cNvPr>
            <p:cNvSpPr/>
            <p:nvPr/>
          </p:nvSpPr>
          <p:spPr>
            <a:xfrm>
              <a:off x="5370401" y="32826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FE0B49-5175-1643-B20A-A2F81DD24087}"/>
                </a:ext>
              </a:extLst>
            </p:cNvPr>
            <p:cNvSpPr/>
            <p:nvPr/>
          </p:nvSpPr>
          <p:spPr>
            <a:xfrm>
              <a:off x="4442020" y="34587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D163B17-BB1F-FE4C-9ED1-3760259AAEFA}"/>
                </a:ext>
              </a:extLst>
            </p:cNvPr>
            <p:cNvSpPr/>
            <p:nvPr/>
          </p:nvSpPr>
          <p:spPr>
            <a:xfrm>
              <a:off x="4651745" y="34587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3533B4D-DE4C-6B4F-8107-68EBB6D94730}"/>
                </a:ext>
              </a:extLst>
            </p:cNvPr>
            <p:cNvSpPr/>
            <p:nvPr/>
          </p:nvSpPr>
          <p:spPr>
            <a:xfrm>
              <a:off x="5011073" y="34587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69B4248-3278-184F-89E3-0AA368CC0E71}"/>
                </a:ext>
              </a:extLst>
            </p:cNvPr>
            <p:cNvSpPr/>
            <p:nvPr/>
          </p:nvSpPr>
          <p:spPr>
            <a:xfrm>
              <a:off x="5370401" y="34587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E0751EC-A6E7-A447-99EF-FEAD80409739}"/>
                </a:ext>
              </a:extLst>
            </p:cNvPr>
            <p:cNvSpPr/>
            <p:nvPr/>
          </p:nvSpPr>
          <p:spPr>
            <a:xfrm>
              <a:off x="4594420" y="29065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9D1925E-9291-3E49-8439-0D01E9F12223}"/>
                </a:ext>
              </a:extLst>
            </p:cNvPr>
            <p:cNvSpPr/>
            <p:nvPr/>
          </p:nvSpPr>
          <p:spPr>
            <a:xfrm>
              <a:off x="4804145" y="29065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0359934-1140-8A40-A8C9-8E1C28D77FC0}"/>
                </a:ext>
              </a:extLst>
            </p:cNvPr>
            <p:cNvSpPr/>
            <p:nvPr/>
          </p:nvSpPr>
          <p:spPr>
            <a:xfrm>
              <a:off x="5163473" y="29065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BE827D9-5ABC-C84A-9948-CAE67C6223F8}"/>
                </a:ext>
              </a:extLst>
            </p:cNvPr>
            <p:cNvSpPr/>
            <p:nvPr/>
          </p:nvSpPr>
          <p:spPr>
            <a:xfrm>
              <a:off x="5522801" y="29065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DC75011-39A9-0747-8EEF-32D06E2EAA8A}"/>
                </a:ext>
              </a:extLst>
            </p:cNvPr>
            <p:cNvSpPr/>
            <p:nvPr/>
          </p:nvSpPr>
          <p:spPr>
            <a:xfrm>
              <a:off x="4594420" y="3082683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805C98B-5BFC-3840-B582-6A0B09D38789}"/>
                </a:ext>
              </a:extLst>
            </p:cNvPr>
            <p:cNvSpPr/>
            <p:nvPr/>
          </p:nvSpPr>
          <p:spPr>
            <a:xfrm>
              <a:off x="4804145" y="30826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0A5A52E-1300-A44B-AC53-6974825156CB}"/>
                </a:ext>
              </a:extLst>
            </p:cNvPr>
            <p:cNvSpPr/>
            <p:nvPr/>
          </p:nvSpPr>
          <p:spPr>
            <a:xfrm>
              <a:off x="5163473" y="30826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CB469A1-A4C2-F246-B303-813E353BB533}"/>
                </a:ext>
              </a:extLst>
            </p:cNvPr>
            <p:cNvSpPr/>
            <p:nvPr/>
          </p:nvSpPr>
          <p:spPr>
            <a:xfrm>
              <a:off x="5522801" y="30826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E244172-D057-B941-B8E7-E7A88B70B4D2}"/>
                </a:ext>
              </a:extLst>
            </p:cNvPr>
            <p:cNvSpPr/>
            <p:nvPr/>
          </p:nvSpPr>
          <p:spPr>
            <a:xfrm>
              <a:off x="4594420" y="3258848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270745-8C73-0746-8971-4AF504B7019F}"/>
                </a:ext>
              </a:extLst>
            </p:cNvPr>
            <p:cNvSpPr/>
            <p:nvPr/>
          </p:nvSpPr>
          <p:spPr>
            <a:xfrm>
              <a:off x="4804145" y="32588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6BCF51D-67B1-A347-B542-FD6FB02215A0}"/>
                </a:ext>
              </a:extLst>
            </p:cNvPr>
            <p:cNvSpPr/>
            <p:nvPr/>
          </p:nvSpPr>
          <p:spPr>
            <a:xfrm>
              <a:off x="5163473" y="32588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7CE3F0-07E6-A849-87AA-63BF28801962}"/>
                </a:ext>
              </a:extLst>
            </p:cNvPr>
            <p:cNvSpPr/>
            <p:nvPr/>
          </p:nvSpPr>
          <p:spPr>
            <a:xfrm>
              <a:off x="5522801" y="32588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500197A-944F-D74D-8E02-798D9B8A1A32}"/>
                </a:ext>
              </a:extLst>
            </p:cNvPr>
            <p:cNvSpPr/>
            <p:nvPr/>
          </p:nvSpPr>
          <p:spPr>
            <a:xfrm>
              <a:off x="4594420" y="3435007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405B60-4A29-0A4D-91F4-655E4DFCF345}"/>
                </a:ext>
              </a:extLst>
            </p:cNvPr>
            <p:cNvSpPr/>
            <p:nvPr/>
          </p:nvSpPr>
          <p:spPr>
            <a:xfrm>
              <a:off x="4804145" y="34350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CFAA4F28-9CE9-0B41-A7B6-96F82E9BA6EC}"/>
                </a:ext>
              </a:extLst>
            </p:cNvPr>
            <p:cNvSpPr/>
            <p:nvPr/>
          </p:nvSpPr>
          <p:spPr>
            <a:xfrm>
              <a:off x="5163473" y="34350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DF2E21C-D995-5549-8D42-7CA6F3B5E3EC}"/>
                </a:ext>
              </a:extLst>
            </p:cNvPr>
            <p:cNvSpPr/>
            <p:nvPr/>
          </p:nvSpPr>
          <p:spPr>
            <a:xfrm>
              <a:off x="5522801" y="34350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85CFE8B-16E7-934D-96C2-47D4B3DF383D}"/>
                </a:ext>
              </a:extLst>
            </p:cNvPr>
            <p:cNvSpPr/>
            <p:nvPr/>
          </p:nvSpPr>
          <p:spPr>
            <a:xfrm>
              <a:off x="4594420" y="3611166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ED70F50-3F4D-3945-B1A4-281F695672BF}"/>
                </a:ext>
              </a:extLst>
            </p:cNvPr>
            <p:cNvSpPr/>
            <p:nvPr/>
          </p:nvSpPr>
          <p:spPr>
            <a:xfrm>
              <a:off x="4804145" y="36111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9C6D539-89DC-8047-83D9-1C63B10A9A1E}"/>
                </a:ext>
              </a:extLst>
            </p:cNvPr>
            <p:cNvSpPr/>
            <p:nvPr/>
          </p:nvSpPr>
          <p:spPr>
            <a:xfrm>
              <a:off x="5163473" y="36111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D4D384-1412-3745-BBB1-5A9CA9FE5528}"/>
                </a:ext>
              </a:extLst>
            </p:cNvPr>
            <p:cNvSpPr/>
            <p:nvPr/>
          </p:nvSpPr>
          <p:spPr>
            <a:xfrm>
              <a:off x="5522801" y="36111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F6E36A8-6582-8747-BB44-EF1A66E23C68}"/>
                </a:ext>
              </a:extLst>
            </p:cNvPr>
            <p:cNvSpPr/>
            <p:nvPr/>
          </p:nvSpPr>
          <p:spPr>
            <a:xfrm>
              <a:off x="4544504" y="3065619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S1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0B2DAE8-CBDF-C344-A5D5-32290481D4A6}"/>
                </a:ext>
              </a:extLst>
            </p:cNvPr>
            <p:cNvSpPr/>
            <p:nvPr/>
          </p:nvSpPr>
          <p:spPr>
            <a:xfrm>
              <a:off x="4545841" y="3240237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S2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110B1DD-D7D9-8B48-9C15-044DD56AD9CA}"/>
                </a:ext>
              </a:extLst>
            </p:cNvPr>
            <p:cNvSpPr/>
            <p:nvPr/>
          </p:nvSpPr>
          <p:spPr>
            <a:xfrm>
              <a:off x="4549671" y="3413952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S3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353740A-DEFC-704F-83EA-45ABFE836C34}"/>
                </a:ext>
              </a:extLst>
            </p:cNvPr>
            <p:cNvSpPr/>
            <p:nvPr/>
          </p:nvSpPr>
          <p:spPr>
            <a:xfrm>
              <a:off x="4549671" y="3591338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S4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C887EF2-64B3-5C4F-B587-5D0337A2B97A}"/>
              </a:ext>
            </a:extLst>
          </p:cNvPr>
          <p:cNvSpPr txBox="1"/>
          <p:nvPr/>
        </p:nvSpPr>
        <p:spPr>
          <a:xfrm>
            <a:off x="3714030" y="5490076"/>
            <a:ext cx="131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Set filled bit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09" name="Elbow Connector 208">
            <a:extLst>
              <a:ext uri="{FF2B5EF4-FFF2-40B4-BE49-F238E27FC236}">
                <a16:creationId xmlns:a16="http://schemas.microsoft.com/office/drawing/2014/main" id="{DF0815CD-63AD-4245-9714-D351E1229B14}"/>
              </a:ext>
            </a:extLst>
          </p:cNvPr>
          <p:cNvCxnSpPr>
            <a:cxnSpLocks/>
          </p:cNvCxnSpPr>
          <p:nvPr/>
        </p:nvCxnSpPr>
        <p:spPr>
          <a:xfrm flipH="1">
            <a:off x="5527641" y="3563338"/>
            <a:ext cx="468480" cy="1525255"/>
          </a:xfrm>
          <a:prstGeom prst="bentConnector4">
            <a:avLst>
              <a:gd name="adj1" fmla="val -151871"/>
              <a:gd name="adj2" fmla="val 10003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E5C845F-5541-584A-8AC5-5CFCF1682CD8}"/>
              </a:ext>
            </a:extLst>
          </p:cNvPr>
          <p:cNvGrpSpPr/>
          <p:nvPr/>
        </p:nvGrpSpPr>
        <p:grpSpPr>
          <a:xfrm>
            <a:off x="4852151" y="3225743"/>
            <a:ext cx="965556" cy="246221"/>
            <a:chOff x="-1482231" y="2981228"/>
            <a:chExt cx="965556" cy="246221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696243C-A446-D24F-8E95-6F5853E28F7B}"/>
                </a:ext>
              </a:extLst>
            </p:cNvPr>
            <p:cNvSpPr/>
            <p:nvPr/>
          </p:nvSpPr>
          <p:spPr>
            <a:xfrm>
              <a:off x="-1482231" y="3046340"/>
              <a:ext cx="243526" cy="1193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E62E3F3-73B0-5C40-99F7-20A5CB2C1166}"/>
                </a:ext>
              </a:extLst>
            </p:cNvPr>
            <p:cNvSpPr/>
            <p:nvPr/>
          </p:nvSpPr>
          <p:spPr>
            <a:xfrm>
              <a:off x="-1122902" y="3047091"/>
              <a:ext cx="243526" cy="119395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0BF88CC-D73B-8145-8BB1-9D8D1FFA9467}"/>
                </a:ext>
              </a:extLst>
            </p:cNvPr>
            <p:cNvSpPr/>
            <p:nvPr/>
          </p:nvSpPr>
          <p:spPr>
            <a:xfrm>
              <a:off x="-760201" y="3047091"/>
              <a:ext cx="243526" cy="1193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A133D55-F6E3-8043-9FAD-85C7DFD57450}"/>
                </a:ext>
              </a:extLst>
            </p:cNvPr>
            <p:cNvSpPr/>
            <p:nvPr/>
          </p:nvSpPr>
          <p:spPr>
            <a:xfrm>
              <a:off x="-1206336" y="2981228"/>
              <a:ext cx="4154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249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389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trace-driven simulator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single-core memory-intensive workload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 CPU2006 and CPU2017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PARSEC 2.1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Homogeneous and heterogeneous multi-core mixes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prefetchers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[Kim+, MICRO’16]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Bakhshalipour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MLOP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Shakerinava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3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Prefetching Championship, 2019 ]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SPP+DSPatch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MICRO’19]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SPP+PPF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[Bhatia+, ISCA’20]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820FF-CC99-994C-9E2F-D95E9DD48D9E}"/>
              </a:ext>
            </a:extLst>
          </p:cNvPr>
          <p:cNvSpPr txBox="1"/>
          <p:nvPr/>
        </p:nvSpPr>
        <p:spPr>
          <a:xfrm>
            <a:off x="5623757" y="6398822"/>
            <a:ext cx="3031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https://github.com/ChampSim/ChampSim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69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24575" y="3189861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3835641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61748" y="31297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7.7%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2EF0A-FF3F-2447-94E7-065DCDE4778E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8F5B-5AD3-3444-AB2D-EFA84E5C42D3}"/>
              </a:ext>
            </a:extLst>
          </p:cNvPr>
          <p:cNvSpPr/>
          <p:nvPr/>
        </p:nvSpPr>
        <p:spPr>
          <a:xfrm>
            <a:off x="80387" y="2046456"/>
            <a:ext cx="8983226" cy="131028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Pythia consistently provides the highest performance 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core configurations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B46C1-FC04-B54B-819D-490FB17FC6C3}"/>
              </a:ext>
            </a:extLst>
          </p:cNvPr>
          <p:cNvSpPr/>
          <p:nvPr/>
        </p:nvSpPr>
        <p:spPr>
          <a:xfrm>
            <a:off x="80387" y="3802856"/>
            <a:ext cx="8983226" cy="101774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Pythia’s gain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increases with core count</a:t>
            </a:r>
          </a:p>
        </p:txBody>
      </p:sp>
    </p:spTree>
    <p:extLst>
      <p:ext uri="{BB962C8B-B14F-4D97-AF65-F5344CB8AC3E}">
        <p14:creationId xmlns:p14="http://schemas.microsoft.com/office/powerpoint/2010/main" val="40666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86292" y="2501587"/>
            <a:ext cx="28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~Intel Xeon 6258R (Cascade Lake, 28C/6ch)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5" y="3591445"/>
            <a:ext cx="310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EPYC Rome 7702P (Zen 2, 64C/8ch)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474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3990x (Zen 2, 64C/4ch)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7" grpId="0"/>
      <p:bldP spid="22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86292" y="2501587"/>
            <a:ext cx="28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~Intel Xeon 6258R (Cascade Lake, 28C/6ch)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5" y="3591445"/>
            <a:ext cx="310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EPYC Rome 7702P (Zen 2, 64C/8ch)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474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3990x (Zen 2, 64C/4ch)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F2515EB-44B3-9647-994B-BAEBC0EE6899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AF968B-769A-6D4C-8985-B99C540F75C5}"/>
              </a:ext>
            </a:extLst>
          </p:cNvPr>
          <p:cNvSpPr/>
          <p:nvPr/>
        </p:nvSpPr>
        <p:spPr>
          <a:xfrm>
            <a:off x="80388" y="2655844"/>
            <a:ext cx="8983226" cy="155892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 outperforms prior best prefetchers for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wide range of DRAM bandwidth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064179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77FD9-8381-EACF-4624-61D2E5F6085D}"/>
              </a:ext>
            </a:extLst>
          </p:cNvPr>
          <p:cNvSpPr txBox="1"/>
          <p:nvPr/>
        </p:nvSpPr>
        <p:spPr>
          <a:xfrm>
            <a:off x="2839506" y="6350791"/>
            <a:ext cx="542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Customize reward values for graph analytics workloads</a:t>
            </a:r>
          </a:p>
        </p:txBody>
      </p:sp>
    </p:spTree>
    <p:extLst>
      <p:ext uri="{BB962C8B-B14F-4D97-AF65-F5344CB8AC3E}">
        <p14:creationId xmlns:p14="http://schemas.microsoft.com/office/powerpoint/2010/main" val="2446191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ACA24-4173-0442-8D81-D3A7FE6C9486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EA1B1-4C32-2D4A-96A5-BB0983538425}"/>
              </a:ext>
            </a:extLst>
          </p:cNvPr>
          <p:cNvSpPr/>
          <p:nvPr/>
        </p:nvSpPr>
        <p:spPr>
          <a:xfrm>
            <a:off x="80387" y="2545728"/>
            <a:ext cx="8983226" cy="194807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can extract even higher performance via customization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changing hardware</a:t>
            </a:r>
          </a:p>
        </p:txBody>
      </p:sp>
    </p:spTree>
    <p:extLst>
      <p:ext uri="{BB962C8B-B14F-4D97-AF65-F5344CB8AC3E}">
        <p14:creationId xmlns:p14="http://schemas.microsoft.com/office/powerpoint/2010/main" val="54230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Intelligent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915400" cy="4876800"/>
          </a:xfrm>
        </p:spPr>
        <p:txBody>
          <a:bodyPr/>
          <a:lstStyle/>
          <a:p>
            <a:r>
              <a:rPr lang="en-US" dirty="0"/>
              <a:t>Data-driven</a:t>
            </a:r>
          </a:p>
          <a:p>
            <a:pPr lvl="1"/>
            <a:r>
              <a:rPr lang="en-US" dirty="0"/>
              <a:t>Machine learns the “best” policies (how to do things)</a:t>
            </a:r>
          </a:p>
          <a:p>
            <a:endParaRPr lang="en-US" dirty="0"/>
          </a:p>
          <a:p>
            <a:r>
              <a:rPr lang="en-US" dirty="0"/>
              <a:t>Sophisticated, workload-driven, changing, far-sighted policies</a:t>
            </a:r>
          </a:p>
          <a:p>
            <a:endParaRPr lang="en-US" dirty="0"/>
          </a:p>
          <a:p>
            <a:r>
              <a:rPr lang="en-US" dirty="0"/>
              <a:t>Automatic data-driven policy learning</a:t>
            </a:r>
          </a:p>
          <a:p>
            <a:endParaRPr lang="en-US" dirty="0"/>
          </a:p>
          <a:p>
            <a:r>
              <a:rPr lang="en-US" dirty="0"/>
              <a:t>All controllers are intelligent data-driven agents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6F68-4894-F54D-B5A2-CDFF3992AC23}"/>
              </a:ext>
            </a:extLst>
          </p:cNvPr>
          <p:cNvSpPr txBox="1"/>
          <p:nvPr/>
        </p:nvSpPr>
        <p:spPr>
          <a:xfrm>
            <a:off x="1669975" y="5055245"/>
            <a:ext cx="5727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need to rethink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(of all controllers)</a:t>
            </a:r>
          </a:p>
        </p:txBody>
      </p:sp>
    </p:spTree>
    <p:extLst>
      <p:ext uri="{BB962C8B-B14F-4D97-AF65-F5344CB8AC3E}">
        <p14:creationId xmlns:p14="http://schemas.microsoft.com/office/powerpoint/2010/main" val="17599442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+mn-lt"/>
              </a:rPr>
              <a:t>25.5 KB </a:t>
            </a:r>
            <a:r>
              <a:rPr lang="en-US" sz="3000" dirty="0">
                <a:latin typeface="+mn-lt"/>
              </a:rPr>
              <a:t>of total metadata storage </a:t>
            </a:r>
            <a:r>
              <a:rPr lang="en-US" sz="3000" b="1" dirty="0">
                <a:solidFill>
                  <a:srgbClr val="000CFF"/>
                </a:solidFill>
                <a:latin typeface="+mn-lt"/>
              </a:rPr>
              <a:t>per core</a:t>
            </a:r>
          </a:p>
          <a:p>
            <a:pPr lvl="1"/>
            <a:r>
              <a:rPr lang="en-US" sz="2600" dirty="0">
                <a:latin typeface="+mn-lt"/>
              </a:rPr>
              <a:t>Only simple tables</a:t>
            </a:r>
          </a:p>
          <a:p>
            <a:r>
              <a:rPr lang="en-US" sz="3000" dirty="0">
                <a:latin typeface="+mn-lt"/>
              </a:rPr>
              <a:t>We also model functionally-accurate Pythia with full complexity in </a:t>
            </a:r>
            <a:r>
              <a:rPr lang="en-US" sz="3000" b="1" dirty="0">
                <a:solidFill>
                  <a:schemeClr val="accent2"/>
                </a:solidFill>
                <a:latin typeface="+mn-lt"/>
              </a:rPr>
              <a:t>Chisel</a:t>
            </a:r>
            <a:r>
              <a:rPr lang="en-US" sz="3000" dirty="0">
                <a:latin typeface="+mn-lt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[4]</a:t>
            </a:r>
            <a:r>
              <a:rPr lang="en-US" sz="3000" dirty="0">
                <a:latin typeface="+mn-lt"/>
              </a:rPr>
              <a:t> HDL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CE33B3-3879-9E48-945B-53C67109D76C}"/>
              </a:ext>
            </a:extLst>
          </p:cNvPr>
          <p:cNvSpPr/>
          <p:nvPr/>
        </p:nvSpPr>
        <p:spPr>
          <a:xfrm>
            <a:off x="2539715" y="2980986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1.03%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overhead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F103B-80E0-0B4F-96B7-2C7E8AA094DF}"/>
              </a:ext>
            </a:extLst>
          </p:cNvPr>
          <p:cNvSpPr/>
          <p:nvPr/>
        </p:nvSpPr>
        <p:spPr>
          <a:xfrm>
            <a:off x="2539714" y="51872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Satisfies prediction latency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9BC97-2BA5-584E-8758-5898A9AC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2778904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4FBD02-CAFE-C749-90E4-555B48C2307C}"/>
              </a:ext>
            </a:extLst>
          </p:cNvPr>
          <p:cNvSpPr/>
          <p:nvPr/>
        </p:nvSpPr>
        <p:spPr>
          <a:xfrm>
            <a:off x="2539714" y="40653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0.4%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3FFCA-31F6-644E-8F1B-1AF3AA3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3874523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E2A8A-176E-2A44-AE22-6D9BB69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4985794"/>
            <a:ext cx="1042482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FAFE7A-26BE-B54E-9515-C4C2BB6617F5}"/>
              </a:ext>
            </a:extLst>
          </p:cNvPr>
          <p:cNvSpPr txBox="1"/>
          <p:nvPr/>
        </p:nvSpPr>
        <p:spPr>
          <a:xfrm>
            <a:off x="1707907" y="6121440"/>
            <a:ext cx="620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a desktop-class 4-core Skylake processor (Xeon D2132IT, 60W)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2E59-B1D8-4E46-92B4-5062CD636EE0}"/>
              </a:ext>
            </a:extLst>
          </p:cNvPr>
          <p:cNvSpPr txBox="1"/>
          <p:nvPr/>
        </p:nvSpPr>
        <p:spPr>
          <a:xfrm>
            <a:off x="6514862" y="6394960"/>
            <a:ext cx="2137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[4]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https://www.chisel-lang.org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96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lang="en-US" sz="3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MICRO’21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 evaluated</a:t>
            </a:r>
          </a:p>
          <a:p>
            <a:r>
              <a:rPr lang="en-US" sz="3000" b="1" dirty="0" err="1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  <a:r>
              <a:rPr lang="en-US" sz="3000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code +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Chisel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modeling code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traces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used for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6" y="43365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69" y="44462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52" y="44241"/>
            <a:ext cx="759994" cy="75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15DB7-E366-454A-BEC5-9981EE93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5" y="3190625"/>
            <a:ext cx="5816929" cy="35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9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Pythia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403648" y="6453336"/>
            <a:ext cx="7611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https://www.youtube.com/watch?v=6UMFRW3VFPo&amp;list=PL5Q2soXY2Zi--0LrXSQ9sST3N0k0bXp51&amp;index=8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9406E-E9B6-06D5-A624-4E86C2C7F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76742"/>
            <a:ext cx="7486600" cy="52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567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A Lot More in the Pythia Paper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0598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Anant V. Nori,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Shahroodi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Sreenivas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Subramoney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35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pPr algn="ctr"/>
            <a:r>
              <a:rPr lang="en-US" b="1" dirty="0"/>
              <a:t>Hermes: </a:t>
            </a:r>
            <a:r>
              <a:rPr lang="en-US" dirty="0"/>
              <a:t>Perceptron-Based </a:t>
            </a:r>
            <a:br>
              <a:rPr lang="en-US" dirty="0"/>
            </a:br>
            <a:r>
              <a:rPr lang="en-US" dirty="0"/>
              <a:t>Off-Chip Load Prediction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6679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42426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Hermes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660300" y="6474822"/>
            <a:ext cx="6728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https://www.youtube.com/watch?v=PWWBtrL60dQ&amp;t=3609s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6BBD-1741-9B5B-16A7-3E0D50A8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2879"/>
            <a:ext cx="7772400" cy="52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1836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Shankar Balachandran,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David Novo,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Ataberk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Mohammad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Sadrosadati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Accelerating Long-Latency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60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563B-9C8F-B46F-88D1-A5820B5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Problem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3B7394-3E39-2FD8-B3C3-6E5B5D27E7B9}"/>
              </a:ext>
            </a:extLst>
          </p:cNvPr>
          <p:cNvSpPr/>
          <p:nvPr/>
        </p:nvSpPr>
        <p:spPr>
          <a:xfrm>
            <a:off x="749431" y="1357459"/>
            <a:ext cx="7645138" cy="69758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Long-latency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load requests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05F7A8-AC80-E609-C663-99C4103F836B}"/>
              </a:ext>
            </a:extLst>
          </p:cNvPr>
          <p:cNvSpPr/>
          <p:nvPr/>
        </p:nvSpPr>
        <p:spPr>
          <a:xfrm>
            <a:off x="197626" y="2894554"/>
            <a:ext cx="8748746" cy="190840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Often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processor by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blocking instruction retirement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Reorder Buffer (ROB)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5E347A-E114-8456-6284-0ACD044CFD3D}"/>
              </a:ext>
            </a:extLst>
          </p:cNvPr>
          <p:cNvSpPr/>
          <p:nvPr/>
        </p:nvSpPr>
        <p:spPr>
          <a:xfrm>
            <a:off x="2402889" y="5745168"/>
            <a:ext cx="4338221" cy="697584"/>
          </a:xfrm>
          <a:prstGeom prst="roundRect">
            <a:avLst/>
          </a:prstGeom>
          <a:solidFill>
            <a:srgbClr val="B40003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Limit performance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43AE21D-7D8A-FA92-46CC-FEB333EDF604}"/>
              </a:ext>
            </a:extLst>
          </p:cNvPr>
          <p:cNvSpPr/>
          <p:nvPr/>
        </p:nvSpPr>
        <p:spPr>
          <a:xfrm>
            <a:off x="4091232" y="2210977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E329559-CA06-83A7-8615-1D3411759B8F}"/>
              </a:ext>
            </a:extLst>
          </p:cNvPr>
          <p:cNvSpPr/>
          <p:nvPr/>
        </p:nvSpPr>
        <p:spPr>
          <a:xfrm>
            <a:off x="4091232" y="4943526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01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Self-Optimizing Memory Controllers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1800" dirty="0" err="1">
                <a:latin typeface="Tahoma" charset="0"/>
              </a:rPr>
              <a:t>Engin</a:t>
            </a:r>
            <a:r>
              <a:rPr lang="en-US" sz="1800" dirty="0">
                <a:latin typeface="Tahoma" charset="0"/>
              </a:rPr>
              <a:t> </a:t>
            </a:r>
            <a:r>
              <a:rPr lang="en-US" sz="1800" dirty="0" err="1">
                <a:latin typeface="Tahoma" charset="0"/>
              </a:rPr>
              <a:t>Ipek</a:t>
            </a:r>
            <a:r>
              <a:rPr lang="en-US" sz="1800" dirty="0">
                <a:latin typeface="Tahoma" charset="0"/>
              </a:rPr>
              <a:t>, Onur Mutlu, José F. Martínez, and Rich Caruana, </a:t>
            </a:r>
            <a:br>
              <a:rPr lang="en-US" sz="1800" dirty="0">
                <a:latin typeface="Tahoma" charset="0"/>
              </a:rPr>
            </a:br>
            <a:r>
              <a:rPr lang="en-US" sz="1800" b="1" dirty="0">
                <a:solidFill>
                  <a:srgbClr val="0000FF"/>
                </a:solidFill>
                <a:latin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 dirty="0">
                <a:latin typeface="Tahoma" charset="0"/>
              </a:rPr>
            </a:br>
            <a:r>
              <a:rPr lang="en-US" sz="1800" i="1" dirty="0">
                <a:latin typeface="Tahoma" charset="0"/>
              </a:rPr>
              <a:t>Proceedings of the </a:t>
            </a:r>
            <a:r>
              <a:rPr lang="en-US" sz="1800" i="1" dirty="0">
                <a:latin typeface="Tahoma" charset="0"/>
                <a:hlinkClick r:id="rId3"/>
              </a:rPr>
              <a:t>35th International Symposium on Computer Architecture</a:t>
            </a:r>
            <a:r>
              <a:rPr lang="en-US" sz="1800" i="1" dirty="0">
                <a:latin typeface="Tahoma" charset="0"/>
              </a:rPr>
              <a:t> (</a:t>
            </a:r>
            <a:r>
              <a:rPr lang="en-US" sz="1800" b="1" i="1" dirty="0">
                <a:latin typeface="Tahoma" charset="0"/>
              </a:rPr>
              <a:t>ISCA</a:t>
            </a:r>
            <a:r>
              <a:rPr lang="en-US" sz="1800" i="1" dirty="0">
                <a:latin typeface="Tahoma" charset="0"/>
              </a:rPr>
              <a:t>)</a:t>
            </a:r>
            <a:r>
              <a:rPr lang="en-US" sz="1800" dirty="0">
                <a:latin typeface="Tahoma" charset="0"/>
              </a:rPr>
              <a:t>, pages 39-50, Beijing, China, June 2008.                                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800" dirty="0">
              <a:latin typeface="Tahoma" charset="0"/>
            </a:endParaRPr>
          </a:p>
          <a:p>
            <a:endParaRPr lang="en-US" sz="1800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2163"/>
            <a:ext cx="9144000" cy="1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045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81F77-EE38-4E81-C587-AF60D0EF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Traditional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B4D92-C83E-4431-9D37-DD3D6613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13" y="936688"/>
            <a:ext cx="2292574" cy="229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EDE1-08FA-EF09-488F-93E78BB36C45}"/>
              </a:ext>
            </a:extLst>
          </p:cNvPr>
          <p:cNvSpPr txBox="1"/>
          <p:nvPr/>
        </p:nvSpPr>
        <p:spPr>
          <a:xfrm>
            <a:off x="554019" y="4020087"/>
            <a:ext cx="8035962" cy="806648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Employ sophisticated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prefetchers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9B357-24CF-3AAC-451B-18D86C2109A3}"/>
              </a:ext>
            </a:extLst>
          </p:cNvPr>
          <p:cNvSpPr txBox="1"/>
          <p:nvPr/>
        </p:nvSpPr>
        <p:spPr>
          <a:xfrm>
            <a:off x="478715" y="3407748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6F13E-0484-E6D0-0802-71015C30F8BF}"/>
              </a:ext>
            </a:extLst>
          </p:cNvPr>
          <p:cNvSpPr txBox="1"/>
          <p:nvPr/>
        </p:nvSpPr>
        <p:spPr>
          <a:xfrm>
            <a:off x="554019" y="5439074"/>
            <a:ext cx="8035962" cy="742117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size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on-chip caches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2FF5-2AFE-CB5C-9CE0-363BE15F19E8}"/>
              </a:ext>
            </a:extLst>
          </p:cNvPr>
          <p:cNvSpPr txBox="1"/>
          <p:nvPr/>
        </p:nvSpPr>
        <p:spPr>
          <a:xfrm>
            <a:off x="484093" y="4931242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736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AC93A-6209-63A0-08CC-75521BF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1</a:t>
            </a:r>
            <a:endParaRPr lang="en-US" sz="3600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FC53AEA-B5A7-A54B-485B-BEB8BE95E9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2201" y="1730925"/>
          <a:ext cx="6590506" cy="405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8E61C18-0AFA-3CD3-6A45-DB435159D218}"/>
              </a:ext>
            </a:extLst>
          </p:cNvPr>
          <p:cNvSpPr txBox="1"/>
          <p:nvPr/>
        </p:nvSpPr>
        <p:spPr>
          <a:xfrm>
            <a:off x="561517" y="3236594"/>
            <a:ext cx="2977751" cy="918448"/>
          </a:xfrm>
          <a:prstGeom prst="roundRect">
            <a:avLst>
              <a:gd name="adj" fmla="val 6049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successfully prefetched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78727-0CFD-B7D4-A4FB-1A0CC066CEC5}"/>
              </a:ext>
            </a:extLst>
          </p:cNvPr>
          <p:cNvSpPr txBox="1"/>
          <p:nvPr/>
        </p:nvSpPr>
        <p:spPr>
          <a:xfrm>
            <a:off x="2372636" y="5789906"/>
            <a:ext cx="4178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# off-chip loads without any prefetcher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16A9A18D-853D-B777-260F-9678C4F3A550}"/>
              </a:ext>
            </a:extLst>
          </p:cNvPr>
          <p:cNvSpPr/>
          <p:nvPr/>
        </p:nvSpPr>
        <p:spPr>
          <a:xfrm>
            <a:off x="2536127" y="1881623"/>
            <a:ext cx="3764447" cy="3764447"/>
          </a:xfrm>
          <a:prstGeom prst="pie">
            <a:avLst>
              <a:gd name="adj1" fmla="val 18829874"/>
              <a:gd name="adj2" fmla="val 5317643"/>
            </a:avLst>
          </a:prstGeom>
          <a:solidFill>
            <a:srgbClr val="9411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0211C-0A66-5A81-CCC4-069508828167}"/>
              </a:ext>
            </a:extLst>
          </p:cNvPr>
          <p:cNvSpPr txBox="1"/>
          <p:nvPr/>
        </p:nvSpPr>
        <p:spPr>
          <a:xfrm>
            <a:off x="4686157" y="2815719"/>
            <a:ext cx="4113173" cy="1235154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still go off-chip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state-of-the-art prefetcher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C38E0-51EF-4208-CAE9-05C6306A038B}"/>
              </a:ext>
            </a:extLst>
          </p:cNvPr>
          <p:cNvSpPr txBox="1"/>
          <p:nvPr/>
        </p:nvSpPr>
        <p:spPr>
          <a:xfrm>
            <a:off x="5094218" y="4401738"/>
            <a:ext cx="3324555" cy="825002"/>
          </a:xfrm>
          <a:prstGeom prst="roundRect">
            <a:avLst>
              <a:gd name="adj" fmla="val 6049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 off-chip loads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 the ROB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80D0C2-86BE-F877-2DFF-A12232BB5832}"/>
              </a:ext>
            </a:extLst>
          </p:cNvPr>
          <p:cNvSpPr/>
          <p:nvPr/>
        </p:nvSpPr>
        <p:spPr>
          <a:xfrm>
            <a:off x="335535" y="974787"/>
            <a:ext cx="8561554" cy="65647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Many loads still go off-chip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969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F9928-5DEE-3B64-258F-6CC14C18B53B}"/>
              </a:ext>
            </a:extLst>
          </p:cNvPr>
          <p:cNvSpPr txBox="1"/>
          <p:nvPr/>
        </p:nvSpPr>
        <p:spPr>
          <a:xfrm>
            <a:off x="169011" y="5084328"/>
            <a:ext cx="8776206" cy="1160800"/>
          </a:xfrm>
          <a:prstGeom prst="roundRect">
            <a:avLst>
              <a:gd name="adj" fmla="val 4065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stalls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can be eliminated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access latency from critical path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1B2AD4-ADA3-A190-2EE0-2B9A6E1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E96F2D-3AC5-8658-D8BB-B66CD967F087}"/>
              </a:ext>
            </a:extLst>
          </p:cNvPr>
          <p:cNvSpPr/>
          <p:nvPr/>
        </p:nvSpPr>
        <p:spPr>
          <a:xfrm>
            <a:off x="291221" y="1235415"/>
            <a:ext cx="8561554" cy="102301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access latency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significantly contributes to off-chip load latency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704D73-E71D-9C0F-17CC-C35717FBBFB2}"/>
              </a:ext>
            </a:extLst>
          </p:cNvPr>
          <p:cNvSpPr/>
          <p:nvPr/>
        </p:nvSpPr>
        <p:spPr>
          <a:xfrm>
            <a:off x="1813615" y="2762566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7F04BD-0C70-1432-3702-3EF89ECFA15A}"/>
              </a:ext>
            </a:extLst>
          </p:cNvPr>
          <p:cNvSpPr/>
          <p:nvPr/>
        </p:nvSpPr>
        <p:spPr>
          <a:xfrm>
            <a:off x="2273322" y="2762566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38DDE1-ABF0-1925-D90D-93BDE7AFA963}"/>
              </a:ext>
            </a:extLst>
          </p:cNvPr>
          <p:cNvSpPr/>
          <p:nvPr/>
        </p:nvSpPr>
        <p:spPr>
          <a:xfrm>
            <a:off x="2951416" y="2762566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723D66-C3FC-4DC2-DDE9-80C56103C674}"/>
              </a:ext>
            </a:extLst>
          </p:cNvPr>
          <p:cNvSpPr/>
          <p:nvPr/>
        </p:nvSpPr>
        <p:spPr>
          <a:xfrm>
            <a:off x="4015543" y="2762565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685B1E6-AE8D-556A-BD33-01DCC220EFA2}"/>
              </a:ext>
            </a:extLst>
          </p:cNvPr>
          <p:cNvSpPr/>
          <p:nvPr/>
        </p:nvSpPr>
        <p:spPr>
          <a:xfrm>
            <a:off x="3964091" y="3267052"/>
            <a:ext cx="642721" cy="308113"/>
          </a:xfrm>
          <a:prstGeom prst="downArrow">
            <a:avLst/>
          </a:prstGeom>
          <a:solidFill>
            <a:srgbClr val="00B050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314C6-FA9A-57A8-EB08-4BEEED8792D3}"/>
              </a:ext>
            </a:extLst>
          </p:cNvPr>
          <p:cNvCxnSpPr>
            <a:cxnSpLocks/>
          </p:cNvCxnSpPr>
          <p:nvPr/>
        </p:nvCxnSpPr>
        <p:spPr>
          <a:xfrm>
            <a:off x="7372520" y="4212546"/>
            <a:ext cx="0" cy="367645"/>
          </a:xfrm>
          <a:prstGeom prst="line">
            <a:avLst/>
          </a:prstGeom>
          <a:ln w="12700">
            <a:solidFill>
              <a:srgbClr val="548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929DF0-FD85-9ACA-5A72-CB4D24046B27}"/>
              </a:ext>
            </a:extLst>
          </p:cNvPr>
          <p:cNvCxnSpPr>
            <a:cxnSpLocks/>
          </p:cNvCxnSpPr>
          <p:nvPr/>
        </p:nvCxnSpPr>
        <p:spPr>
          <a:xfrm flipV="1">
            <a:off x="5170592" y="4396368"/>
            <a:ext cx="2201928" cy="1"/>
          </a:xfrm>
          <a:prstGeom prst="line">
            <a:avLst/>
          </a:prstGeom>
          <a:ln w="12700">
            <a:solidFill>
              <a:srgbClr val="548235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5E0E35-F652-1685-14A7-B0740BDC3086}"/>
              </a:ext>
            </a:extLst>
          </p:cNvPr>
          <p:cNvSpPr txBox="1"/>
          <p:nvPr/>
        </p:nvSpPr>
        <p:spPr>
          <a:xfrm>
            <a:off x="5531621" y="4012491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Saved cycles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FAFFDA60-6D39-ACD9-4E37-1746380BAD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16048" y="-93839"/>
          <a:ext cx="2224265" cy="136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5C6034-B824-C95D-2F0E-4DCFE1201DC9}"/>
              </a:ext>
            </a:extLst>
          </p:cNvPr>
          <p:cNvSpPr txBox="1"/>
          <p:nvPr/>
        </p:nvSpPr>
        <p:spPr>
          <a:xfrm>
            <a:off x="7372520" y="408665"/>
            <a:ext cx="1610619" cy="316706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still go off-chip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7D4BE-E038-C36B-5306-DE9912BFA3DC}"/>
              </a:ext>
            </a:extLst>
          </p:cNvPr>
          <p:cNvSpPr/>
          <p:nvPr/>
        </p:nvSpPr>
        <p:spPr>
          <a:xfrm>
            <a:off x="6537696" y="-2674"/>
            <a:ext cx="2525917" cy="123808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2E9B61-CF55-259A-4286-7539CC391C97}"/>
              </a:ext>
            </a:extLst>
          </p:cNvPr>
          <p:cNvSpPr/>
          <p:nvPr/>
        </p:nvSpPr>
        <p:spPr>
          <a:xfrm>
            <a:off x="1813615" y="2765721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9F1CDC-E953-D45C-F674-91693DC17C8E}"/>
              </a:ext>
            </a:extLst>
          </p:cNvPr>
          <p:cNvSpPr/>
          <p:nvPr/>
        </p:nvSpPr>
        <p:spPr>
          <a:xfrm>
            <a:off x="2273322" y="2765721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C52B87-95E1-AF7A-5BF3-B1E90A4066DC}"/>
              </a:ext>
            </a:extLst>
          </p:cNvPr>
          <p:cNvSpPr/>
          <p:nvPr/>
        </p:nvSpPr>
        <p:spPr>
          <a:xfrm>
            <a:off x="2951416" y="2765721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3E629B-7111-DD0F-99C2-C6908FA474EE}"/>
              </a:ext>
            </a:extLst>
          </p:cNvPr>
          <p:cNvSpPr/>
          <p:nvPr/>
        </p:nvSpPr>
        <p:spPr>
          <a:xfrm>
            <a:off x="4015543" y="2765720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53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142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142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1.94444E-6 0.142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08 0.2134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7" grpId="0"/>
      <p:bldP spid="8" grpId="0" animBg="1"/>
      <p:bldP spid="8" grpId="1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D6BE88-CEF2-7FCC-932C-4641452F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Caches are Getting Bigger and Slower…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E4CBAC-7284-3E95-F012-7FA79329E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06" y="1390469"/>
            <a:ext cx="5882612" cy="33546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EA0DA-F6A9-32F3-8BBC-7D6AA29A6BD2}"/>
              </a:ext>
            </a:extLst>
          </p:cNvPr>
          <p:cNvSpPr txBox="1"/>
          <p:nvPr/>
        </p:nvSpPr>
        <p:spPr>
          <a:xfrm>
            <a:off x="740662" y="4963817"/>
            <a:ext cx="766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Hardavellas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“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Database Servers on Chip Multiprocessors: Limitations and Opportunities”, CIDR, 2007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2ADA3-4A61-5548-EA70-10BF7144F567}"/>
              </a:ext>
            </a:extLst>
          </p:cNvPr>
          <p:cNvSpPr txBox="1"/>
          <p:nvPr/>
        </p:nvSpPr>
        <p:spPr>
          <a:xfrm rot="16200000">
            <a:off x="657951" y="2677269"/>
            <a:ext cx="268862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On-chip Cache Size (KB)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593019F-356E-BBEE-6654-F885422D4FB9}"/>
              </a:ext>
            </a:extLst>
          </p:cNvPr>
          <p:cNvGraphicFramePr>
            <a:graphicFrameLocks/>
          </p:cNvGraphicFramePr>
          <p:nvPr/>
        </p:nvGraphicFramePr>
        <p:xfrm>
          <a:off x="135648" y="909546"/>
          <a:ext cx="4688820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559956C-268D-224A-8E96-931270D9B45D}"/>
              </a:ext>
            </a:extLst>
          </p:cNvPr>
          <p:cNvGraphicFramePr>
            <a:graphicFrameLocks/>
          </p:cNvGraphicFramePr>
          <p:nvPr/>
        </p:nvGraphicFramePr>
        <p:xfrm>
          <a:off x="4824468" y="909546"/>
          <a:ext cx="4239145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91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3F664-0706-B93F-56EE-C39451CF858F}"/>
              </a:ext>
            </a:extLst>
          </p:cNvPr>
          <p:cNvSpPr/>
          <p:nvPr/>
        </p:nvSpPr>
        <p:spPr>
          <a:xfrm>
            <a:off x="197292" y="2525579"/>
            <a:ext cx="8748746" cy="1923873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Improve processor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on-chip cache access latency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from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critical path of off-chip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F9641-1E08-59E3-82FA-D01B5F8C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2501162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FFA08-55AC-586E-7BDC-5B4E1646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24" y="615947"/>
            <a:ext cx="6288349" cy="1930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57EFC-FADC-335E-B770-D73542DA5C1D}"/>
              </a:ext>
            </a:extLst>
          </p:cNvPr>
          <p:cNvSpPr txBox="1"/>
          <p:nvPr/>
        </p:nvSpPr>
        <p:spPr>
          <a:xfrm>
            <a:off x="-177800" y="2866254"/>
            <a:ext cx="9499596" cy="1177706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which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 likely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 off-chip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D37CD-23EF-8331-AA99-F5225B469152}"/>
              </a:ext>
            </a:extLst>
          </p:cNvPr>
          <p:cNvSpPr txBox="1"/>
          <p:nvPr/>
        </p:nvSpPr>
        <p:spPr>
          <a:xfrm>
            <a:off x="-177800" y="4640908"/>
            <a:ext cx="9499596" cy="1601145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Starts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fetching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data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directly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while concurrently accessing the cache hierarchy</a:t>
            </a:r>
          </a:p>
        </p:txBody>
      </p:sp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7838BEDD-F1AF-47EB-DE99-04E1FBFB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70" y="2328225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C740B2AC-627B-D4AF-30E1-5FA4499FA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69" y="4188420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98D60B-63AF-9646-DE93-EC71EB6F7C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" y="6420547"/>
            <a:ext cx="8894763" cy="29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153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E0F-6289-A3B7-BE2E-DEC9C11A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Hermes: Key Contribution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CFAB19-B119-8341-55AB-83C0BEA1D839}"/>
              </a:ext>
            </a:extLst>
          </p:cNvPr>
          <p:cNvSpPr/>
          <p:nvPr/>
        </p:nvSpPr>
        <p:spPr>
          <a:xfrm>
            <a:off x="329879" y="1099163"/>
            <a:ext cx="8484243" cy="1516866"/>
          </a:xfrm>
          <a:prstGeom prst="roundRect">
            <a:avLst>
              <a:gd name="adj" fmla="val 688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employs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first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off-chip load predictor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88099F-A2D2-3C6C-2002-502683553E68}"/>
              </a:ext>
            </a:extLst>
          </p:cNvPr>
          <p:cNvSpPr/>
          <p:nvPr/>
        </p:nvSpPr>
        <p:spPr>
          <a:xfrm>
            <a:off x="329879" y="3351504"/>
            <a:ext cx="8484242" cy="81022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That predicts which loads are likely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 off-chip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E1C244-B5C0-4271-6D56-8BCF8D824E9C}"/>
              </a:ext>
            </a:extLst>
          </p:cNvPr>
          <p:cNvSpPr/>
          <p:nvPr/>
        </p:nvSpPr>
        <p:spPr>
          <a:xfrm>
            <a:off x="329879" y="4897206"/>
            <a:ext cx="8484242" cy="132915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learning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multiple program context information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C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56C7D5-EEC3-4B5E-DAD9-0935A6B7C4C7}"/>
              </a:ext>
            </a:extLst>
          </p:cNvPr>
          <p:cNvGrpSpPr/>
          <p:nvPr/>
        </p:nvGrpSpPr>
        <p:grpSpPr>
          <a:xfrm>
            <a:off x="268930" y="852037"/>
            <a:ext cx="914400" cy="914400"/>
            <a:chOff x="7424688" y="-80057"/>
            <a:chExt cx="914400" cy="914400"/>
          </a:xfrm>
          <a:solidFill>
            <a:schemeClr val="accent1">
              <a:lumMod val="75000"/>
            </a:schemeClr>
          </a:solidFill>
        </p:grpSpPr>
        <p:pic>
          <p:nvPicPr>
            <p:cNvPr id="13" name="Graphic 12" descr="Wreath with solid fill">
              <a:extLst>
                <a:ext uri="{FF2B5EF4-FFF2-40B4-BE49-F238E27FC236}">
                  <a16:creationId xmlns:a16="http://schemas.microsoft.com/office/drawing/2014/main" id="{8BB8A90E-0F7B-6DB9-4CDD-8AE361800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4688" y="-8005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Badge 1 with solid fill">
              <a:extLst>
                <a:ext uri="{FF2B5EF4-FFF2-40B4-BE49-F238E27FC236}">
                  <a16:creationId xmlns:a16="http://schemas.microsoft.com/office/drawing/2014/main" id="{432D606F-FB8E-36D5-87B6-796A48E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6329" y="193159"/>
              <a:ext cx="391117" cy="391117"/>
            </a:xfrm>
            <a:prstGeom prst="rect">
              <a:avLst/>
            </a:prstGeom>
          </p:spPr>
        </p:pic>
      </p:grpSp>
      <p:pic>
        <p:nvPicPr>
          <p:cNvPr id="19" name="Graphic 18" descr="Research with solid fill">
            <a:extLst>
              <a:ext uri="{FF2B5EF4-FFF2-40B4-BE49-F238E27FC236}">
                <a16:creationId xmlns:a16="http://schemas.microsoft.com/office/drawing/2014/main" id="{44732C9F-24C2-528D-4149-E7BB5D17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15" y="2965863"/>
            <a:ext cx="677831" cy="677831"/>
          </a:xfrm>
          <a:prstGeom prst="rect">
            <a:avLst/>
          </a:prstGeom>
        </p:spPr>
      </p:pic>
      <p:pic>
        <p:nvPicPr>
          <p:cNvPr id="21" name="Graphic 20" descr="Head with gears with solid fill">
            <a:extLst>
              <a:ext uri="{FF2B5EF4-FFF2-40B4-BE49-F238E27FC236}">
                <a16:creationId xmlns:a16="http://schemas.microsoft.com/office/drawing/2014/main" id="{68D9C598-24FB-9180-B9D5-A9AC7DEFF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391" y="4547372"/>
            <a:ext cx="757780" cy="7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5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B448706-ECCA-CE23-1001-0E5A8D18153E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C349FE-F86B-1224-9A66-EBB6A39FFDF3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0DBEBE-61C3-FC7B-9739-4D94172A5DB4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0B2390-2593-A22B-0E76-79016FA83D68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Processor is stalled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F0649-5A1E-4380-EA92-6DADCABB2F39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Latency tolerance limit of ROB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6E81151-6B2F-B938-C94E-D16BDBB85962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9" grpId="0"/>
      <p:bldP spid="40" grpId="0"/>
      <p:bldP spid="4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01E2E2-A08D-D20A-4E80-ABE91BF748AA}"/>
              </a:ext>
            </a:extLst>
          </p:cNvPr>
          <p:cNvSpPr/>
          <p:nvPr/>
        </p:nvSpPr>
        <p:spPr>
          <a:xfrm>
            <a:off x="2766730" y="1187777"/>
            <a:ext cx="1008162" cy="3676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0E4041-31C9-D856-5EAA-10DCF441C43E}"/>
              </a:ext>
            </a:extLst>
          </p:cNvPr>
          <p:cNvSpPr/>
          <p:nvPr/>
        </p:nvSpPr>
        <p:spPr>
          <a:xfrm>
            <a:off x="4074585" y="403087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816435-7177-E485-FA10-D06B166865EC}"/>
              </a:ext>
            </a:extLst>
          </p:cNvPr>
          <p:cNvSpPr/>
          <p:nvPr/>
        </p:nvSpPr>
        <p:spPr>
          <a:xfrm>
            <a:off x="4534292" y="403087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CE120B-0C31-11D3-DFBA-8970C43C45F6}"/>
              </a:ext>
            </a:extLst>
          </p:cNvPr>
          <p:cNvSpPr/>
          <p:nvPr/>
        </p:nvSpPr>
        <p:spPr>
          <a:xfrm>
            <a:off x="5212386" y="403087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6652D7C-4D7A-3720-C72D-8DBDD00C828C}"/>
              </a:ext>
            </a:extLst>
          </p:cNvPr>
          <p:cNvSpPr/>
          <p:nvPr/>
        </p:nvSpPr>
        <p:spPr>
          <a:xfrm>
            <a:off x="4616312" y="4513222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EA1CC723-1AC0-86C7-A13B-CC50B57D889A}"/>
              </a:ext>
            </a:extLst>
          </p:cNvPr>
          <p:cNvSpPr/>
          <p:nvPr/>
        </p:nvSpPr>
        <p:spPr>
          <a:xfrm rot="16200000">
            <a:off x="2353789" y="1132228"/>
            <a:ext cx="173862" cy="47874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phic 35" descr="Badge 1 with solid fill">
            <a:extLst>
              <a:ext uri="{FF2B5EF4-FFF2-40B4-BE49-F238E27FC236}">
                <a16:creationId xmlns:a16="http://schemas.microsoft.com/office/drawing/2014/main" id="{82EB3137-90B6-A1D9-E04B-A8746085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6999" y="836102"/>
            <a:ext cx="400004" cy="400004"/>
          </a:xfrm>
          <a:prstGeom prst="rect">
            <a:avLst/>
          </a:prstGeom>
        </p:spPr>
      </p:pic>
      <p:sp>
        <p:nvSpPr>
          <p:cNvPr id="40" name="Bent Up Arrow 39">
            <a:extLst>
              <a:ext uri="{FF2B5EF4-FFF2-40B4-BE49-F238E27FC236}">
                <a16:creationId xmlns:a16="http://schemas.microsoft.com/office/drawing/2014/main" id="{353986C8-C80A-0F70-1A35-FECB9E282D38}"/>
              </a:ext>
            </a:extLst>
          </p:cNvPr>
          <p:cNvSpPr/>
          <p:nvPr/>
        </p:nvSpPr>
        <p:spPr>
          <a:xfrm rot="16200000" flipH="1">
            <a:off x="1140307" y="2615924"/>
            <a:ext cx="3138916" cy="1168747"/>
          </a:xfrm>
          <a:prstGeom prst="bentUpArrow">
            <a:avLst>
              <a:gd name="adj1" fmla="val 7499"/>
              <a:gd name="adj2" fmla="val 7993"/>
              <a:gd name="adj3" fmla="val 88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 descr="Badge with solid fill">
            <a:extLst>
              <a:ext uri="{FF2B5EF4-FFF2-40B4-BE49-F238E27FC236}">
                <a16:creationId xmlns:a16="http://schemas.microsoft.com/office/drawing/2014/main" id="{9CC4DF80-D761-9E7D-B850-510EABF32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209" y="2032983"/>
            <a:ext cx="400005" cy="400005"/>
          </a:xfrm>
          <a:prstGeom prst="rect">
            <a:avLst/>
          </a:prstGeom>
        </p:spPr>
      </p:pic>
      <p:pic>
        <p:nvPicPr>
          <p:cNvPr id="44" name="Graphic 43" descr="Badge 3 with solid fill">
            <a:extLst>
              <a:ext uri="{FF2B5EF4-FFF2-40B4-BE49-F238E27FC236}">
                <a16:creationId xmlns:a16="http://schemas.microsoft.com/office/drawing/2014/main" id="{85CC8FD4-F61E-C564-9D49-7EF86F3B6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1566" y="4157220"/>
            <a:ext cx="400005" cy="400005"/>
          </a:xfrm>
          <a:prstGeom prst="rect">
            <a:avLst/>
          </a:prstGeom>
        </p:spPr>
      </p:pic>
      <p:sp>
        <p:nvSpPr>
          <p:cNvPr id="45" name="Down Arrow 44">
            <a:extLst>
              <a:ext uri="{FF2B5EF4-FFF2-40B4-BE49-F238E27FC236}">
                <a16:creationId xmlns:a16="http://schemas.microsoft.com/office/drawing/2014/main" id="{02AC4D0E-FE9E-4C29-DBC4-B815E38E305E}"/>
              </a:ext>
            </a:extLst>
          </p:cNvPr>
          <p:cNvSpPr/>
          <p:nvPr/>
        </p:nvSpPr>
        <p:spPr>
          <a:xfrm rot="10800000">
            <a:off x="1489255" y="4854025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02C0B435-ACCD-CC40-470A-5A288971E1B1}"/>
              </a:ext>
            </a:extLst>
          </p:cNvPr>
          <p:cNvSpPr/>
          <p:nvPr/>
        </p:nvSpPr>
        <p:spPr>
          <a:xfrm rot="10800000">
            <a:off x="1498534" y="4157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8C36FC4C-F1AE-6873-E2F1-B8F78609C71E}"/>
              </a:ext>
            </a:extLst>
          </p:cNvPr>
          <p:cNvSpPr/>
          <p:nvPr/>
        </p:nvSpPr>
        <p:spPr>
          <a:xfrm rot="10800000">
            <a:off x="1489255" y="3026791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59C1BE1D-78F4-22D2-B444-2D7D858DF5C2}"/>
              </a:ext>
            </a:extLst>
          </p:cNvPr>
          <p:cNvSpPr/>
          <p:nvPr/>
        </p:nvSpPr>
        <p:spPr>
          <a:xfrm rot="10800000">
            <a:off x="1509944" y="2255752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F6EF8CA-B853-01AA-8E22-C8AF99113EDF}"/>
              </a:ext>
            </a:extLst>
          </p:cNvPr>
          <p:cNvSpPr/>
          <p:nvPr/>
        </p:nvSpPr>
        <p:spPr>
          <a:xfrm rot="10800000">
            <a:off x="1509944" y="155894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941FF59-A207-EE23-5A98-2CCEC5EFA490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92FC00B-9C34-C55C-6770-75843277AF13}"/>
              </a:ext>
            </a:extLst>
          </p:cNvPr>
          <p:cNvSpPr/>
          <p:nvPr/>
        </p:nvSpPr>
        <p:spPr>
          <a:xfrm>
            <a:off x="4080253" y="3535597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9AD869-DE4E-9A0D-4D21-DB2D1FEFD16B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FCAEDE-0C8E-6084-20C6-1731D61A8D9F}"/>
              </a:ext>
            </a:extLst>
          </p:cNvPr>
          <p:cNvCxnSpPr>
            <a:cxnSpLocks/>
          </p:cNvCxnSpPr>
          <p:nvPr/>
        </p:nvCxnSpPr>
        <p:spPr>
          <a:xfrm>
            <a:off x="7287073" y="4700018"/>
            <a:ext cx="1660201" cy="0"/>
          </a:xfrm>
          <a:prstGeom prst="straightConnector1">
            <a:avLst/>
          </a:prstGeom>
          <a:ln w="19050">
            <a:solidFill>
              <a:srgbClr val="54823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5F8908F-6638-50A0-C5AC-EFBC4B714251}"/>
              </a:ext>
            </a:extLst>
          </p:cNvPr>
          <p:cNvSpPr txBox="1"/>
          <p:nvPr/>
        </p:nvSpPr>
        <p:spPr>
          <a:xfrm>
            <a:off x="7256708" y="430937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Saved stall cycles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8F14DF-C3EC-912A-C6D6-6B9DB99E76D6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404E47C-A7B9-B88A-C1BC-21E738F53515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Processor is stalled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28DB59-45F1-705F-A106-30BE40651C33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Latency tolerance limit of ROB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994773B6-965F-3803-F093-5BB1B520E9F6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Graphic 60" descr="Badge 4 with solid fill">
            <a:extLst>
              <a:ext uri="{FF2B5EF4-FFF2-40B4-BE49-F238E27FC236}">
                <a16:creationId xmlns:a16="http://schemas.microsoft.com/office/drawing/2014/main" id="{91BE7AC0-8B21-A124-1EAC-7C95EBDE7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66" y="1518634"/>
            <a:ext cx="400004" cy="40000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C4AAC4-EC6A-7A5A-6DFA-DA54EE6051D8}"/>
              </a:ext>
            </a:extLst>
          </p:cNvPr>
          <p:cNvSpPr txBox="1"/>
          <p:nvPr/>
        </p:nvSpPr>
        <p:spPr>
          <a:xfrm>
            <a:off x="2537865" y="8351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200EC3-0B86-EA51-3D9B-EADE772F9D89}"/>
              </a:ext>
            </a:extLst>
          </p:cNvPr>
          <p:cNvSpPr txBox="1"/>
          <p:nvPr/>
        </p:nvSpPr>
        <p:spPr>
          <a:xfrm>
            <a:off x="2219311" y="2368841"/>
            <a:ext cx="100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Issue a  Hermes request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3CD8A0-8AC1-C57E-9B56-967F21C5EEA1}"/>
              </a:ext>
            </a:extLst>
          </p:cNvPr>
          <p:cNvSpPr txBox="1"/>
          <p:nvPr/>
        </p:nvSpPr>
        <p:spPr>
          <a:xfrm>
            <a:off x="2350723" y="4182064"/>
            <a:ext cx="62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Wait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07DD37-EB5D-DBBB-3476-857CC2FDE488}"/>
              </a:ext>
            </a:extLst>
          </p:cNvPr>
          <p:cNvSpPr txBox="1"/>
          <p:nvPr/>
        </p:nvSpPr>
        <p:spPr>
          <a:xfrm>
            <a:off x="329992" y="1515252"/>
            <a:ext cx="6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Train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E8DF1D9-0188-854C-60E7-BDB9BCB66C9C}"/>
              </a:ext>
            </a:extLst>
          </p:cNvPr>
          <p:cNvSpPr/>
          <p:nvPr/>
        </p:nvSpPr>
        <p:spPr>
          <a:xfrm>
            <a:off x="4020532" y="1776030"/>
            <a:ext cx="5043081" cy="163193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E4D18EAC-75E2-9A5E-C1A1-CDD4BB1E0E0F}"/>
              </a:ext>
            </a:extLst>
          </p:cNvPr>
          <p:cNvSpPr/>
          <p:nvPr/>
        </p:nvSpPr>
        <p:spPr>
          <a:xfrm>
            <a:off x="4401706" y="366784"/>
            <a:ext cx="3210187" cy="702848"/>
          </a:xfrm>
          <a:prstGeom prst="wedgeRoundRectCallout">
            <a:avLst>
              <a:gd name="adj1" fmla="val -68734"/>
              <a:gd name="adj2" fmla="val 917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predictor</a:t>
            </a:r>
          </a:p>
        </p:txBody>
      </p:sp>
    </p:spTree>
    <p:extLst>
      <p:ext uri="{BB962C8B-B14F-4D97-AF65-F5344CB8AC3E}">
        <p14:creationId xmlns:p14="http://schemas.microsoft.com/office/powerpoint/2010/main" val="30294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" grpId="0" animBg="1"/>
      <p:bldP spid="5" grpId="0" animBg="1"/>
      <p:bldP spid="32" grpId="0" animBg="1"/>
      <p:bldP spid="33" grpId="0" animBg="1"/>
      <p:bldP spid="34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/>
      <p:bldP spid="62" grpId="0"/>
      <p:bldP spid="63" grpId="0"/>
      <p:bldP spid="64" grpId="0"/>
      <p:bldP spid="6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BF8E1-3EE5-CD08-7BC2-3D6BF1C0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Designing the Off-Chip Load Predictor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092771-C848-B28C-626D-C71D1B1C6800}"/>
              </a:ext>
            </a:extLst>
          </p:cNvPr>
          <p:cNvSpPr/>
          <p:nvPr/>
        </p:nvSpPr>
        <p:spPr>
          <a:xfrm>
            <a:off x="281655" y="2316753"/>
            <a:ext cx="3380540" cy="454036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Tracking cache contents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BF1D9AF-4DB8-1AD6-E66C-72B54400F0FC}"/>
              </a:ext>
            </a:extLst>
          </p:cNvPr>
          <p:cNvSpPr/>
          <p:nvPr/>
        </p:nvSpPr>
        <p:spPr>
          <a:xfrm>
            <a:off x="241785" y="5192892"/>
            <a:ext cx="4539403" cy="45403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Learning from program behavior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3AF6B2-0716-380C-F8A7-DB02D33139D6}"/>
              </a:ext>
            </a:extLst>
          </p:cNvPr>
          <p:cNvSpPr/>
          <p:nvPr/>
        </p:nvSpPr>
        <p:spPr>
          <a:xfrm>
            <a:off x="8487715" y="2294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4453CBD-9E27-10FF-94AD-58E2DE23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3" b="8029"/>
          <a:stretch/>
        </p:blipFill>
        <p:spPr>
          <a:xfrm>
            <a:off x="7193558" y="3223910"/>
            <a:ext cx="1798642" cy="120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C22A3-A383-A8F2-5DF7-66B31CEC2D92}"/>
              </a:ext>
            </a:extLst>
          </p:cNvPr>
          <p:cNvSpPr txBox="1"/>
          <p:nvPr/>
        </p:nvSpPr>
        <p:spPr>
          <a:xfrm>
            <a:off x="165694" y="3326886"/>
            <a:ext cx="5803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Large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metadata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Metadata size increases with cache hierarchy size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May need to track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cache operations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Gets complex depending on the cache hierarchy configuration (e.g., inclusivity, bypassing,…)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BCF18F-0624-D90E-6C71-BCD4B9D82310}"/>
              </a:ext>
            </a:extLst>
          </p:cNvPr>
          <p:cNvSpPr txBox="1"/>
          <p:nvPr/>
        </p:nvSpPr>
        <p:spPr>
          <a:xfrm>
            <a:off x="165695" y="5748748"/>
            <a:ext cx="54809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-4492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Correlate different program features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with off-chip loads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-1857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89602-2937-EF6E-3B63-C01226B05DE4}"/>
              </a:ext>
            </a:extLst>
          </p:cNvPr>
          <p:cNvSpPr txBox="1"/>
          <p:nvPr/>
        </p:nvSpPr>
        <p:spPr>
          <a:xfrm>
            <a:off x="244389" y="2763840"/>
            <a:ext cx="602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MissMap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MICRO’11]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DRAM cache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D2D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Sembrant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ISCA’14]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D2M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Sembrant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HPCA’17]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LP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[Jalili+, HPCA’22]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hierarchy</a:t>
            </a:r>
          </a:p>
        </p:txBody>
      </p:sp>
      <p:pic>
        <p:nvPicPr>
          <p:cNvPr id="89" name="Graphic 88" descr="Badge Cross with solid fill">
            <a:extLst>
              <a:ext uri="{FF2B5EF4-FFF2-40B4-BE49-F238E27FC236}">
                <a16:creationId xmlns:a16="http://schemas.microsoft.com/office/drawing/2014/main" id="{F6BFE5D1-5B15-23CE-46AA-0BDC831B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3336796"/>
            <a:ext cx="454036" cy="454036"/>
          </a:xfrm>
          <a:prstGeom prst="rect">
            <a:avLst/>
          </a:prstGeom>
        </p:spPr>
      </p:pic>
      <p:pic>
        <p:nvPicPr>
          <p:cNvPr id="90" name="Graphic 89" descr="Badge Cross with solid fill">
            <a:extLst>
              <a:ext uri="{FF2B5EF4-FFF2-40B4-BE49-F238E27FC236}">
                <a16:creationId xmlns:a16="http://schemas.microsoft.com/office/drawing/2014/main" id="{5489464E-0573-C6F2-2017-2B4DA032A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4099654"/>
            <a:ext cx="454036" cy="4540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3E5183-8064-C150-4A68-D3135980D660}"/>
              </a:ext>
            </a:extLst>
          </p:cNvPr>
          <p:cNvSpPr/>
          <p:nvPr/>
        </p:nvSpPr>
        <p:spPr>
          <a:xfrm>
            <a:off x="281654" y="901937"/>
            <a:ext cx="3541045" cy="454036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History-based prediction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79EC9-6F7F-9487-D66C-FA9136F93B46}"/>
              </a:ext>
            </a:extLst>
          </p:cNvPr>
          <p:cNvSpPr txBox="1"/>
          <p:nvPr/>
        </p:nvSpPr>
        <p:spPr>
          <a:xfrm>
            <a:off x="236842" y="1377620"/>
            <a:ext cx="367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HMP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Yoaz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ISCA’99]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 cache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5950-69A5-9549-41D6-49932C7551F0}"/>
              </a:ext>
            </a:extLst>
          </p:cNvPr>
          <p:cNvSpPr txBox="1"/>
          <p:nvPr/>
        </p:nvSpPr>
        <p:spPr>
          <a:xfrm>
            <a:off x="250377" y="1595356"/>
            <a:ext cx="58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Using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branch-predictor-like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hybrid predictor: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Global,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Gshare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GSkew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BA4BF-58E8-5096-CC40-72D51968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612" y="1037521"/>
            <a:ext cx="2384873" cy="1202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00EE6-EBD1-171B-C8DF-2DE8253CA946}"/>
              </a:ext>
            </a:extLst>
          </p:cNvPr>
          <p:cNvSpPr/>
          <p:nvPr/>
        </p:nvSpPr>
        <p:spPr>
          <a:xfrm>
            <a:off x="165694" y="6419954"/>
            <a:ext cx="1104306" cy="27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7B5B9-6BB0-5827-8CA0-1CA4C341F213}"/>
              </a:ext>
            </a:extLst>
          </p:cNvPr>
          <p:cNvSpPr txBox="1"/>
          <p:nvPr/>
        </p:nvSpPr>
        <p:spPr>
          <a:xfrm>
            <a:off x="639944" y="6154674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storage overhead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37A94-4687-B41F-3E9C-3D4444FF0F3F}"/>
              </a:ext>
            </a:extLst>
          </p:cNvPr>
          <p:cNvSpPr txBox="1"/>
          <p:nvPr/>
        </p:nvSpPr>
        <p:spPr>
          <a:xfrm>
            <a:off x="3430896" y="6154674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design complexity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2C306617-1F96-CBD7-65CA-8C3098994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739" y="6072180"/>
            <a:ext cx="540105" cy="540105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CC91DAB0-734F-E247-769F-873DAE18F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297" y="6069287"/>
            <a:ext cx="540105" cy="54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542D5-4710-771C-FDA8-91ADCF105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27" t="9610" r="7027" b="17739"/>
          <a:stretch/>
        </p:blipFill>
        <p:spPr>
          <a:xfrm>
            <a:off x="6542329" y="5192892"/>
            <a:ext cx="2405784" cy="1437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2DF75-4976-5E67-5FDB-0520DA229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983789"/>
            <a:ext cx="1169638" cy="116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F3D66-F008-8EE7-00F6-93FEC7C8F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3349296"/>
            <a:ext cx="1169638" cy="1169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D606B1-5ED0-4419-8B48-EA48147B741E}"/>
              </a:ext>
            </a:extLst>
          </p:cNvPr>
          <p:cNvSpPr/>
          <p:nvPr/>
        </p:nvSpPr>
        <p:spPr>
          <a:xfrm>
            <a:off x="-165100" y="885784"/>
            <a:ext cx="9474200" cy="4178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DDA742E-64A7-52B8-6359-43B8C9E07C86}"/>
              </a:ext>
            </a:extLst>
          </p:cNvPr>
          <p:cNvSpPr/>
          <p:nvPr/>
        </p:nvSpPr>
        <p:spPr>
          <a:xfrm>
            <a:off x="-285750" y="2093306"/>
            <a:ext cx="9715499" cy="161265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 provides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both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accuracy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predictors inspired from these previous works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/>
      <p:bldP spid="14" grpId="0"/>
      <p:bldP spid="15" grpId="0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135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POPET</a:t>
            </a:r>
            <a:r>
              <a:rPr lang="en-US" sz="3200" dirty="0">
                <a:latin typeface="Corbel" panose="020B0503020204020204" pitchFamily="34" charset="0"/>
              </a:rPr>
              <a:t>: Perceptron-Based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rbel" panose="020B0503020204020204" pitchFamily="34" charset="0"/>
              </a:rPr>
              <a:t>Multi-feature</a:t>
            </a:r>
            <a:r>
              <a:rPr lang="en-US" sz="2400" dirty="0">
                <a:latin typeface="Corbel" panose="020B0503020204020204" pitchFamily="34" charset="0"/>
              </a:rPr>
              <a:t> hashed perceptron model</a:t>
            </a:r>
            <a:r>
              <a:rPr lang="en-US" sz="2400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</a:t>
            </a:r>
          </a:p>
          <a:p>
            <a:pPr marL="533400" lvl="1"/>
            <a:r>
              <a:rPr lang="en-US" sz="2000" dirty="0">
                <a:latin typeface="Corbel" panose="020B0503020204020204" pitchFamily="34" charset="0"/>
              </a:rPr>
              <a:t>Each feature has its own </a:t>
            </a:r>
            <a:r>
              <a:rPr lang="en-US" sz="2000" i="1" dirty="0">
                <a:solidFill>
                  <a:srgbClr val="B40003"/>
                </a:solidFill>
                <a:latin typeface="Corbel" panose="020B0503020204020204" pitchFamily="34" charset="0"/>
              </a:rPr>
              <a:t>weight table</a:t>
            </a:r>
          </a:p>
          <a:p>
            <a:pPr marL="800100" lvl="2"/>
            <a:r>
              <a:rPr lang="en-US" sz="1900" dirty="0">
                <a:latin typeface="Corbel" panose="020B0503020204020204" pitchFamily="34" charset="0"/>
              </a:rPr>
              <a:t>Stores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correlation</a:t>
            </a:r>
            <a:r>
              <a:rPr lang="en-US" sz="1900" dirty="0">
                <a:latin typeface="Corbel" panose="020B0503020204020204" pitchFamily="34" charset="0"/>
              </a:rPr>
              <a:t> between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feature value</a:t>
            </a:r>
            <a:r>
              <a:rPr lang="en-US" sz="1900" dirty="0">
                <a:latin typeface="Corbel" panose="020B0503020204020204" pitchFamily="34" charset="0"/>
              </a:rPr>
              <a:t> and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off-chip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>
          <a:xfrm>
            <a:off x="730112" y="2139884"/>
            <a:ext cx="7772400" cy="41340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E09A06-DAC2-5AE1-A87F-8A567A54F277}"/>
              </a:ext>
            </a:extLst>
          </p:cNvPr>
          <p:cNvSpPr/>
          <p:nvPr/>
        </p:nvSpPr>
        <p:spPr>
          <a:xfrm>
            <a:off x="1978689" y="2139883"/>
            <a:ext cx="1583498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DE5C7-D849-758C-846B-CB87605453B5}"/>
              </a:ext>
            </a:extLst>
          </p:cNvPr>
          <p:cNvSpPr/>
          <p:nvPr/>
        </p:nvSpPr>
        <p:spPr>
          <a:xfrm>
            <a:off x="4616312" y="2139883"/>
            <a:ext cx="2715696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D66A2-8306-18B1-48F0-07942BDC6A2F}"/>
              </a:ext>
            </a:extLst>
          </p:cNvPr>
          <p:cNvSpPr/>
          <p:nvPr/>
        </p:nvSpPr>
        <p:spPr>
          <a:xfrm>
            <a:off x="7332008" y="3445114"/>
            <a:ext cx="1425493" cy="1622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66C74-476B-9CE8-57C3-1D1AE6BE3277}"/>
              </a:ext>
            </a:extLst>
          </p:cNvPr>
          <p:cNvSpPr txBox="1"/>
          <p:nvPr/>
        </p:nvSpPr>
        <p:spPr>
          <a:xfrm>
            <a:off x="1232452" y="6461787"/>
            <a:ext cx="721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[1] D.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Tarjan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K.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Skadron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“Merging Path and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Gshare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Indexing in Perceptron Branch Prediction,” TACO, 2005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307935-2A27-C406-CDCD-D219F805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16EA6C-5661-B63E-395F-E7C9C7C90C99}"/>
              </a:ext>
            </a:extLst>
          </p:cNvPr>
          <p:cNvSpPr/>
          <p:nvPr/>
        </p:nvSpPr>
        <p:spPr>
          <a:xfrm>
            <a:off x="7535631" y="919753"/>
            <a:ext cx="991778" cy="215027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6DF849-1F80-8452-44FB-2CEC0E82FE35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AF758-7154-673C-43C1-58D680DD1051}"/>
              </a:ext>
            </a:extLst>
          </p:cNvPr>
          <p:cNvSpPr/>
          <p:nvPr/>
        </p:nvSpPr>
        <p:spPr>
          <a:xfrm>
            <a:off x="8340257" y="897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09918-F312-1061-5114-FB0BCEE2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5489" y="857772"/>
            <a:ext cx="999290" cy="817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008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Predicting using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table lookups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addition</a:t>
            </a:r>
            <a:r>
              <a:rPr lang="en-US" sz="2000" dirty="0">
                <a:latin typeface="Corbel" panose="020B0503020204020204" pitchFamily="34" charset="0"/>
              </a:rPr>
              <a:t>, and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comparison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" b="-1"/>
          <a:stretch/>
        </p:blipFill>
        <p:spPr>
          <a:xfrm>
            <a:off x="730112" y="1638267"/>
            <a:ext cx="7772400" cy="46356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5662" y="2823873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8A9DCF-732E-8F60-47DA-96C45259BC26}"/>
              </a:ext>
            </a:extLst>
          </p:cNvPr>
          <p:cNvSpPr/>
          <p:nvPr/>
        </p:nvSpPr>
        <p:spPr>
          <a:xfrm>
            <a:off x="736998" y="1753386"/>
            <a:ext cx="1512093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27AAC7-661E-3BB5-88C2-5CA8F4B9218D}"/>
              </a:ext>
            </a:extLst>
          </p:cNvPr>
          <p:cNvSpPr/>
          <p:nvPr/>
        </p:nvSpPr>
        <p:spPr>
          <a:xfrm>
            <a:off x="2255977" y="1753386"/>
            <a:ext cx="2819172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2F6F5C-FBB4-7135-4D18-2CB1559F5B1E}"/>
              </a:ext>
            </a:extLst>
          </p:cNvPr>
          <p:cNvSpPr/>
          <p:nvPr/>
        </p:nvSpPr>
        <p:spPr>
          <a:xfrm>
            <a:off x="5075150" y="1758621"/>
            <a:ext cx="2555485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F9514-BE73-4D66-2F3C-0A9D24320BD2}"/>
              </a:ext>
            </a:extLst>
          </p:cNvPr>
          <p:cNvSpPr/>
          <p:nvPr/>
        </p:nvSpPr>
        <p:spPr>
          <a:xfrm>
            <a:off x="7211348" y="3944656"/>
            <a:ext cx="429335" cy="176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664A-2587-08F7-B970-EB9D8E7FCCF6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Predict that the load would go off-chip</a:t>
            </a:r>
          </a:p>
        </p:txBody>
      </p: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F94990B0-D264-EE7E-DED6-1DAC6488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0E8BD-1FBC-F4C1-832E-7B3E42EA7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E3EBE2-402B-BE1A-C57D-45D47408D8E4}"/>
              </a:ext>
            </a:extLst>
          </p:cNvPr>
          <p:cNvSpPr/>
          <p:nvPr/>
        </p:nvSpPr>
        <p:spPr>
          <a:xfrm>
            <a:off x="7535631" y="1266738"/>
            <a:ext cx="99177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BA595-893F-1E64-5B67-E074A53BB63D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4F037-1F69-BD7A-3986-5884AAF862A2}"/>
              </a:ext>
            </a:extLst>
          </p:cNvPr>
          <p:cNvSpPr/>
          <p:nvPr/>
        </p:nvSpPr>
        <p:spPr>
          <a:xfrm>
            <a:off x="7783918" y="1068984"/>
            <a:ext cx="525770" cy="19933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6C217C-18DF-2DFA-DDD2-2E43BEB5A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99" y="736743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5B7487-8CB2-F88D-C221-8BA5BA300FA3}"/>
              </a:ext>
            </a:extLst>
          </p:cNvPr>
          <p:cNvSpPr txBox="1"/>
          <p:nvPr/>
        </p:nvSpPr>
        <p:spPr>
          <a:xfrm rot="16200000">
            <a:off x="-1648377" y="3984759"/>
            <a:ext cx="3899226" cy="442674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Extract features from the load request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94415-7629-78CC-5960-2A0A4CF94747}"/>
              </a:ext>
            </a:extLst>
          </p:cNvPr>
          <p:cNvCxnSpPr/>
          <p:nvPr/>
        </p:nvCxnSpPr>
        <p:spPr>
          <a:xfrm>
            <a:off x="522573" y="27407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3C3EE3-03DE-CBE9-9654-9F9FC2E81BCD}"/>
              </a:ext>
            </a:extLst>
          </p:cNvPr>
          <p:cNvCxnSpPr/>
          <p:nvPr/>
        </p:nvCxnSpPr>
        <p:spPr>
          <a:xfrm>
            <a:off x="522573" y="4032192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C78369-A71C-1BA2-9074-B84C08A17088}"/>
              </a:ext>
            </a:extLst>
          </p:cNvPr>
          <p:cNvCxnSpPr/>
          <p:nvPr/>
        </p:nvCxnSpPr>
        <p:spPr>
          <a:xfrm>
            <a:off x="522573" y="56363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25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Training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increment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decrement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of feature weights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/>
        </p:blipFill>
        <p:spPr>
          <a:xfrm>
            <a:off x="730112" y="2130458"/>
            <a:ext cx="7772400" cy="4143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59763-9C20-9C03-CB74-C6CF96F9A5C1}"/>
              </a:ext>
            </a:extLst>
          </p:cNvPr>
          <p:cNvSpPr/>
          <p:nvPr/>
        </p:nvSpPr>
        <p:spPr>
          <a:xfrm>
            <a:off x="7390259" y="1596036"/>
            <a:ext cx="1582058" cy="176878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6439" y="2820828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9596E-F591-5C06-5793-EEFC47BE452C}"/>
              </a:ext>
            </a:extLst>
          </p:cNvPr>
          <p:cNvSpPr/>
          <p:nvPr/>
        </p:nvSpPr>
        <p:spPr>
          <a:xfrm>
            <a:off x="655049" y="2072872"/>
            <a:ext cx="3974662" cy="422525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06C97-4813-B9FB-5781-F60F22A3316D}"/>
              </a:ext>
            </a:extLst>
          </p:cNvPr>
          <p:cNvSpPr/>
          <p:nvPr/>
        </p:nvSpPr>
        <p:spPr>
          <a:xfrm>
            <a:off x="6408434" y="3291028"/>
            <a:ext cx="923573" cy="137140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67C8BE-4D54-1A65-23D9-5A0B74B18366}"/>
              </a:ext>
            </a:extLst>
          </p:cNvPr>
          <p:cNvSpPr/>
          <p:nvPr/>
        </p:nvSpPr>
        <p:spPr>
          <a:xfrm>
            <a:off x="7332008" y="3949831"/>
            <a:ext cx="303703" cy="11829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D21A0-989D-EBD4-407B-C6F390D241D7}"/>
              </a:ext>
            </a:extLst>
          </p:cNvPr>
          <p:cNvSpPr/>
          <p:nvPr/>
        </p:nvSpPr>
        <p:spPr>
          <a:xfrm>
            <a:off x="4614166" y="2684491"/>
            <a:ext cx="873706" cy="303543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erge 33">
            <a:extLst>
              <a:ext uri="{FF2B5EF4-FFF2-40B4-BE49-F238E27FC236}">
                <a16:creationId xmlns:a16="http://schemas.microsoft.com/office/drawing/2014/main" id="{77D294F7-D1CA-F7CA-D95F-DE30449D763F}"/>
              </a:ext>
            </a:extLst>
          </p:cNvPr>
          <p:cNvSpPr/>
          <p:nvPr/>
        </p:nvSpPr>
        <p:spPr>
          <a:xfrm>
            <a:off x="3874416" y="3016712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erge 38">
            <a:extLst>
              <a:ext uri="{FF2B5EF4-FFF2-40B4-BE49-F238E27FC236}">
                <a16:creationId xmlns:a16="http://schemas.microsoft.com/office/drawing/2014/main" id="{AC2440CA-53C6-BBED-FDEF-035CFEDF8ACF}"/>
              </a:ext>
            </a:extLst>
          </p:cNvPr>
          <p:cNvSpPr/>
          <p:nvPr/>
        </p:nvSpPr>
        <p:spPr>
          <a:xfrm>
            <a:off x="3864210" y="4215713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erge 39">
            <a:extLst>
              <a:ext uri="{FF2B5EF4-FFF2-40B4-BE49-F238E27FC236}">
                <a16:creationId xmlns:a16="http://schemas.microsoft.com/office/drawing/2014/main" id="{0E4BDF5F-3291-049C-165C-376886938076}"/>
              </a:ext>
            </a:extLst>
          </p:cNvPr>
          <p:cNvSpPr/>
          <p:nvPr/>
        </p:nvSpPr>
        <p:spPr>
          <a:xfrm>
            <a:off x="3856585" y="5921828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7A1A3-FE10-B939-BCDD-785642D0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B0120-E8BB-AFF3-566F-1F1E850E9929}"/>
              </a:ext>
            </a:extLst>
          </p:cNvPr>
          <p:cNvSpPr/>
          <p:nvPr/>
        </p:nvSpPr>
        <p:spPr>
          <a:xfrm>
            <a:off x="7535631" y="1381032"/>
            <a:ext cx="99177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F723-298D-EC7C-DA2A-30851323135D}"/>
              </a:ext>
            </a:extLst>
          </p:cNvPr>
          <p:cNvSpPr/>
          <p:nvPr/>
        </p:nvSpPr>
        <p:spPr>
          <a:xfrm>
            <a:off x="8527409" y="1381033"/>
            <a:ext cx="49490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08B4B5-72D2-DDE7-D5CB-49906EFCC2CB}"/>
              </a:ext>
            </a:extLst>
          </p:cNvPr>
          <p:cNvSpPr/>
          <p:nvPr/>
        </p:nvSpPr>
        <p:spPr>
          <a:xfrm>
            <a:off x="7976741" y="907123"/>
            <a:ext cx="1045575" cy="47391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FC15AA-FC1C-2515-1258-D91CDCAE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1998" y="1017735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C22AE-9908-8807-E3DC-E003C7532B6A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Predict that the load would go off-chip</a:t>
            </a:r>
          </a:p>
        </p:txBody>
      </p:sp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9037C356-90D0-D074-01E0-05E45201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B608C2-4A0D-3C16-0EA2-FF8512555EEB}"/>
              </a:ext>
            </a:extLst>
          </p:cNvPr>
          <p:cNvSpPr/>
          <p:nvPr/>
        </p:nvSpPr>
        <p:spPr>
          <a:xfrm>
            <a:off x="8031520" y="3312087"/>
            <a:ext cx="399638" cy="3996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241A6D-D19A-7881-F613-600836D0FB28}"/>
              </a:ext>
            </a:extLst>
          </p:cNvPr>
          <p:cNvSpPr/>
          <p:nvPr/>
        </p:nvSpPr>
        <p:spPr>
          <a:xfrm>
            <a:off x="7749232" y="3690563"/>
            <a:ext cx="1088456" cy="79152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C5337E88-71DF-EBF1-78D4-06A2D5D1E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1840" y="3687191"/>
            <a:ext cx="619883" cy="61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A2A75-D190-9FF9-9D66-B59B2C88A8DA}"/>
              </a:ext>
            </a:extLst>
          </p:cNvPr>
          <p:cNvSpPr txBox="1"/>
          <p:nvPr/>
        </p:nvSpPr>
        <p:spPr>
          <a:xfrm>
            <a:off x="6926613" y="4824021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Shouldn’t be activated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B55DCA-4D63-F535-6DA1-844C7936B932}"/>
              </a:ext>
            </a:extLst>
          </p:cNvPr>
          <p:cNvSpPr/>
          <p:nvPr/>
        </p:nvSpPr>
        <p:spPr>
          <a:xfrm>
            <a:off x="6793518" y="4672484"/>
            <a:ext cx="159941" cy="321547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9BC32-AAB8-8BD0-2DBF-E7A3DA62B29A}"/>
              </a:ext>
            </a:extLst>
          </p:cNvPr>
          <p:cNvSpPr txBox="1"/>
          <p:nvPr/>
        </p:nvSpPr>
        <p:spPr>
          <a:xfrm>
            <a:off x="6006320" y="5335967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Cumulative weight &lt; 𝜏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act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363340-7785-6AE4-C0A4-FC2B773A9222}"/>
              </a:ext>
            </a:extLst>
          </p:cNvPr>
          <p:cNvSpPr/>
          <p:nvPr/>
        </p:nvSpPr>
        <p:spPr>
          <a:xfrm>
            <a:off x="5671145" y="4837676"/>
            <a:ext cx="397308" cy="668821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DD89C7-630B-F14E-D16A-7CF98A2D0C04}"/>
              </a:ext>
            </a:extLst>
          </p:cNvPr>
          <p:cNvSpPr/>
          <p:nvPr/>
        </p:nvSpPr>
        <p:spPr>
          <a:xfrm>
            <a:off x="5455116" y="3318874"/>
            <a:ext cx="950646" cy="149462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69FBD1-89A3-8FE5-E25A-78AE733B0446}"/>
              </a:ext>
            </a:extLst>
          </p:cNvPr>
          <p:cNvSpPr/>
          <p:nvPr/>
        </p:nvSpPr>
        <p:spPr>
          <a:xfrm>
            <a:off x="4444722" y="2715943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DB8183-879A-7279-571D-AD8D75BE4F68}"/>
              </a:ext>
            </a:extLst>
          </p:cNvPr>
          <p:cNvSpPr/>
          <p:nvPr/>
        </p:nvSpPr>
        <p:spPr>
          <a:xfrm>
            <a:off x="4457488" y="3928106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CDA6A9-352F-3503-6D03-9390B33A36CB}"/>
              </a:ext>
            </a:extLst>
          </p:cNvPr>
          <p:cNvSpPr/>
          <p:nvPr/>
        </p:nvSpPr>
        <p:spPr>
          <a:xfrm>
            <a:off x="4457488" y="5604979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078741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34" grpId="0" animBg="1"/>
      <p:bldP spid="39" grpId="0" animBg="1"/>
      <p:bldP spid="40" grpId="0" animBg="1"/>
      <p:bldP spid="2" grpId="0"/>
      <p:bldP spid="14" grpId="0" animBg="1"/>
      <p:bldP spid="16" grpId="0"/>
      <p:bldP spid="18" grpId="0" animBg="1"/>
      <p:bldP spid="19" grpId="0" animBg="1"/>
      <p:bldP spid="25" grpId="0" animBg="1"/>
      <p:bldP spid="30" grpId="0" animBg="1"/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BADF-1ABD-C979-844D-CDA421BF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Used in Hermes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91AA-C719-D66C-6BB5-A22CED09A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08184-0490-9F26-3054-28F05488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936172"/>
            <a:ext cx="6619850" cy="3699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3EA9B-2B16-7399-FCF4-3147A094D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910" y="4809735"/>
            <a:ext cx="5546117" cy="19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275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EF33-9443-17D1-3452-E7CE139D8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5FF9-6BE6-830D-69A9-8C1F1FF0F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6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805F0-F6FC-E677-C726-338AE03D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D64F5-38DF-EE13-F0F5-56030855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ChampSim</a:t>
            </a:r>
            <a:r>
              <a:rPr lang="en-US" sz="2400" dirty="0">
                <a:latin typeface="Corbel" panose="020B0503020204020204" pitchFamily="34" charset="0"/>
              </a:rPr>
              <a:t> trace driven simulator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110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single-core</a:t>
            </a:r>
            <a:r>
              <a:rPr lang="en-US" sz="2400" dirty="0">
                <a:latin typeface="Corbel" panose="020B0503020204020204" pitchFamily="34" charset="0"/>
              </a:rPr>
              <a:t> memory-intensive traces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SPEC CPU 2006 and 2017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PARSEC 2.1</a:t>
            </a:r>
          </a:p>
          <a:p>
            <a:pPr lvl="1"/>
            <a:r>
              <a:rPr lang="en-US" sz="2000" dirty="0" err="1">
                <a:latin typeface="Corbel" panose="020B0503020204020204" pitchFamily="34" charset="0"/>
              </a:rPr>
              <a:t>Ligra</a:t>
            </a:r>
            <a:endParaRPr lang="en-US" sz="2000" dirty="0">
              <a:latin typeface="Corbel" panose="020B0503020204020204" pitchFamily="34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Real-world applications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220 eight-core</a:t>
            </a:r>
            <a:r>
              <a:rPr lang="en-US" sz="2400" dirty="0">
                <a:latin typeface="Corbel" panose="020B0503020204020204" pitchFamily="34" charset="0"/>
              </a:rPr>
              <a:t> memory-intensive trace mixes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527F25-0A1E-FBA2-CA7B-5BD53F6EB9E0}"/>
              </a:ext>
            </a:extLst>
          </p:cNvPr>
          <p:cNvSpPr/>
          <p:nvPr/>
        </p:nvSpPr>
        <p:spPr>
          <a:xfrm>
            <a:off x="5089806" y="3876871"/>
            <a:ext cx="2788761" cy="377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Predictors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3E331-DC58-7D24-EB7D-E62F43024559}"/>
              </a:ext>
            </a:extLst>
          </p:cNvPr>
          <p:cNvSpPr/>
          <p:nvPr/>
        </p:nvSpPr>
        <p:spPr>
          <a:xfrm>
            <a:off x="250623" y="3876871"/>
            <a:ext cx="3246254" cy="377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 Prefetchers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070E6-2941-E49E-C948-CD4B1E6ADB25}"/>
              </a:ext>
            </a:extLst>
          </p:cNvPr>
          <p:cNvSpPr txBox="1"/>
          <p:nvPr/>
        </p:nvSpPr>
        <p:spPr>
          <a:xfrm>
            <a:off x="4991101" y="4435936"/>
            <a:ext cx="40725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History-based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HMP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Yoaz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ISCA’99]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Tracking-based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Address Tag-Tracking based Predictor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400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Off-chip Predictor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0457A-B7C5-427D-387D-ED68A374B940}"/>
              </a:ext>
            </a:extLst>
          </p:cNvPr>
          <p:cNvSpPr txBox="1"/>
          <p:nvPr/>
        </p:nvSpPr>
        <p:spPr>
          <a:xfrm>
            <a:off x="169011" y="4435936"/>
            <a:ext cx="4920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MICRO’21]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Bingo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Bakshalipour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HPCA’19]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MLOP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Shakerinava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3rd Prefetching Championship’19]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SPP + Perceptron filter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[Bhatia+, ISCA’20]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SMS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[Somogyi+, ISCA’06]</a:t>
            </a:r>
          </a:p>
        </p:txBody>
      </p:sp>
    </p:spTree>
    <p:extLst>
      <p:ext uri="{BB962C8B-B14F-4D97-AF65-F5344CB8AC3E}">
        <p14:creationId xmlns:p14="http://schemas.microsoft.com/office/powerpoint/2010/main" val="11002892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1E9B8-8A57-9020-8201-3BA925E5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Improvement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519CD8-739D-1CD4-54EA-949C992CB6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16369"/>
          <a:ext cx="8894763" cy="4608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807F29-D700-3174-CCFD-91EEFEDCE694}"/>
              </a:ext>
            </a:extLst>
          </p:cNvPr>
          <p:cNvSpPr/>
          <p:nvPr/>
        </p:nvSpPr>
        <p:spPr>
          <a:xfrm>
            <a:off x="3703899" y="916369"/>
            <a:ext cx="2095017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F041B2-1239-1A79-8744-685D559BBD04}"/>
              </a:ext>
            </a:extLst>
          </p:cNvPr>
          <p:cNvSpPr/>
          <p:nvPr/>
        </p:nvSpPr>
        <p:spPr>
          <a:xfrm>
            <a:off x="6101788" y="916369"/>
            <a:ext cx="2637098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32B1-34BD-6B1C-85B2-CD6870EED713}"/>
              </a:ext>
            </a:extLst>
          </p:cNvPr>
          <p:cNvSpPr/>
          <p:nvPr/>
        </p:nvSpPr>
        <p:spPr>
          <a:xfrm>
            <a:off x="1078375" y="916369"/>
            <a:ext cx="2475053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AA819-AB21-34F1-C11A-D15E23B8FD7E}"/>
              </a:ext>
            </a:extLst>
          </p:cNvPr>
          <p:cNvSpPr txBox="1"/>
          <p:nvPr/>
        </p:nvSpPr>
        <p:spPr>
          <a:xfrm>
            <a:off x="7083706" y="3085254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5ADF3-D222-DFFF-92C4-8688B8684387}"/>
              </a:ext>
            </a:extLst>
          </p:cNvPr>
          <p:cNvCxnSpPr>
            <a:cxnSpLocks/>
          </p:cNvCxnSpPr>
          <p:nvPr/>
        </p:nvCxnSpPr>
        <p:spPr>
          <a:xfrm>
            <a:off x="7674015" y="3546919"/>
            <a:ext cx="219919" cy="2495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86D68A-C808-ADFC-5AD6-1AB9E77E7F84}"/>
              </a:ext>
            </a:extLst>
          </p:cNvPr>
          <p:cNvSpPr txBox="1"/>
          <p:nvPr/>
        </p:nvSpPr>
        <p:spPr>
          <a:xfrm>
            <a:off x="7083705" y="230378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20.3%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8FABD-F212-2B21-D075-51D8DBA697DC}"/>
              </a:ext>
            </a:extLst>
          </p:cNvPr>
          <p:cNvCxnSpPr>
            <a:cxnSpLocks/>
          </p:cNvCxnSpPr>
          <p:nvPr/>
        </p:nvCxnSpPr>
        <p:spPr>
          <a:xfrm>
            <a:off x="7674015" y="2765446"/>
            <a:ext cx="433066" cy="1847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4EEF8-5EA8-682E-73E5-1B6C9BE7E3A3}"/>
              </a:ext>
            </a:extLst>
          </p:cNvPr>
          <p:cNvCxnSpPr>
            <a:cxnSpLocks/>
          </p:cNvCxnSpPr>
          <p:nvPr/>
        </p:nvCxnSpPr>
        <p:spPr>
          <a:xfrm>
            <a:off x="8146608" y="2430684"/>
            <a:ext cx="0" cy="5425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12988-7D3B-329D-8A3A-EE7D3EA08541}"/>
              </a:ext>
            </a:extLst>
          </p:cNvPr>
          <p:cNvSpPr txBox="1"/>
          <p:nvPr/>
        </p:nvSpPr>
        <p:spPr>
          <a:xfrm>
            <a:off x="7628424" y="19690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83F84A-0201-82B8-D1A5-5DE68EAAD2B5}"/>
              </a:ext>
            </a:extLst>
          </p:cNvPr>
          <p:cNvSpPr/>
          <p:nvPr/>
        </p:nvSpPr>
        <p:spPr>
          <a:xfrm>
            <a:off x="8146608" y="1969019"/>
            <a:ext cx="701952" cy="7964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24C5E-6FE2-E8ED-5176-D6D4C0CC0E8D}"/>
              </a:ext>
            </a:extLst>
          </p:cNvPr>
          <p:cNvSpPr/>
          <p:nvPr/>
        </p:nvSpPr>
        <p:spPr>
          <a:xfrm>
            <a:off x="281893" y="908701"/>
            <a:ext cx="8717724" cy="566429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42CA10-2665-B555-07FA-A9E34A5C1B39}"/>
              </a:ext>
            </a:extLst>
          </p:cNvPr>
          <p:cNvSpPr/>
          <p:nvPr/>
        </p:nvSpPr>
        <p:spPr>
          <a:xfrm>
            <a:off x="66078" y="5159367"/>
            <a:ext cx="9011843" cy="149118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provides nearly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benefits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only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1/5th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storage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F82E8A-6E47-9176-35EF-DCE24F646D0D}"/>
              </a:ext>
            </a:extLst>
          </p:cNvPr>
          <p:cNvSpPr/>
          <p:nvPr/>
        </p:nvSpPr>
        <p:spPr>
          <a:xfrm>
            <a:off x="281893" y="5413772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on top of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outperforms Pythia alone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every workload category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0C49D9-9917-0F6B-1F27-CEA47A8B8DC2}"/>
              </a:ext>
            </a:extLst>
          </p:cNvPr>
          <p:cNvSpPr/>
          <p:nvPr/>
        </p:nvSpPr>
        <p:spPr>
          <a:xfrm>
            <a:off x="281893" y="5413750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provides nearly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benefit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Hermes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that has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off-chip load predictor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 animBg="1"/>
      <p:bldP spid="8" grpId="0" animBg="1"/>
      <p:bldP spid="13" grpId="0"/>
      <p:bldP spid="17" grpId="0"/>
      <p:bldP spid="24" grpId="0"/>
      <p:bldP spid="24" grpId="1"/>
      <p:bldP spid="5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0" grpId="0" animBg="1"/>
      <p:bldP spid="10" grpId="1" animBg="1"/>
      <p:bldP spid="2" grpId="0" animBg="1"/>
      <p:bldP spid="2" grpId="1" animBg="1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DB431-DEFB-ECED-6A60-BC37D2F9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Increase in Main Memory Requests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16EFD0-29D2-F72E-4F56-449B9E0CFF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1293835"/>
          <a:ext cx="8894763" cy="446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B1B108E-7918-CB58-3227-E6877C5CC79A}"/>
              </a:ext>
            </a:extLst>
          </p:cNvPr>
          <p:cNvSpPr txBox="1"/>
          <p:nvPr/>
        </p:nvSpPr>
        <p:spPr>
          <a:xfrm>
            <a:off x="7441132" y="458142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B31D7-D12A-E9C4-C469-372EF6153E4E}"/>
              </a:ext>
            </a:extLst>
          </p:cNvPr>
          <p:cNvSpPr txBox="1"/>
          <p:nvPr/>
        </p:nvSpPr>
        <p:spPr>
          <a:xfrm>
            <a:off x="7410095" y="286888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38.5%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A47BE-1603-23BC-A837-4598DBFE9E91}"/>
              </a:ext>
            </a:extLst>
          </p:cNvPr>
          <p:cNvSpPr txBox="1"/>
          <p:nvPr/>
        </p:nvSpPr>
        <p:spPr>
          <a:xfrm>
            <a:off x="8024448" y="238995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5.9%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CE4C3-E81A-F71F-B038-74A83D30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06" y="72009"/>
            <a:ext cx="2320207" cy="1203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913861-507C-2C00-7AD6-B7C0CFD4A497}"/>
              </a:ext>
            </a:extLst>
          </p:cNvPr>
          <p:cNvSpPr txBox="1"/>
          <p:nvPr/>
        </p:nvSpPr>
        <p:spPr>
          <a:xfrm>
            <a:off x="7616665" y="29157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29C5DE-D266-0187-CAF2-843CEAD37615}"/>
              </a:ext>
            </a:extLst>
          </p:cNvPr>
          <p:cNvSpPr txBox="1"/>
          <p:nvPr/>
        </p:nvSpPr>
        <p:spPr>
          <a:xfrm>
            <a:off x="7970278" y="9500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C5C-C6C3-35C7-8FBC-AD015EFF46C2}"/>
              </a:ext>
            </a:extLst>
          </p:cNvPr>
          <p:cNvSpPr txBox="1"/>
          <p:nvPr/>
        </p:nvSpPr>
        <p:spPr>
          <a:xfrm>
            <a:off x="8602459" y="950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00EEF8-06E1-0730-B5E0-3E29DBE7D089}"/>
              </a:ext>
            </a:extLst>
          </p:cNvPr>
          <p:cNvCxnSpPr>
            <a:cxnSpLocks/>
          </p:cNvCxnSpPr>
          <p:nvPr/>
        </p:nvCxnSpPr>
        <p:spPr>
          <a:xfrm>
            <a:off x="8071878" y="586029"/>
            <a:ext cx="663842" cy="268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83F437-18EB-77CC-6355-493E739CFC32}"/>
              </a:ext>
            </a:extLst>
          </p:cNvPr>
          <p:cNvCxnSpPr>
            <a:cxnSpLocks/>
          </p:cNvCxnSpPr>
          <p:nvPr/>
        </p:nvCxnSpPr>
        <p:spPr>
          <a:xfrm>
            <a:off x="8383563" y="414544"/>
            <a:ext cx="436397" cy="305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4836E77F-7630-FCE6-19F1-C72D1352638E}"/>
              </a:ext>
            </a:extLst>
          </p:cNvPr>
          <p:cNvSpPr/>
          <p:nvPr/>
        </p:nvSpPr>
        <p:spPr>
          <a:xfrm>
            <a:off x="8735720" y="477038"/>
            <a:ext cx="84240" cy="10899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D5E910-FBE0-1C51-43DF-3C9CF2A06BE7}"/>
              </a:ext>
            </a:extLst>
          </p:cNvPr>
          <p:cNvSpPr/>
          <p:nvPr/>
        </p:nvSpPr>
        <p:spPr>
          <a:xfrm>
            <a:off x="6743857" y="13889"/>
            <a:ext cx="2400535" cy="13522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2007440-02AD-0A7A-E53A-CE2903C785B2}"/>
              </a:ext>
            </a:extLst>
          </p:cNvPr>
          <p:cNvSpPr/>
          <p:nvPr/>
        </p:nvSpPr>
        <p:spPr>
          <a:xfrm rot="16200000">
            <a:off x="8117304" y="2992317"/>
            <a:ext cx="794038" cy="441822"/>
          </a:xfrm>
          <a:prstGeom prst="arc">
            <a:avLst>
              <a:gd name="adj1" fmla="val 16200000"/>
              <a:gd name="adj2" fmla="val 102549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2715DA-CBF5-9185-6276-D52FD8548A6B}"/>
              </a:ext>
            </a:extLst>
          </p:cNvPr>
          <p:cNvSpPr/>
          <p:nvPr/>
        </p:nvSpPr>
        <p:spPr>
          <a:xfrm>
            <a:off x="266764" y="1188285"/>
            <a:ext cx="8752617" cy="47636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FE1DFB-2039-6F2E-6735-004FD3DF1B91}"/>
              </a:ext>
            </a:extLst>
          </p:cNvPr>
          <p:cNvSpPr/>
          <p:nvPr/>
        </p:nvSpPr>
        <p:spPr>
          <a:xfrm>
            <a:off x="673623" y="941147"/>
            <a:ext cx="7954236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1%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benefit,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in main memory requests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3281B9-AF4C-DA79-8DD3-D34DC153E20B}"/>
              </a:ext>
            </a:extLst>
          </p:cNvPr>
          <p:cNvSpPr/>
          <p:nvPr/>
        </p:nvSpPr>
        <p:spPr>
          <a:xfrm>
            <a:off x="1840549" y="2232203"/>
            <a:ext cx="4084689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2453EA-DF17-8EB4-010D-2050C045F76D}"/>
              </a:ext>
            </a:extLst>
          </p:cNvPr>
          <p:cNvSpPr/>
          <p:nvPr/>
        </p:nvSpPr>
        <p:spPr>
          <a:xfrm>
            <a:off x="1840549" y="2942031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on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top of Pythia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2C6E5E-3421-EF7D-66C8-FB1E58E93AB2}"/>
              </a:ext>
            </a:extLst>
          </p:cNvPr>
          <p:cNvSpPr/>
          <p:nvPr/>
        </p:nvSpPr>
        <p:spPr>
          <a:xfrm>
            <a:off x="1840549" y="3651860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0A6E601-0EAF-3BC4-A60C-15E77EFA5015}"/>
              </a:ext>
            </a:extLst>
          </p:cNvPr>
          <p:cNvSpPr/>
          <p:nvPr/>
        </p:nvSpPr>
        <p:spPr>
          <a:xfrm>
            <a:off x="6034966" y="2232203"/>
            <a:ext cx="1216552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CDD49F1-620D-416C-ABEE-500B2D97CEC4}"/>
              </a:ext>
            </a:extLst>
          </p:cNvPr>
          <p:cNvSpPr/>
          <p:nvPr/>
        </p:nvSpPr>
        <p:spPr>
          <a:xfrm>
            <a:off x="6034967" y="2942031"/>
            <a:ext cx="1216552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1%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D5CA682-A5ED-DDB1-3808-01D0C17240B4}"/>
              </a:ext>
            </a:extLst>
          </p:cNvPr>
          <p:cNvSpPr/>
          <p:nvPr/>
        </p:nvSpPr>
        <p:spPr>
          <a:xfrm>
            <a:off x="6034966" y="3651860"/>
            <a:ext cx="1222256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0.5%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B880BF0-72DA-130F-C5D7-6EC9DFB8BE2A}"/>
              </a:ext>
            </a:extLst>
          </p:cNvPr>
          <p:cNvSpPr/>
          <p:nvPr/>
        </p:nvSpPr>
        <p:spPr>
          <a:xfrm>
            <a:off x="-164803" y="4918025"/>
            <a:ext cx="9473604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is more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bandwidth-efficient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even an efficient prefetcher like Pythia</a:t>
            </a:r>
          </a:p>
        </p:txBody>
      </p:sp>
    </p:spTree>
    <p:extLst>
      <p:ext uri="{BB962C8B-B14F-4D97-AF65-F5344CB8AC3E}">
        <p14:creationId xmlns:p14="http://schemas.microsoft.com/office/powerpoint/2010/main" val="23988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1D656-17F3-B5E3-7274-40496EE0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Performance with Varying Memory Bandwidth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AB14AD-16C5-A3D3-DD72-EB63264E7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8218" y="936626"/>
          <a:ext cx="8418137" cy="563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0941E-63B3-85C6-A98F-3AA17E726840}"/>
              </a:ext>
            </a:extLst>
          </p:cNvPr>
          <p:cNvCxnSpPr>
            <a:cxnSpLocks/>
          </p:cNvCxnSpPr>
          <p:nvPr/>
        </p:nvCxnSpPr>
        <p:spPr>
          <a:xfrm>
            <a:off x="2139885" y="4440024"/>
            <a:ext cx="6183983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58E3A7-F84F-14A1-724C-9DA7C07B14E0}"/>
              </a:ext>
            </a:extLst>
          </p:cNvPr>
          <p:cNvSpPr/>
          <p:nvPr/>
        </p:nvSpPr>
        <p:spPr>
          <a:xfrm>
            <a:off x="3949342" y="2422691"/>
            <a:ext cx="510023" cy="1451726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835E-C17B-3DFF-E890-CEC038BB925A}"/>
              </a:ext>
            </a:extLst>
          </p:cNvPr>
          <p:cNvSpPr/>
          <p:nvPr/>
        </p:nvSpPr>
        <p:spPr>
          <a:xfrm>
            <a:off x="2904954" y="3429000"/>
            <a:ext cx="510023" cy="1262152"/>
          </a:xfrm>
          <a:prstGeom prst="rect">
            <a:avLst/>
          </a:prstGeom>
          <a:solidFill>
            <a:schemeClr val="accent1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47734-F300-96F7-14F8-B7377003DEC7}"/>
              </a:ext>
            </a:extLst>
          </p:cNvPr>
          <p:cNvSpPr/>
          <p:nvPr/>
        </p:nvSpPr>
        <p:spPr>
          <a:xfrm>
            <a:off x="1884873" y="4223208"/>
            <a:ext cx="510023" cy="1455454"/>
          </a:xfrm>
          <a:prstGeom prst="rect">
            <a:avLst/>
          </a:prstGeom>
          <a:solidFill>
            <a:schemeClr val="tx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E7A3A-672A-F4C9-DB4B-96DA8A9598DD}"/>
              </a:ext>
            </a:extLst>
          </p:cNvPr>
          <p:cNvSpPr txBox="1"/>
          <p:nvPr/>
        </p:nvSpPr>
        <p:spPr>
          <a:xfrm>
            <a:off x="2394896" y="5133424"/>
            <a:ext cx="487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3990x (Zen 2, 64C/4ch, 2020)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C8767-4E8B-A93C-71D7-7A9A48990095}"/>
              </a:ext>
            </a:extLst>
          </p:cNvPr>
          <p:cNvSpPr txBox="1"/>
          <p:nvPr/>
        </p:nvSpPr>
        <p:spPr>
          <a:xfrm>
            <a:off x="3414976" y="4525322"/>
            <a:ext cx="465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~AMD EPYC Rome 7702P (Zen 2, 64C/8ch,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49947-5926-7D99-3199-154651B56520}"/>
              </a:ext>
            </a:extLst>
          </p:cNvPr>
          <p:cNvSpPr txBox="1"/>
          <p:nvPr/>
        </p:nvSpPr>
        <p:spPr>
          <a:xfrm>
            <a:off x="4166485" y="3807897"/>
            <a:ext cx="301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~Intel Xeon 6258R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(Cascade Lake, 28C/6ch,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73908-7C9C-CAD8-8305-AE60B5EA57B0}"/>
              </a:ext>
            </a:extLst>
          </p:cNvPr>
          <p:cNvSpPr/>
          <p:nvPr/>
        </p:nvSpPr>
        <p:spPr>
          <a:xfrm>
            <a:off x="6001858" y="1375255"/>
            <a:ext cx="510023" cy="2109695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9F722-5F73-31E2-2CF1-B3CDE310352A}"/>
              </a:ext>
            </a:extLst>
          </p:cNvPr>
          <p:cNvSpPr txBox="1"/>
          <p:nvPr/>
        </p:nvSpPr>
        <p:spPr>
          <a:xfrm>
            <a:off x="7112026" y="2329356"/>
            <a:ext cx="1196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4C215-75A2-0C02-842C-A1EF40B3F1A2}"/>
              </a:ext>
            </a:extLst>
          </p:cNvPr>
          <p:cNvSpPr txBox="1"/>
          <p:nvPr/>
        </p:nvSpPr>
        <p:spPr>
          <a:xfrm>
            <a:off x="6921269" y="3308495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0F574-89B3-2008-1E32-A5CA5E85BE70}"/>
              </a:ext>
            </a:extLst>
          </p:cNvPr>
          <p:cNvSpPr txBox="1"/>
          <p:nvPr/>
        </p:nvSpPr>
        <p:spPr>
          <a:xfrm>
            <a:off x="5764581" y="1004709"/>
            <a:ext cx="2587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Pythia+Hermes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D0C180-FDC5-A3EA-11AD-F5ECECF289C2}"/>
              </a:ext>
            </a:extLst>
          </p:cNvPr>
          <p:cNvSpPr/>
          <p:nvPr/>
        </p:nvSpPr>
        <p:spPr>
          <a:xfrm>
            <a:off x="208424" y="944402"/>
            <a:ext cx="8717724" cy="542422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EB8F2B-F2FF-75C4-5775-FE43EF9A726C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bandwidth-constrained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configurations,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 outperforms 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CAC15A-CE19-690E-B4C7-F13D8F39FA04}"/>
              </a:ext>
            </a:extLst>
          </p:cNvPr>
          <p:cNvSpPr/>
          <p:nvPr/>
        </p:nvSpPr>
        <p:spPr>
          <a:xfrm>
            <a:off x="2139884" y="1171966"/>
            <a:ext cx="1522201" cy="4354192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AEB24D-1263-E6A5-890A-9B681A916B4B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Hermes+Pythia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outperforms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across all bandwidth configurations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677DB-AF67-9A72-9864-6F7F4B8066C5}"/>
              </a:ext>
            </a:extLst>
          </p:cNvPr>
          <p:cNvSpPr txBox="1"/>
          <p:nvPr/>
        </p:nvSpPr>
        <p:spPr>
          <a:xfrm>
            <a:off x="5722791" y="3460588"/>
            <a:ext cx="104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25101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9" grpId="0" animBg="1"/>
      <p:bldP spid="29" grpId="0" animBg="1"/>
      <p:bldP spid="29" grpId="1" animBg="1"/>
      <p:bldP spid="29" grpId="2" animBg="1"/>
      <p:bldP spid="31" grpId="0" animBg="1"/>
      <p:bldP spid="31" grpId="1" animBg="1"/>
      <p:bldP spid="32" grpId="0" animBg="1"/>
      <p:bldP spid="3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37C19CB9-440A-DD9B-49E9-299028B041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5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1EBCF0-5215-DEE7-F4BB-C766B23B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Performance with Varying Baseline Prefetcher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EADB0-9458-1C78-6606-21C18CB77477}"/>
              </a:ext>
            </a:extLst>
          </p:cNvPr>
          <p:cNvCxnSpPr/>
          <p:nvPr/>
        </p:nvCxnSpPr>
        <p:spPr>
          <a:xfrm>
            <a:off x="2318994" y="2064470"/>
            <a:ext cx="0" cy="7070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5E9745-B9F6-64C4-82BE-C212D551E67F}"/>
              </a:ext>
            </a:extLst>
          </p:cNvPr>
          <p:cNvSpPr txBox="1"/>
          <p:nvPr/>
        </p:nvSpPr>
        <p:spPr>
          <a:xfrm>
            <a:off x="1918082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7CEE88-705A-313A-7532-426F3C9BC058}"/>
              </a:ext>
            </a:extLst>
          </p:cNvPr>
          <p:cNvCxnSpPr>
            <a:cxnSpLocks/>
          </p:cNvCxnSpPr>
          <p:nvPr/>
        </p:nvCxnSpPr>
        <p:spPr>
          <a:xfrm>
            <a:off x="3706305" y="2064470"/>
            <a:ext cx="0" cy="82641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38C05C-A3DB-1B25-A8B2-4349B5F691D6}"/>
              </a:ext>
            </a:extLst>
          </p:cNvPr>
          <p:cNvSpPr txBox="1"/>
          <p:nvPr/>
        </p:nvSpPr>
        <p:spPr>
          <a:xfrm>
            <a:off x="3305393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59BCC-BA98-1D91-27DD-F4D7C01C790C}"/>
              </a:ext>
            </a:extLst>
          </p:cNvPr>
          <p:cNvCxnSpPr>
            <a:cxnSpLocks/>
          </p:cNvCxnSpPr>
          <p:nvPr/>
        </p:nvCxnSpPr>
        <p:spPr>
          <a:xfrm>
            <a:off x="5138507" y="2890886"/>
            <a:ext cx="0" cy="6425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152A64-6BFE-11DD-66FA-CD99A534FF22}"/>
              </a:ext>
            </a:extLst>
          </p:cNvPr>
          <p:cNvSpPr txBox="1"/>
          <p:nvPr/>
        </p:nvSpPr>
        <p:spPr>
          <a:xfrm>
            <a:off x="4850717" y="246184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BEE4B-26FC-5A26-054B-52558D5DFD6C}"/>
              </a:ext>
            </a:extLst>
          </p:cNvPr>
          <p:cNvCxnSpPr>
            <a:cxnSpLocks/>
          </p:cNvCxnSpPr>
          <p:nvPr/>
        </p:nvCxnSpPr>
        <p:spPr>
          <a:xfrm>
            <a:off x="6535245" y="2692678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A68183-B032-1C62-1270-F559826CA833}"/>
              </a:ext>
            </a:extLst>
          </p:cNvPr>
          <p:cNvSpPr txBox="1"/>
          <p:nvPr/>
        </p:nvSpPr>
        <p:spPr>
          <a:xfrm>
            <a:off x="6182214" y="227959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7.6%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94420F-B26A-981F-7731-94C506771B51}"/>
              </a:ext>
            </a:extLst>
          </p:cNvPr>
          <p:cNvCxnSpPr>
            <a:cxnSpLocks/>
          </p:cNvCxnSpPr>
          <p:nvPr/>
        </p:nvCxnSpPr>
        <p:spPr>
          <a:xfrm>
            <a:off x="7949341" y="3693622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716F7-E347-6116-8879-B8C6E8ADD5BB}"/>
              </a:ext>
            </a:extLst>
          </p:cNvPr>
          <p:cNvSpPr txBox="1"/>
          <p:nvPr/>
        </p:nvSpPr>
        <p:spPr>
          <a:xfrm>
            <a:off x="7596310" y="326168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7.7%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4FCCD-1D63-9B33-5A23-C555062113D0}"/>
              </a:ext>
            </a:extLst>
          </p:cNvPr>
          <p:cNvSpPr/>
          <p:nvPr/>
        </p:nvSpPr>
        <p:spPr>
          <a:xfrm>
            <a:off x="168275" y="936625"/>
            <a:ext cx="8938421" cy="54197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CF87B4E-4647-E3B7-1D3F-6C2DADDC3273}"/>
              </a:ext>
            </a:extLst>
          </p:cNvPr>
          <p:cNvSpPr/>
          <p:nvPr/>
        </p:nvSpPr>
        <p:spPr>
          <a:xfrm>
            <a:off x="517222" y="2961042"/>
            <a:ext cx="8196868" cy="114476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consistently improves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 top of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wide range of baseline prefetchers</a:t>
            </a:r>
          </a:p>
        </p:txBody>
      </p:sp>
    </p:spTree>
    <p:extLst>
      <p:ext uri="{BB962C8B-B14F-4D97-AF65-F5344CB8AC3E}">
        <p14:creationId xmlns:p14="http://schemas.microsoft.com/office/powerpoint/2010/main" val="27179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2503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C16F4E-6709-2FE5-773E-10F73E43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Overhead of Hermes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028D63-64CA-9DE7-07E9-FC9A892E648C}"/>
              </a:ext>
            </a:extLst>
          </p:cNvPr>
          <p:cNvSpPr/>
          <p:nvPr/>
        </p:nvSpPr>
        <p:spPr>
          <a:xfrm>
            <a:off x="2168166" y="2064091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KB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1AFFAA-7845-A3B1-5718-7013AE276E15}"/>
              </a:ext>
            </a:extLst>
          </p:cNvPr>
          <p:cNvSpPr/>
          <p:nvPr/>
        </p:nvSpPr>
        <p:spPr>
          <a:xfrm>
            <a:off x="2168166" y="3985573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1.5%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power overhead*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6CFE2-750C-B64C-ACC9-3D391C3C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777547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08C57-B893-7A0E-41AE-317684D2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3687240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19932-23E7-ABFE-4E8A-8A4813722EDE}"/>
              </a:ext>
            </a:extLst>
          </p:cNvPr>
          <p:cNvSpPr txBox="1"/>
          <p:nvPr/>
        </p:nvSpPr>
        <p:spPr>
          <a:xfrm>
            <a:off x="1034530" y="5506945"/>
            <a:ext cx="716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*On top of an Intel Alder Lake-like performance-core 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[2]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9245-09F9-D5B0-F64B-49066E33188A}"/>
              </a:ext>
            </a:extLst>
          </p:cNvPr>
          <p:cNvSpPr txBox="1"/>
          <p:nvPr/>
        </p:nvSpPr>
        <p:spPr>
          <a:xfrm>
            <a:off x="1259198" y="6468733"/>
            <a:ext cx="6625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[2]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www.anandtech.com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/show/16881/a-deep-dive-into-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-alder-lake-microarchitectures/3</a:t>
            </a:r>
          </a:p>
        </p:txBody>
      </p:sp>
    </p:spTree>
    <p:extLst>
      <p:ext uri="{BB962C8B-B14F-4D97-AF65-F5344CB8AC3E}">
        <p14:creationId xmlns:p14="http://schemas.microsoft.com/office/powerpoint/2010/main" val="3799269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A Lot More in the Hermes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in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D6C2-E05E-612F-1443-CBDD1E4E30BF}"/>
              </a:ext>
            </a:extLst>
          </p:cNvPr>
          <p:cNvSpPr/>
          <p:nvPr/>
        </p:nvSpPr>
        <p:spPr>
          <a:xfrm>
            <a:off x="94269" y="936172"/>
            <a:ext cx="8938421" cy="5497038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E4642-6DE9-1D5B-F066-8C63F5CB9F77}"/>
              </a:ext>
            </a:extLst>
          </p:cNvPr>
          <p:cNvSpPr txBox="1"/>
          <p:nvPr/>
        </p:nvSpPr>
        <p:spPr>
          <a:xfrm>
            <a:off x="1394479" y="5796334"/>
            <a:ext cx="644366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0E422-1C26-99A0-95A9-0707CA807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69" y="1208481"/>
            <a:ext cx="6598885" cy="439009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3940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8D7B-C6DA-C059-AEB4-F260D255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0" y="132334"/>
            <a:ext cx="9083509" cy="606084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 New Approach to Latency Reduction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BE7B16-A796-46EF-6F6C-5ED12FDCE2C2}"/>
              </a:ext>
            </a:extLst>
          </p:cNvPr>
          <p:cNvSpPr/>
          <p:nvPr/>
        </p:nvSpPr>
        <p:spPr>
          <a:xfrm>
            <a:off x="169011" y="1062866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advocates for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F483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different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form of speculation than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F4CD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load address prediction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employed by prefetchers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20E888-ACDC-D0FD-6D0E-6B383DCD23A1}"/>
              </a:ext>
            </a:extLst>
          </p:cNvPr>
          <p:cNvSpPr/>
          <p:nvPr/>
        </p:nvSpPr>
        <p:spPr>
          <a:xfrm>
            <a:off x="197627" y="3762860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can be applied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by itself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combined with load address prediction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 provide performance improvement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9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B1E70D-A4C3-1751-1C88-07F2CCB6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orbel" panose="020B0503020204020204" pitchFamily="34" charset="0"/>
              </a:rPr>
              <a:t>Hermes: Summary</a:t>
            </a: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EE2B45-2E36-11F9-67C4-45E81E35325E}"/>
              </a:ext>
            </a:extLst>
          </p:cNvPr>
          <p:cNvSpPr/>
          <p:nvPr/>
        </p:nvSpPr>
        <p:spPr>
          <a:xfrm>
            <a:off x="-304800" y="989416"/>
            <a:ext cx="9766300" cy="14997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employs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first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off-chip load predictor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350A91-1FA7-E81A-5DE3-2660E3855515}"/>
              </a:ext>
            </a:extLst>
          </p:cNvPr>
          <p:cNvSpPr/>
          <p:nvPr/>
        </p:nvSpPr>
        <p:spPr>
          <a:xfrm>
            <a:off x="3157831" y="3096704"/>
            <a:ext cx="2828338" cy="1511302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coverage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(74%)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BB8AE5-5353-CCD8-9FD2-80AEA0572B21}"/>
              </a:ext>
            </a:extLst>
          </p:cNvPr>
          <p:cNvSpPr/>
          <p:nvPr/>
        </p:nvSpPr>
        <p:spPr>
          <a:xfrm>
            <a:off x="124699" y="3108221"/>
            <a:ext cx="2828338" cy="149978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accuracy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(77%)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72F84A-7A17-799B-302E-AD7F63A192E7}"/>
              </a:ext>
            </a:extLst>
          </p:cNvPr>
          <p:cNvSpPr/>
          <p:nvPr/>
        </p:nvSpPr>
        <p:spPr>
          <a:xfrm>
            <a:off x="6146651" y="3108220"/>
            <a:ext cx="2828338" cy="1499785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storage overhead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(4KB/core)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B13500-8B1A-6EAF-691B-1FCF1FCB0D1C}"/>
              </a:ext>
            </a:extLst>
          </p:cNvPr>
          <p:cNvSpPr/>
          <p:nvPr/>
        </p:nvSpPr>
        <p:spPr>
          <a:xfrm>
            <a:off x="124699" y="5286101"/>
            <a:ext cx="5238947" cy="1387579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performance improvement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best prior baseline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(5.4%)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8925EF-F9A3-3F28-64A7-2A83AEB45932}"/>
              </a:ext>
            </a:extLst>
          </p:cNvPr>
          <p:cNvSpPr/>
          <p:nvPr/>
        </p:nvSpPr>
        <p:spPr>
          <a:xfrm>
            <a:off x="5600700" y="5286100"/>
            <a:ext cx="3374290" cy="1387579"/>
          </a:xfrm>
          <a:prstGeom prst="roundRect">
            <a:avLst>
              <a:gd name="adj" fmla="val 6884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 bandwidth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9131C40D-649D-4DD9-8B06-D5A8BF82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07" y="2599979"/>
            <a:ext cx="679522" cy="679522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48C40A15-6942-3659-AD9B-23036F75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084" y="2601670"/>
            <a:ext cx="677831" cy="677831"/>
          </a:xfrm>
          <a:prstGeom prst="rect">
            <a:avLst/>
          </a:prstGeom>
        </p:spPr>
      </p:pic>
      <p:pic>
        <p:nvPicPr>
          <p:cNvPr id="16" name="Graphic 15" descr="Disk with solid fill">
            <a:extLst>
              <a:ext uri="{FF2B5EF4-FFF2-40B4-BE49-F238E27FC236}">
                <a16:creationId xmlns:a16="http://schemas.microsoft.com/office/drawing/2014/main" id="{B133128E-9D9A-7087-2371-AA463A8BB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1058" y="2599978"/>
            <a:ext cx="679523" cy="679523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B0DF521C-1C9A-40F6-F6FE-4088D04E5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948083" y="4856486"/>
            <a:ext cx="679524" cy="679524"/>
          </a:xfrm>
          <a:prstGeom prst="rect">
            <a:avLst/>
          </a:prstGeom>
        </p:spPr>
      </p:pic>
      <p:pic>
        <p:nvPicPr>
          <p:cNvPr id="19" name="Graphic 18" descr="Gauge with solid fill">
            <a:extLst>
              <a:ext uri="{FF2B5EF4-FFF2-40B4-BE49-F238E27FC236}">
                <a16:creationId xmlns:a16="http://schemas.microsoft.com/office/drawing/2014/main" id="{8D8F3413-28B7-12AC-6779-FFF30F202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4409" y="4849161"/>
            <a:ext cx="679526" cy="6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53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E887C5-5E97-D3B7-CDAD-902BD3E5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is Open Source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4495D4-9952-B157-7E0E-5F1B69DC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6" y="1049389"/>
            <a:ext cx="6838335" cy="47592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3EFD0-C3C9-4F21-1FDB-FCAD3CB2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1115378"/>
            <a:ext cx="1335375" cy="132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BC995-E3D3-EA42-005A-956916E3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2754347"/>
            <a:ext cx="1335375" cy="132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668F-6C70-32FA-5248-7FF700770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" y="4393316"/>
            <a:ext cx="1335376" cy="132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D0711-D33B-8273-045F-6834258C523F}"/>
              </a:ext>
            </a:extLst>
          </p:cNvPr>
          <p:cNvSpPr txBox="1"/>
          <p:nvPr/>
        </p:nvSpPr>
        <p:spPr>
          <a:xfrm>
            <a:off x="1639030" y="6264001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8"/>
              </a:rPr>
              <a:t>https://github.com/CMU-SAFARI/Hermes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42BD8-6B60-67F9-6EC1-308B45C07853}"/>
              </a:ext>
            </a:extLst>
          </p:cNvPr>
          <p:cNvSpPr/>
          <p:nvPr/>
        </p:nvSpPr>
        <p:spPr>
          <a:xfrm>
            <a:off x="1504386" y="961534"/>
            <a:ext cx="7528304" cy="49302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177675-53B4-B992-9860-90A9EADD7F54}"/>
              </a:ext>
            </a:extLst>
          </p:cNvPr>
          <p:cNvSpPr/>
          <p:nvPr/>
        </p:nvSpPr>
        <p:spPr>
          <a:xfrm>
            <a:off x="3452593" y="1136418"/>
            <a:ext cx="5020724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All workload traces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8A4508C-E259-0D75-4E23-5D5A67DB91FA}"/>
              </a:ext>
            </a:extLst>
          </p:cNvPr>
          <p:cNvSpPr/>
          <p:nvPr/>
        </p:nvSpPr>
        <p:spPr>
          <a:xfrm>
            <a:off x="1524170" y="2289524"/>
            <a:ext cx="3108463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nsolas" panose="020B0609020204030204" pitchFamily="49" charset="0"/>
              </a:rPr>
              <a:t>13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 prefetchers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5BF47B-1935-643D-B226-8F8623857AE9}"/>
              </a:ext>
            </a:extLst>
          </p:cNvPr>
          <p:cNvSpPr/>
          <p:nvPr/>
        </p:nvSpPr>
        <p:spPr>
          <a:xfrm>
            <a:off x="4923553" y="2289524"/>
            <a:ext cx="4078719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nsolas" panose="020B0609020204030204" pitchFamily="49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 off-chip predictors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2586-0C8D-F33C-BA2C-5839658B1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8" y="1084952"/>
            <a:ext cx="996269" cy="99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FAAA89-64BC-4A3F-BBE7-EBDBE920C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2" y="3267876"/>
            <a:ext cx="4078719" cy="25823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87E09-0216-3C9C-AD59-BAA8D1C31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0" y="3115528"/>
            <a:ext cx="2751394" cy="294792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4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Just extend the </a:t>
            </a:r>
            <a:r>
              <a:rPr lang="en-US" sz="3200" dirty="0" err="1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OffchipPredBase</a:t>
            </a:r>
            <a:r>
              <a:rPr lang="en-US" dirty="0">
                <a:latin typeface="Corbel" panose="020B0503020204020204" pitchFamily="34" charset="0"/>
              </a:rPr>
              <a:t> class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D622D-32A7-E60F-30C3-03D3C54B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3" y="1517715"/>
            <a:ext cx="7824774" cy="48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3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Define your own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train()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predict()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functions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800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Get statistics like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precision</a:t>
            </a:r>
            <a:r>
              <a:rPr lang="en-US" dirty="0">
                <a:latin typeface="Corbel" panose="020B0503020204020204" pitchFamily="34" charset="0"/>
              </a:rPr>
              <a:t>) and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coverage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recall</a:t>
            </a:r>
            <a:r>
              <a:rPr lang="en-US" dirty="0">
                <a:latin typeface="Corbel" panose="020B0503020204020204" pitchFamily="34" charset="0"/>
              </a:rPr>
              <a:t>) out of the box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A408E-A745-DC49-B1DA-C6F0D56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" y="1517588"/>
            <a:ext cx="8677114" cy="2426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D6EC-5467-D435-7049-E9DFDE539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5369378"/>
            <a:ext cx="382270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471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CB412-F299-56E7-D99D-54719FC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Off-Chip Prediction </a:t>
            </a:r>
            <a:r>
              <a:rPr lang="en-US" sz="3600">
                <a:latin typeface="Corbel" panose="020B0503020204020204" pitchFamily="34" charset="0"/>
                <a:cs typeface="Consolas" panose="020B0609020204030204" pitchFamily="49" charset="0"/>
              </a:rPr>
              <a:t>Can Further Enable</a:t>
            </a:r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…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024B5D-523A-2B51-7C52-8C6C10D295C3}"/>
              </a:ext>
            </a:extLst>
          </p:cNvPr>
          <p:cNvSpPr/>
          <p:nvPr/>
        </p:nvSpPr>
        <p:spPr>
          <a:xfrm>
            <a:off x="504698" y="1203471"/>
            <a:ext cx="8134597" cy="1621411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Prioritizing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loads that are likely go off-chip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queues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network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routing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AFB4CF-9C3F-762A-8072-78A10C631FC4}"/>
              </a:ext>
            </a:extLst>
          </p:cNvPr>
          <p:cNvSpPr/>
          <p:nvPr/>
        </p:nvSpPr>
        <p:spPr>
          <a:xfrm>
            <a:off x="504698" y="3144230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Better instruction scheduling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data-dependent instructions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10C7CD-80EB-203F-060C-4D4B1D1437B1}"/>
              </a:ext>
            </a:extLst>
          </p:cNvPr>
          <p:cNvSpPr/>
          <p:nvPr/>
        </p:nvSpPr>
        <p:spPr>
          <a:xfrm>
            <a:off x="486004" y="4733467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Other ideas to improve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fairness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 multi-core system design...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9404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04510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Hermes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660300" y="6474822"/>
            <a:ext cx="6728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https://www.youtube.com/watch?v=PWWBtrL60dQ&amp;t=3609s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6BBD-1741-9B5B-16A7-3E0D50A8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2879"/>
            <a:ext cx="7772400" cy="52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831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Self-Optimizing Hybrid SSD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3EE93-F20E-429E-2EC4-DA6DB0ED1BF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49037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Shankar Balachandran,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David Novo,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Ataberk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Mohammad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Sadrosadati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Accelerating Long-Latency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78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49"/>
          <p:cNvSpPr txBox="1"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Reinforcement Learning Based </a:t>
            </a:r>
            <a:r>
              <a:rPr lang="en-US" b="1" dirty="0"/>
              <a:t>DRAM Controllers</a:t>
            </a:r>
            <a:endParaRPr b="1" dirty="0"/>
          </a:p>
        </p:txBody>
      </p:sp>
      <p:sp>
        <p:nvSpPr>
          <p:cNvPr id="1493" name="Google Shape;1493;p49"/>
          <p:cNvSpPr txBox="1">
            <a:spLocks noGrp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</p:txBody>
      </p:sp>
      <p:sp>
        <p:nvSpPr>
          <p:cNvPr id="1494" name="Google Shape;1494;p4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sym typeface="Garamond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50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DRAM Controller: Functions</a:t>
            </a:r>
            <a:endParaRPr/>
          </a:p>
        </p:txBody>
      </p:sp>
      <p:sp>
        <p:nvSpPr>
          <p:cNvPr id="1501" name="Google Shape;1501;p50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8392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Ensure correct operation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of DRAM (refresh and timing)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Service DRAM requests while obeying timing constraints of DRAM chips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Constraints: resource conflicts (bank, bus, channel), minimum write-to-read delays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Translate requests to DRAM command sequences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solidFill>
                <a:srgbClr val="0033C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Buffer and schedule requests for high performance + QoS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Reordering, row-buffer, bank, rank, bus management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Manage power consumption and thermals in DRAM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Turn on/off DRAM chips, manage power modes</a:t>
            </a:r>
            <a:endParaRPr/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2" name="Google Shape;1502;p50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82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54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Garamond"/>
                <a:ea typeface="Garamond"/>
                <a:cs typeface="Garamond"/>
                <a:sym typeface="Garamond"/>
              </a:rPr>
              <a:t>Why Are DRAM Controllers Difficult to Design?</a:t>
            </a:r>
            <a:endParaRPr/>
          </a:p>
        </p:txBody>
      </p:sp>
      <p:sp>
        <p:nvSpPr>
          <p:cNvPr id="1584" name="Google Shape;1584;p54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9154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obey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DRAM timing constraints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for correctness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There are many (50+) timing constraints in DRAM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tWTR: Minimum number of cycles to wait before issuing a read command after a write command is issued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tRC: Minimum number of cycles between the issuing of two consecutive activate commands to the same bank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…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keep track of many resources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to prevent conflicts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Channels, banks, ranks, data bus, address bus, row buffers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handle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DRAM refresh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manage power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consumption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optimize performance &amp; QoS 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(in the presence of constraints)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Reordering is not simple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Fairness and QoS needs complicates the scheduling problem</a:t>
            </a:r>
            <a:endParaRPr/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669925" lvl="1" indent="-241618" algn="l" rtl="0">
              <a:spcBef>
                <a:spcPts val="440"/>
              </a:spcBef>
              <a:spcAft>
                <a:spcPts val="0"/>
              </a:spcAft>
              <a:buSzPts val="132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669925" lvl="1" indent="-241618" algn="l" rtl="0">
              <a:spcBef>
                <a:spcPts val="440"/>
              </a:spcBef>
              <a:spcAft>
                <a:spcPts val="0"/>
              </a:spcAft>
              <a:buSzPts val="132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85" name="Google Shape;1585;p5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83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55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6633"/>
                </a:solidFill>
                <a:latin typeface="Garamond"/>
                <a:ea typeface="Garamond"/>
                <a:cs typeface="Garamond"/>
                <a:sym typeface="Garamond"/>
              </a:rPr>
              <a:t>Many DRAM Timing Constraints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91" name="Google Shape;1591;p55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3840" algn="l" rtl="0">
              <a:spcBef>
                <a:spcPts val="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From Lee et al., “</a:t>
            </a: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DRAM-Aware Last-Level Cache Writeback: Reducing Write-Caused Interference in Memory Systems</a:t>
            </a: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,” HPS Technical Report, April 2010.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92" name="Google Shape;1592;p5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93" name="Google Shape;159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7988"/>
            <a:ext cx="9186863" cy="200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56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More on DRAM Operation</a:t>
            </a:r>
            <a:endParaRPr/>
          </a:p>
        </p:txBody>
      </p:sp>
      <p:sp>
        <p:nvSpPr>
          <p:cNvPr id="1599" name="Google Shape;1599;p56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Kim et al., “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 Case for Exploiting Subarray-Level Parallelism (SALP) in DRAM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,” ISCA 2012.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Lee et al., “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Tiered-Latency DRAM: A Low Latency and Low Cost DRAM Architecture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,” HPCA 2013.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00" name="Google Shape;1600;p5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01" name="Google Shape;160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76600"/>
            <a:ext cx="9144000" cy="29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DRAM Scheduling Policies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FCFS</a:t>
            </a:r>
            <a:r>
              <a:rPr lang="en-US" dirty="0">
                <a:latin typeface="Tahoma" charset="0"/>
              </a:rPr>
              <a:t> (first come first served)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Oldest request first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FR-FCFS </a:t>
            </a:r>
            <a:r>
              <a:rPr lang="en-US" dirty="0">
                <a:latin typeface="Tahoma" charset="0"/>
              </a:rPr>
              <a:t>(first ready, first come first served)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1. Row-hit first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2. Oldest first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Goal: Maximize row buffer hit rate </a:t>
            </a:r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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sym typeface="Wingdings" charset="0"/>
              </a:rPr>
              <a:t>maximize DRAM throughput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035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53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aramond"/>
                <a:ea typeface="Garamond"/>
                <a:cs typeface="Garamond"/>
                <a:sym typeface="Garamond"/>
              </a:rPr>
              <a:t>DRAM Scheduling Policies (II)</a:t>
            </a:r>
            <a:endParaRPr dirty="0"/>
          </a:p>
        </p:txBody>
      </p:sp>
      <p:sp>
        <p:nvSpPr>
          <p:cNvPr id="1577" name="Google Shape;1577;p53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 scheduling policy is a request prioritization order</a:t>
            </a:r>
            <a:endParaRPr dirty="0"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Prioritization can be based on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 age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Row buffer hit/miss status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 type (prefetch, read, write)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Requestor type (load miss or store miss)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 </a:t>
            </a:r>
            <a:r>
              <a:rPr lang="en-US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criticality</a:t>
            </a:r>
            <a:endParaRPr dirty="0">
              <a:solidFill>
                <a:srgbClr val="FF0000"/>
              </a:solidFill>
            </a:endParaRPr>
          </a:p>
          <a:p>
            <a:pPr marL="1022350" lvl="2" indent="-350838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Oldest miss in the core?</a:t>
            </a:r>
            <a:endParaRPr dirty="0"/>
          </a:p>
          <a:p>
            <a:pPr marL="1022350" lvl="2" indent="-350838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How many instructions in core are dependent on it?</a:t>
            </a:r>
            <a:endParaRPr dirty="0"/>
          </a:p>
          <a:p>
            <a:pPr marL="1022350" lvl="2" indent="-350838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Will it stall the processor?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Interference caused to other cores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…</a:t>
            </a:r>
            <a:endParaRPr dirty="0"/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78" name="Google Shape;1578;p5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87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Memory Performance Attacks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[USENIX SEC’07]</a:t>
            </a:r>
            <a:r>
              <a:rPr lang="en-US" dirty="0"/>
              <a:t>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sz="2200" dirty="0"/>
              <a:t>Thomas Moscibroda and Onur Mutlu,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Performance Attacks: Denial of Memory Service in Multi-Core Systems"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16th USENIX Security Symposium</a:t>
            </a:r>
            <a:r>
              <a:rPr lang="en-US" sz="2200" i="1" dirty="0"/>
              <a:t> (</a:t>
            </a:r>
            <a:r>
              <a:rPr lang="en-US" sz="2200" b="1" i="1" dirty="0"/>
              <a:t>USENIX SECURITY</a:t>
            </a:r>
            <a:r>
              <a:rPr lang="en-US" sz="2200" i="1" dirty="0"/>
              <a:t>)</a:t>
            </a:r>
            <a:r>
              <a:rPr lang="en-US" sz="2200" dirty="0"/>
              <a:t>, pages 257-274, Boston, MA, August 2007. </a:t>
            </a:r>
            <a:r>
              <a:rPr lang="en-US" sz="2200" dirty="0">
                <a:hlinkClick r:id="rId4"/>
              </a:rPr>
              <a:t>Slides (ppt)</a:t>
            </a:r>
            <a:r>
              <a:rPr lang="en-US" sz="2200" dirty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3356992"/>
            <a:ext cx="8737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2330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STFM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[MICRO’07]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Onur Mutlu and Thomas Moscibroda,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"Stall-Time Fair Memory Access Scheduling for Chip Multiprocessors"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40th International Symposium on Microarchitecture</a:t>
            </a:r>
            <a:r>
              <a:rPr lang="en-US" sz="2200" i="1" dirty="0"/>
              <a:t> (</a:t>
            </a:r>
            <a:r>
              <a:rPr lang="en-US" sz="2200" b="1" i="1" dirty="0"/>
              <a:t>MICRO</a:t>
            </a:r>
            <a:r>
              <a:rPr lang="en-US" sz="2200" i="1" dirty="0"/>
              <a:t>)</a:t>
            </a:r>
            <a:r>
              <a:rPr lang="en-US" sz="2200" dirty="0"/>
              <a:t>, pages 146-158, Chicago, IL, December 2007. [</a:t>
            </a:r>
            <a:r>
              <a:rPr lang="en-US" sz="2200" dirty="0">
                <a:hlinkClick r:id="rId4"/>
              </a:rPr>
              <a:t>Summary</a:t>
            </a:r>
            <a:r>
              <a:rPr lang="en-US" sz="2200" dirty="0"/>
              <a:t>] [</a:t>
            </a:r>
            <a:r>
              <a:rPr lang="en-US" sz="2200" dirty="0">
                <a:hlinkClick r:id="rId5"/>
              </a:rPr>
              <a:t>Slides (ppt)</a:t>
            </a:r>
            <a:r>
              <a:rPr lang="en-US" sz="2200" dirty="0"/>
              <a:t>]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09256"/>
            <a:ext cx="914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40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3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35683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PAR-BS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[ISCA’08]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200" dirty="0"/>
              <a:t>Onur Mutlu and Thomas Moscibroda,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"Parallelism-Aware Batch Scheduling: Enhancing both Performance and Fairness of Shared DRAM Systems"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35th International Symposium on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pages 63-74, Beijing, China, June 2008. [</a:t>
            </a:r>
            <a:r>
              <a:rPr lang="en-US" sz="2200" dirty="0">
                <a:hlinkClick r:id="rId4"/>
              </a:rPr>
              <a:t>Summary</a:t>
            </a:r>
            <a:r>
              <a:rPr lang="en-US" sz="2200" dirty="0"/>
              <a:t>] [</a:t>
            </a:r>
            <a:r>
              <a:rPr lang="en-US" sz="2200" dirty="0">
                <a:hlinkClick r:id="rId5"/>
              </a:rPr>
              <a:t>Slides (ppt)</a:t>
            </a:r>
            <a:r>
              <a:rPr lang="en-US" sz="2200" dirty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5718"/>
            <a:ext cx="9144000" cy="17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836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8D7C-8629-D541-A9D4-2A5624DF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PAR-BS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F1DC-1ED4-7244-9453-EB5E9E7C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Variants implemented in Samsung SoC memory controllers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6D933-4AFE-ED42-BE23-855C84EA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679700"/>
            <a:ext cx="8242300" cy="149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85C24-F160-364D-9016-00A56CC1E509}"/>
              </a:ext>
            </a:extLst>
          </p:cNvPr>
          <p:cNvSpPr txBox="1"/>
          <p:nvPr/>
        </p:nvSpPr>
        <p:spPr>
          <a:xfrm>
            <a:off x="3419872" y="3767597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Review from ISCA 2008</a:t>
            </a:r>
          </a:p>
        </p:txBody>
      </p:sp>
    </p:spTree>
    <p:extLst>
      <p:ext uri="{BB962C8B-B14F-4D97-AF65-F5344CB8AC3E}">
        <p14:creationId xmlns:p14="http://schemas.microsoft.com/office/powerpoint/2010/main" val="369783162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Memory Scheduler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[HPCA’10]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Yoongu Kim, </a:t>
            </a:r>
            <a:r>
              <a:rPr lang="en-US" sz="2200" dirty="0" err="1"/>
              <a:t>Dongsu</a:t>
            </a:r>
            <a:r>
              <a:rPr lang="en-US" sz="2200" dirty="0"/>
              <a:t> Han, Onur Mutlu, and </a:t>
            </a:r>
            <a:r>
              <a:rPr lang="en-US" sz="2200" dirty="0" err="1"/>
              <a:t>Mor</a:t>
            </a:r>
            <a:r>
              <a:rPr lang="en-US" sz="2200" dirty="0"/>
              <a:t> </a:t>
            </a:r>
            <a:r>
              <a:rPr lang="en-US" sz="2200" dirty="0" err="1"/>
              <a:t>Harchol-Balter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"ATLAS: A Scalable and High-Performance Scheduling Algorithm for Multiple Memory Controllers"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16th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Bangalore, India, January 2010. </a:t>
            </a:r>
            <a:r>
              <a:rPr lang="en-US" sz="2200" dirty="0">
                <a:hlinkClick r:id="rId4"/>
              </a:rPr>
              <a:t>Slides (pptx)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9080"/>
            <a:ext cx="9144000" cy="17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5770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sz="3900" dirty="0"/>
              <a:t>Thread Cluster Memory Scheduling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[MICRO’10]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Yoongu Kim, Michael </a:t>
            </a:r>
            <a:r>
              <a:rPr lang="en-US" sz="2200" dirty="0" err="1"/>
              <a:t>Papamichael</a:t>
            </a:r>
            <a:r>
              <a:rPr lang="en-US" sz="2200" dirty="0"/>
              <a:t>, Onur Mutlu, and </a:t>
            </a:r>
            <a:r>
              <a:rPr lang="en-US" sz="2200" dirty="0" err="1"/>
              <a:t>Mor</a:t>
            </a:r>
            <a:r>
              <a:rPr lang="en-US" sz="2200" dirty="0"/>
              <a:t> </a:t>
            </a:r>
            <a:r>
              <a:rPr lang="en-US" sz="2200" dirty="0" err="1"/>
              <a:t>Harchol-Balter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"Thread Cluster Memory Scheduling: Exploiting Differences in Memory Access Behavior"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43rd International Symposium on Microarchitecture</a:t>
            </a:r>
            <a:r>
              <a:rPr lang="en-US" sz="2200" i="1" dirty="0"/>
              <a:t> (</a:t>
            </a:r>
            <a:r>
              <a:rPr lang="en-US" sz="2200" b="1" i="1" dirty="0"/>
              <a:t>MICRO</a:t>
            </a:r>
            <a:r>
              <a:rPr lang="en-US" sz="2200" i="1" dirty="0"/>
              <a:t>)</a:t>
            </a:r>
            <a:r>
              <a:rPr lang="en-US" sz="2200" dirty="0"/>
              <a:t>, pages 65-76, Atlanta, GA, December 2010.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3849"/>
            <a:ext cx="9144000" cy="19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514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BLISS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[ICCD’14, TPDS’16]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Lavanya Subramanian, Donghyuk Lee, Vivek Seshadri, </a:t>
            </a:r>
            <a:r>
              <a:rPr lang="en-US" sz="2200" dirty="0" err="1"/>
              <a:t>Harsha</a:t>
            </a:r>
            <a:r>
              <a:rPr lang="en-US" sz="2200" dirty="0"/>
              <a:t> </a:t>
            </a:r>
            <a:r>
              <a:rPr lang="en-US" sz="2200" dirty="0" err="1"/>
              <a:t>Rastogi</a:t>
            </a:r>
            <a:r>
              <a:rPr lang="en-US" sz="2200" dirty="0"/>
              <a:t>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Blacklisting Memory Scheduler: Achieving High Performance and Fairness at Low Cost"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32nd IEEE International Conference on Computer Design</a:t>
            </a:r>
            <a:r>
              <a:rPr lang="en-US" sz="2200" i="1" dirty="0"/>
              <a:t> (</a:t>
            </a:r>
            <a:r>
              <a:rPr lang="en-US" sz="2200" b="1" i="1" dirty="0"/>
              <a:t>ICCD</a:t>
            </a:r>
            <a:r>
              <a:rPr lang="en-US" sz="2200" i="1" dirty="0"/>
              <a:t>)</a:t>
            </a:r>
            <a:r>
              <a:rPr lang="en-US" sz="2200" dirty="0"/>
              <a:t>, Seoul, South Korea, October 2014. 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6567"/>
            <a:ext cx="9144000" cy="20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4293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Staged Memory Scheduling: CPU-GPU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[ISCA’12]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/>
              <a:t>Rachata</a:t>
            </a:r>
            <a:r>
              <a:rPr lang="en-US" sz="2200" dirty="0"/>
              <a:t> </a:t>
            </a:r>
            <a:r>
              <a:rPr lang="en-US" sz="2200" dirty="0" err="1"/>
              <a:t>Ausavarungnirun</a:t>
            </a:r>
            <a:r>
              <a:rPr lang="en-US" sz="2200" dirty="0"/>
              <a:t>, Kevin Chang, Lavanya Subramanian, Gabriel </a:t>
            </a:r>
            <a:r>
              <a:rPr lang="en-US" sz="2200" dirty="0" err="1"/>
              <a:t>Loh</a:t>
            </a:r>
            <a:r>
              <a:rPr lang="en-US" sz="2200" dirty="0"/>
              <a:t>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"Staged Memory Scheduling: Achieving High Performance and Scalability in Heterogeneous Systems"</a:t>
            </a:r>
            <a:br>
              <a:rPr lang="en-US" sz="2200" dirty="0">
                <a:solidFill>
                  <a:srgbClr val="0000FF"/>
                </a:solidFill>
              </a:rPr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39th International Symposium on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Portland, OR, June 2012.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02"/>
            <a:ext cx="9144000" cy="17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161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DASH: Heterogeneous Systems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[TACO’16]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Hiroyuki </a:t>
            </a:r>
            <a:r>
              <a:rPr lang="en-US" sz="2100" dirty="0" err="1"/>
              <a:t>Usui</a:t>
            </a:r>
            <a:r>
              <a:rPr lang="en-US" sz="2100" dirty="0"/>
              <a:t>, </a:t>
            </a:r>
            <a:r>
              <a:rPr lang="en-US" sz="2100" dirty="0" err="1"/>
              <a:t>Lavanya</a:t>
            </a:r>
            <a:r>
              <a:rPr lang="en-US" sz="2100" dirty="0"/>
              <a:t> Subramanian, Kevin Kai-Wei Chang, and </a:t>
            </a:r>
            <a:r>
              <a:rPr lang="en-US" sz="2100" dirty="0" err="1"/>
              <a:t>Onur</a:t>
            </a:r>
            <a:r>
              <a:rPr lang="en-US" sz="2100" dirty="0"/>
              <a:t> </a:t>
            </a:r>
            <a:r>
              <a:rPr lang="en-US" sz="2100" dirty="0" err="1"/>
              <a:t>Mutlu</a:t>
            </a:r>
            <a:r>
              <a:rPr lang="en-US" sz="2100" dirty="0"/>
              <a:t>,</a:t>
            </a:r>
            <a:br>
              <a:rPr lang="en-US" sz="2100" dirty="0"/>
            </a:br>
            <a:r>
              <a:rPr lang="en-US" sz="21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"DASH: Deadline-Aware High-Performance Memory Scheduler for Heterogeneous Systems with Hardware Accelerators"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br>
              <a:rPr lang="en-US" sz="2100" dirty="0"/>
            </a:br>
            <a:r>
              <a:rPr lang="en-US" sz="2100" i="1" dirty="0">
                <a:hlinkClick r:id="rId3"/>
              </a:rPr>
              <a:t>ACM Transactions on Architecture and Code Optimization</a:t>
            </a:r>
            <a:r>
              <a:rPr lang="en-US" sz="2100" i="1" dirty="0"/>
              <a:t> (</a:t>
            </a:r>
            <a:r>
              <a:rPr lang="en-US" sz="2100" b="1" i="1" dirty="0"/>
              <a:t>TACO</a:t>
            </a:r>
            <a:r>
              <a:rPr lang="en-US" sz="2100" i="1" dirty="0"/>
              <a:t>)</a:t>
            </a:r>
            <a:r>
              <a:rPr lang="en-US" sz="2100" dirty="0"/>
              <a:t>, Vol. 12, January 2016. </a:t>
            </a:r>
            <a:br>
              <a:rPr lang="en-US" sz="2100" dirty="0"/>
            </a:br>
            <a:r>
              <a:rPr lang="en-US" sz="2100" dirty="0"/>
              <a:t>Presented at the </a:t>
            </a:r>
            <a:r>
              <a:rPr lang="en-US" sz="2100" dirty="0">
                <a:hlinkClick r:id="rId4"/>
              </a:rPr>
              <a:t>11th HiPEAC Conference</a:t>
            </a:r>
            <a:r>
              <a:rPr lang="en-US" sz="2100" dirty="0"/>
              <a:t>, Prague, Czech Republic, January 2016. 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5"/>
              </a:rPr>
              <a:t>Slides (pptx)</a:t>
            </a:r>
            <a:r>
              <a:rPr lang="en-US" sz="2100" dirty="0"/>
              <a:t> </a:t>
            </a:r>
            <a:r>
              <a:rPr lang="en-US" sz="2100" dirty="0">
                <a:hlinkClick r:id="rId6"/>
              </a:rPr>
              <a:t>(pdf)</a:t>
            </a:r>
            <a:r>
              <a:rPr lang="en-US" sz="2100" dirty="0"/>
              <a:t>] 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7"/>
              </a:rPr>
              <a:t>Source Code</a:t>
            </a:r>
            <a:r>
              <a:rPr lang="en-US" sz="2100" dirty="0"/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10273"/>
            <a:ext cx="9144000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9536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MISE: Predictable Performance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[HPCA’13]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Lavanya Subramanian, Vivek Seshadri, Yoongu Kim, Ben </a:t>
            </a:r>
            <a:r>
              <a:rPr lang="en-US" sz="2200" dirty="0" err="1"/>
              <a:t>Jaiyen</a:t>
            </a:r>
            <a:r>
              <a:rPr lang="en-US" sz="2200" dirty="0"/>
              <a:t>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"MISE: Providing Performance Predictability and Improving Fairness in Shared Main Memory Systems"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19th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Shenzhen, China, February 2013.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2" y="4260908"/>
            <a:ext cx="9144000" cy="16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38582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ASM: Predictable Performance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[MICRO’15]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Lavanya</a:t>
            </a:r>
            <a:r>
              <a:rPr lang="en-US" sz="2000" dirty="0"/>
              <a:t> Subramanian, </a:t>
            </a:r>
            <a:r>
              <a:rPr lang="en-US" sz="2000" dirty="0" err="1"/>
              <a:t>Vivek</a:t>
            </a:r>
            <a:r>
              <a:rPr lang="en-US" sz="2000" dirty="0"/>
              <a:t> </a:t>
            </a:r>
            <a:r>
              <a:rPr lang="en-US" sz="2000" dirty="0" err="1"/>
              <a:t>Seshadri</a:t>
            </a:r>
            <a:r>
              <a:rPr lang="en-US" sz="2000" dirty="0"/>
              <a:t>, </a:t>
            </a:r>
            <a:r>
              <a:rPr lang="en-US" sz="2000" dirty="0" err="1"/>
              <a:t>Arnab</a:t>
            </a:r>
            <a:r>
              <a:rPr lang="en-US" sz="2000" dirty="0"/>
              <a:t> </a:t>
            </a:r>
            <a:r>
              <a:rPr lang="en-US" sz="2000" dirty="0" err="1"/>
              <a:t>Ghosh</a:t>
            </a:r>
            <a:r>
              <a:rPr lang="en-US" sz="2000" dirty="0"/>
              <a:t>, Samira Khan,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Application Slowdown Model: Quantifying and Controlling the Impact of Inter-Application Interference at Shared Caches and Main Memory"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48th International Symposium on Microarchitecture</a:t>
            </a:r>
            <a:r>
              <a:rPr lang="en-US" sz="2000" i="1" dirty="0"/>
              <a:t> 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Waikiki, Hawaii, USA, December 2015.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8"/>
              </a:rPr>
              <a:t>Poster (pptx)</a:t>
            </a:r>
            <a:r>
              <a:rPr lang="en-US" sz="2000" dirty="0"/>
              <a:t> </a:t>
            </a:r>
            <a:r>
              <a:rPr lang="en-US" sz="2000" dirty="0">
                <a:hlinkClick r:id="rId9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10"/>
              </a:rPr>
              <a:t>Source Code</a:t>
            </a:r>
            <a:r>
              <a:rPr lang="en-US" sz="2000" dirty="0"/>
              <a:t>] 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581128"/>
            <a:ext cx="9144000" cy="17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8242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578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are critical to research</a:t>
            </a:r>
          </a:p>
          <a:p>
            <a:pPr marL="0" indent="0" algn="ctr">
              <a:buNone/>
            </a:pPr>
            <a:endParaRPr lang="en-US" sz="5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They will become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even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3612460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7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4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6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350188</TotalTime>
  <Words>12172</Words>
  <Application>Microsoft Macintosh PowerPoint</Application>
  <PresentationFormat>On-screen Show (4:3)</PresentationFormat>
  <Paragraphs>2014</Paragraphs>
  <Slides>160</Slides>
  <Notes>106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76</vt:i4>
      </vt:variant>
      <vt:variant>
        <vt:lpstr>Slide Titles</vt:lpstr>
      </vt:variant>
      <vt:variant>
        <vt:i4>160</vt:i4>
      </vt:variant>
    </vt:vector>
  </HeadingPairs>
  <TitlesOfParts>
    <vt:vector size="253" baseType="lpstr">
      <vt:lpstr>ＭＳ Ｐゴシック</vt:lpstr>
      <vt:lpstr>Alegreya Sans</vt:lpstr>
      <vt:lpstr>Arial</vt:lpstr>
      <vt:lpstr>Calibri</vt:lpstr>
      <vt:lpstr>Cambria</vt:lpstr>
      <vt:lpstr>Consolas</vt:lpstr>
      <vt:lpstr>Corbel</vt:lpstr>
      <vt:lpstr>Garamond</vt:lpstr>
      <vt:lpstr>Helvetica</vt:lpstr>
      <vt:lpstr>Lato</vt:lpstr>
      <vt:lpstr>Lato Black</vt:lpstr>
      <vt:lpstr>Merriweather Sans</vt:lpstr>
      <vt:lpstr>Noto Sans Symbols</vt:lpstr>
      <vt:lpstr>Palatino Linotype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157_Edge</vt:lpstr>
      <vt:lpstr>31_Edge</vt:lpstr>
      <vt:lpstr>34_Edge</vt:lpstr>
      <vt:lpstr>Office Theme</vt:lpstr>
      <vt:lpstr>60_Edge</vt:lpstr>
      <vt:lpstr>1_Office Theme</vt:lpstr>
      <vt:lpstr>3_Office Theme</vt:lpstr>
      <vt:lpstr>30_Edge</vt:lpstr>
      <vt:lpstr>4_Office Theme</vt:lpstr>
      <vt:lpstr>10_Edge</vt:lpstr>
      <vt:lpstr>25_Edge</vt:lpstr>
      <vt:lpstr>62_Edge</vt:lpstr>
      <vt:lpstr>26_Edge</vt:lpstr>
      <vt:lpstr>46_Edge</vt:lpstr>
      <vt:lpstr>32_Edge</vt:lpstr>
      <vt:lpstr>33_Edge</vt:lpstr>
      <vt:lpstr>36_Edge</vt:lpstr>
      <vt:lpstr>42_Edge</vt:lpstr>
      <vt:lpstr>37_Edge</vt:lpstr>
      <vt:lpstr>95_Edge</vt:lpstr>
      <vt:lpstr>ML-Assisted Memory &amp; Storage Management</vt:lpstr>
      <vt:lpstr>Data-Driven (Self-Optimizing) Architectures</vt:lpstr>
      <vt:lpstr>System Architecture Design Today</vt:lpstr>
      <vt:lpstr>An Intelligent Architecture</vt:lpstr>
      <vt:lpstr>Self-Optimizing Memory Controllers</vt:lpstr>
      <vt:lpstr>Self-Optimizing Memory Prefetchers</vt:lpstr>
      <vt:lpstr>Learning-Based Off-Chip Load Predictors</vt:lpstr>
      <vt:lpstr>Self-Optimizing Hybrid SSD Controllers</vt:lpstr>
      <vt:lpstr>A Blueprint for Fundamentally Better Architectures</vt:lpstr>
      <vt:lpstr>Fundamentally Better Architectures</vt:lpstr>
      <vt:lpstr>PowerPoint Presentation</vt:lpstr>
      <vt:lpstr>Pythia: Prefetching using Reinforcement Learning </vt:lpstr>
      <vt:lpstr>Self-Optimizing Memory Prefetchers</vt:lpstr>
      <vt:lpstr>PowerPoint Presentation</vt:lpstr>
      <vt:lpstr>PowerPoint Presentation</vt:lpstr>
      <vt:lpstr>Lack of In-silicon Customizability</vt:lpstr>
      <vt:lpstr>Our Goal</vt:lpstr>
      <vt:lpstr>Our Proposal</vt:lpstr>
      <vt:lpstr>Basics of Reinforcement Learning (RL)</vt:lpstr>
      <vt:lpstr>Formulating Prefetching as RL</vt:lpstr>
      <vt:lpstr>What is State?</vt:lpstr>
      <vt:lpstr>What is State?</vt:lpstr>
      <vt:lpstr>What is Action?</vt:lpstr>
      <vt:lpstr>What is Reward?</vt:lpstr>
      <vt:lpstr>What is Reward?</vt:lpstr>
      <vt:lpstr>Steering Pythia’s Objective via Reward Values</vt:lpstr>
      <vt:lpstr>Steering Pythia’s Objective via Reward Values</vt:lpstr>
      <vt:lpstr>Steering Pythia’s Objective via Reward Values</vt:lpstr>
      <vt:lpstr>Basic Pythia Configuration</vt:lpstr>
      <vt:lpstr>List of Evaluated Features</vt:lpstr>
      <vt:lpstr>Basic Pythia Configuration</vt:lpstr>
      <vt:lpstr>More Detailed Pythia Overview</vt:lpstr>
      <vt:lpstr>Simulation Methodology</vt:lpstr>
      <vt:lpstr>Performance with Varying Core Count</vt:lpstr>
      <vt:lpstr>Performance with Varying Core Count</vt:lpstr>
      <vt:lpstr>Performance with Varying DRAM Bandwidth</vt:lpstr>
      <vt:lpstr>Performance with Varying DRAM Bandwidth</vt:lpstr>
      <vt:lpstr>Performance Improvement via Customization</vt:lpstr>
      <vt:lpstr>Performance Improvement via Customization</vt:lpstr>
      <vt:lpstr>Pythia’s Overhead</vt:lpstr>
      <vt:lpstr>Pythia is Open Source</vt:lpstr>
      <vt:lpstr>Pythia Talk Video</vt:lpstr>
      <vt:lpstr>A Lot More in the Pythia Paper</vt:lpstr>
      <vt:lpstr>PowerPoint Presentation</vt:lpstr>
      <vt:lpstr>Hermes: Perceptron-Based  Off-Chip Load Prediction </vt:lpstr>
      <vt:lpstr>Learning-Based Off-Chip Load Predictors</vt:lpstr>
      <vt:lpstr>Hermes Talk Video</vt:lpstr>
      <vt:lpstr>PowerPoint Presentation</vt:lpstr>
      <vt:lpstr>Problem</vt:lpstr>
      <vt:lpstr>Traditional Solutions</vt:lpstr>
      <vt:lpstr>Key Observation 1</vt:lpstr>
      <vt:lpstr>Key Observation 2</vt:lpstr>
      <vt:lpstr>Caches are Getting Bigger and Slower…</vt:lpstr>
      <vt:lpstr>Our Goal</vt:lpstr>
      <vt:lpstr>PowerPoint Presentation</vt:lpstr>
      <vt:lpstr>Hermes: Key Contribution</vt:lpstr>
      <vt:lpstr>Hermes Overview</vt:lpstr>
      <vt:lpstr>Hermes Overview</vt:lpstr>
      <vt:lpstr>Designing the Off-Chip Load Predictor</vt:lpstr>
      <vt:lpstr>POPET: Perceptron-Based Off-Chip Predictor</vt:lpstr>
      <vt:lpstr>Predicting using POPET</vt:lpstr>
      <vt:lpstr>Training POPET</vt:lpstr>
      <vt:lpstr>Features Used in Hermes</vt:lpstr>
      <vt:lpstr>Evaluation</vt:lpstr>
      <vt:lpstr>Simulation Methodology</vt:lpstr>
      <vt:lpstr>Single-Core Performance Improvement</vt:lpstr>
      <vt:lpstr>Increase in Main Memory Requests</vt:lpstr>
      <vt:lpstr>Performance with Varying Memory Bandwidth</vt:lpstr>
      <vt:lpstr>Performance with Varying Baseline Prefetcher</vt:lpstr>
      <vt:lpstr>Overhead of Hermes</vt:lpstr>
      <vt:lpstr>A Lot More in the Hermes Paper </vt:lpstr>
      <vt:lpstr>A New Approach to Latency Reduction</vt:lpstr>
      <vt:lpstr>Hermes: Summary</vt:lpstr>
      <vt:lpstr>Hermes is Open Source</vt:lpstr>
      <vt:lpstr>Easy To Define Your Own Off-Chip Predictor</vt:lpstr>
      <vt:lpstr>Easy To Define Your Own Off-Chip Predictor</vt:lpstr>
      <vt:lpstr>Off-Chip Prediction Can Further Enable…</vt:lpstr>
      <vt:lpstr>Learning-Based Off-Chip Load Predictors</vt:lpstr>
      <vt:lpstr>Hermes Talk Video</vt:lpstr>
      <vt:lpstr>PowerPoint Presentation</vt:lpstr>
      <vt:lpstr>Reinforcement Learning Based DRAM Controllers</vt:lpstr>
      <vt:lpstr>DRAM Controller: Functions</vt:lpstr>
      <vt:lpstr>Why Are DRAM Controllers Difficult to Design?</vt:lpstr>
      <vt:lpstr>Many DRAM Timing Constraints</vt:lpstr>
      <vt:lpstr>More on DRAM Operation</vt:lpstr>
      <vt:lpstr>DRAM Scheduling Policies (I)</vt:lpstr>
      <vt:lpstr>DRAM Scheduling Policies (II)</vt:lpstr>
      <vt:lpstr>Memory Performance Attacks [USENIX SEC’07]  </vt:lpstr>
      <vt:lpstr>STFM [MICRO’07] </vt:lpstr>
      <vt:lpstr>PAR-BS [ISCA’08] </vt:lpstr>
      <vt:lpstr>On PAR-BS</vt:lpstr>
      <vt:lpstr>ATLAS Memory Scheduler [HPCA’10] </vt:lpstr>
      <vt:lpstr>Thread Cluster Memory Scheduling [MICRO’10] </vt:lpstr>
      <vt:lpstr>BLISS [ICCD’14, TPDS’16] </vt:lpstr>
      <vt:lpstr>Staged Memory Scheduling: CPU-GPU [ISCA’12] </vt:lpstr>
      <vt:lpstr>DASH: Heterogeneous Systems [TACO’16] </vt:lpstr>
      <vt:lpstr>MISE: Predictable Performance [HPCA’13] </vt:lpstr>
      <vt:lpstr>ASM: Predictable Performance [MICRO’15] </vt:lpstr>
      <vt:lpstr>The Future</vt:lpstr>
      <vt:lpstr>Memory Control is Getting More Complex</vt:lpstr>
      <vt:lpstr>Reality and Dream</vt:lpstr>
      <vt:lpstr>Self-Optimizing DRAM Controllers</vt:lpstr>
      <vt:lpstr>Self-Optimizing DRAM Controllers</vt:lpstr>
      <vt:lpstr>Self-Optimizing DRAM Controllers</vt:lpstr>
      <vt:lpstr>Self-Optimizing DRAM Controllers</vt:lpstr>
      <vt:lpstr>States, Actions, Rewards</vt:lpstr>
      <vt:lpstr>Performance Results</vt:lpstr>
      <vt:lpstr>Self Optimizing DRAM Controllers</vt:lpstr>
      <vt:lpstr>More on Self-Optimizing DRAM Controllers (I)</vt:lpstr>
      <vt:lpstr>More on Self-Optimizing DRAM Controllers (II)</vt:lpstr>
      <vt:lpstr>The Future</vt:lpstr>
      <vt:lpstr>Sibyl: Reinforcement Learning based Data Placement in Hybrid SSDs</vt:lpstr>
      <vt:lpstr>Self-Optimizing Hybrid SSD Controllers</vt:lpstr>
      <vt:lpstr>PowerPoint Presentation</vt:lpstr>
      <vt:lpstr>Executive Summary</vt:lpstr>
      <vt:lpstr>Hybrid Storage System Basics</vt:lpstr>
      <vt:lpstr>Hybrid Storage System Basics</vt:lpstr>
      <vt:lpstr>Key Shortcomings in Prior Techniques</vt:lpstr>
      <vt:lpstr>Lack of Extensibility (1/2)</vt:lpstr>
      <vt:lpstr>Lack of Extensibility (2/2)</vt:lpstr>
      <vt:lpstr>Our Goal</vt:lpstr>
      <vt:lpstr>Our Proposal</vt:lpstr>
      <vt:lpstr>Basics of Reinforcement Learning (RL)</vt:lpstr>
      <vt:lpstr>Formulating Data Placement as RL</vt:lpstr>
      <vt:lpstr>What is State?</vt:lpstr>
      <vt:lpstr>Selected State Attributes</vt:lpstr>
      <vt:lpstr>What is Reward?</vt:lpstr>
      <vt:lpstr>Reward Function</vt:lpstr>
      <vt:lpstr>What is Action?</vt:lpstr>
      <vt:lpstr>Talk Outline</vt:lpstr>
      <vt:lpstr>Sibyl Execution</vt:lpstr>
      <vt:lpstr>Sibyl Design: Overview</vt:lpstr>
      <vt:lpstr>RL Decision Thread</vt:lpstr>
      <vt:lpstr>RL Decision Thread</vt:lpstr>
      <vt:lpstr>RL Decision Thread</vt:lpstr>
      <vt:lpstr>RL Decision Thread</vt:lpstr>
      <vt:lpstr>RL Decision Thread</vt:lpstr>
      <vt:lpstr>RL Training Thread</vt:lpstr>
      <vt:lpstr>Periodic Weight Transfer</vt:lpstr>
      <vt:lpstr>Evaluation Methodology (1/3)</vt:lpstr>
      <vt:lpstr>Evaluation Methodology (2/3)</vt:lpstr>
      <vt:lpstr>Evaluation Methodology (3/3)</vt:lpstr>
      <vt:lpstr>Performance Analysis</vt:lpstr>
      <vt:lpstr>Performance Analysis</vt:lpstr>
      <vt:lpstr>Performance Analysis</vt:lpstr>
      <vt:lpstr>Performance Analysis</vt:lpstr>
      <vt:lpstr>Performance Analysis</vt:lpstr>
      <vt:lpstr>Performance on Tri-HSS</vt:lpstr>
      <vt:lpstr>Performance on Tri-HSS</vt:lpstr>
      <vt:lpstr>Performance on Tri-HSS</vt:lpstr>
      <vt:lpstr>Sibyl’s Overhead</vt:lpstr>
      <vt:lpstr>More in the Paper (1/3)</vt:lpstr>
      <vt:lpstr>More in the Paper (2/3)</vt:lpstr>
      <vt:lpstr>More in the Paper (3/3)</vt:lpstr>
      <vt:lpstr>Conclusion</vt:lpstr>
      <vt:lpstr>Major Directions</vt:lpstr>
      <vt:lpstr>Sibyl Paper, Slides, Videos</vt:lpstr>
      <vt:lpstr>SSD Course (Spring 2023)</vt:lpstr>
      <vt:lpstr>Comp Arch (Fall 2021)</vt:lpstr>
      <vt:lpstr>ML-Assisted Memory &amp; Storage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3342</cp:revision>
  <cp:lastPrinted>2017-12-05T03:30:35Z</cp:lastPrinted>
  <dcterms:created xsi:type="dcterms:W3CDTF">2010-10-08T20:41:54Z</dcterms:created>
  <dcterms:modified xsi:type="dcterms:W3CDTF">2025-05-21T17:21:49Z</dcterms:modified>
</cp:coreProperties>
</file>